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1.xml" ContentType="application/vnd.openxmlformats-officedocument.drawingml.chart+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5"/>
  </p:notesMasterIdLst>
  <p:handoutMasterIdLst>
    <p:handoutMasterId r:id="rId106"/>
  </p:handoutMasterIdLst>
  <p:sldIdLst>
    <p:sldId id="256" r:id="rId2"/>
    <p:sldId id="403" r:id="rId3"/>
    <p:sldId id="404" r:id="rId4"/>
    <p:sldId id="405" r:id="rId5"/>
    <p:sldId id="349" r:id="rId6"/>
    <p:sldId id="259" r:id="rId7"/>
    <p:sldId id="357" r:id="rId8"/>
    <p:sldId id="261" r:id="rId9"/>
    <p:sldId id="262" r:id="rId10"/>
    <p:sldId id="263" r:id="rId11"/>
    <p:sldId id="400" r:id="rId12"/>
    <p:sldId id="401" r:id="rId13"/>
    <p:sldId id="264" r:id="rId14"/>
    <p:sldId id="265" r:id="rId15"/>
    <p:sldId id="266" r:id="rId16"/>
    <p:sldId id="267" r:id="rId17"/>
    <p:sldId id="350" r:id="rId18"/>
    <p:sldId id="268" r:id="rId19"/>
    <p:sldId id="269" r:id="rId20"/>
    <p:sldId id="271" r:id="rId21"/>
    <p:sldId id="359" r:id="rId22"/>
    <p:sldId id="360" r:id="rId23"/>
    <p:sldId id="361" r:id="rId24"/>
    <p:sldId id="358" r:id="rId25"/>
    <p:sldId id="272" r:id="rId26"/>
    <p:sldId id="273" r:id="rId27"/>
    <p:sldId id="396" r:id="rId28"/>
    <p:sldId id="340" r:id="rId29"/>
    <p:sldId id="276" r:id="rId30"/>
    <p:sldId id="278" r:id="rId31"/>
    <p:sldId id="279" r:id="rId32"/>
    <p:sldId id="280" r:id="rId33"/>
    <p:sldId id="351" r:id="rId34"/>
    <p:sldId id="281" r:id="rId35"/>
    <p:sldId id="282" r:id="rId36"/>
    <p:sldId id="283" r:id="rId37"/>
    <p:sldId id="284" r:id="rId38"/>
    <p:sldId id="285" r:id="rId39"/>
    <p:sldId id="288" r:id="rId40"/>
    <p:sldId id="343" r:id="rId41"/>
    <p:sldId id="341" r:id="rId42"/>
    <p:sldId id="290" r:id="rId43"/>
    <p:sldId id="286" r:id="rId44"/>
    <p:sldId id="352" r:id="rId45"/>
    <p:sldId id="291" r:id="rId46"/>
    <p:sldId id="297" r:id="rId47"/>
    <p:sldId id="301" r:id="rId48"/>
    <p:sldId id="296" r:id="rId49"/>
    <p:sldId id="298" r:id="rId50"/>
    <p:sldId id="355" r:id="rId51"/>
    <p:sldId id="353" r:id="rId52"/>
    <p:sldId id="304" r:id="rId53"/>
    <p:sldId id="299" r:id="rId54"/>
    <p:sldId id="303" r:id="rId55"/>
    <p:sldId id="387" r:id="rId56"/>
    <p:sldId id="383" r:id="rId57"/>
    <p:sldId id="362" r:id="rId58"/>
    <p:sldId id="363" r:id="rId59"/>
    <p:sldId id="364" r:id="rId60"/>
    <p:sldId id="365" r:id="rId61"/>
    <p:sldId id="382" r:id="rId62"/>
    <p:sldId id="305" r:id="rId63"/>
    <p:sldId id="306" r:id="rId64"/>
    <p:sldId id="381" r:id="rId65"/>
    <p:sldId id="307" r:id="rId66"/>
    <p:sldId id="308" r:id="rId67"/>
    <p:sldId id="380" r:id="rId68"/>
    <p:sldId id="369" r:id="rId69"/>
    <p:sldId id="370" r:id="rId70"/>
    <p:sldId id="384" r:id="rId71"/>
    <p:sldId id="386" r:id="rId72"/>
    <p:sldId id="385" r:id="rId73"/>
    <p:sldId id="371" r:id="rId74"/>
    <p:sldId id="372" r:id="rId75"/>
    <p:sldId id="373" r:id="rId76"/>
    <p:sldId id="374" r:id="rId77"/>
    <p:sldId id="375" r:id="rId78"/>
    <p:sldId id="376" r:id="rId79"/>
    <p:sldId id="367" r:id="rId80"/>
    <p:sldId id="309" r:id="rId81"/>
    <p:sldId id="397" r:id="rId82"/>
    <p:sldId id="402" r:id="rId83"/>
    <p:sldId id="310" r:id="rId84"/>
    <p:sldId id="311" r:id="rId85"/>
    <p:sldId id="312" r:id="rId86"/>
    <p:sldId id="313" r:id="rId87"/>
    <p:sldId id="392" r:id="rId88"/>
    <p:sldId id="314" r:id="rId89"/>
    <p:sldId id="315" r:id="rId90"/>
    <p:sldId id="344" r:id="rId91"/>
    <p:sldId id="388" r:id="rId92"/>
    <p:sldId id="389" r:id="rId93"/>
    <p:sldId id="319" r:id="rId94"/>
    <p:sldId id="390" r:id="rId95"/>
    <p:sldId id="333" r:id="rId96"/>
    <p:sldId id="334" r:id="rId97"/>
    <p:sldId id="335" r:id="rId98"/>
    <p:sldId id="336" r:id="rId99"/>
    <p:sldId id="337" r:id="rId100"/>
    <p:sldId id="391" r:id="rId101"/>
    <p:sldId id="338" r:id="rId102"/>
    <p:sldId id="339" r:id="rId103"/>
    <p:sldId id="345" r:id="rId104"/>
  </p:sldIdLst>
  <p:sldSz cx="9144000" cy="6858000" type="screen4x3"/>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78">
          <p15:clr>
            <a:srgbClr val="A4A3A4"/>
          </p15:clr>
        </p15:guide>
        <p15:guide id="2" orient="horz" pos="3793">
          <p15:clr>
            <a:srgbClr val="A4A3A4"/>
          </p15:clr>
        </p15:guide>
        <p15:guide id="3" orient="horz" pos="1026">
          <p15:clr>
            <a:srgbClr val="A4A3A4"/>
          </p15:clr>
        </p15:guide>
        <p15:guide id="4" orient="horz" pos="890">
          <p15:clr>
            <a:srgbClr val="A4A3A4"/>
          </p15:clr>
        </p15:guide>
        <p15:guide id="5" orient="horz" pos="210">
          <p15:clr>
            <a:srgbClr val="A4A3A4"/>
          </p15:clr>
        </p15:guide>
        <p15:guide id="6" orient="horz" pos="1842">
          <p15:clr>
            <a:srgbClr val="A4A3A4"/>
          </p15:clr>
        </p15:guide>
        <p15:guide id="7" orient="horz" pos="2840">
          <p15:clr>
            <a:srgbClr val="A4A3A4"/>
          </p15:clr>
        </p15:guide>
        <p15:guide id="8" pos="3243">
          <p15:clr>
            <a:srgbClr val="A4A3A4"/>
          </p15:clr>
        </p15:guide>
        <p15:guide id="9" pos="5239">
          <p15:clr>
            <a:srgbClr val="A4A3A4"/>
          </p15:clr>
        </p15:guide>
        <p15:guide id="10" pos="521">
          <p15:clr>
            <a:srgbClr val="A4A3A4"/>
          </p15:clr>
        </p15:guide>
        <p15:guide id="11" pos="5556">
          <p15:clr>
            <a:srgbClr val="A4A3A4"/>
          </p15:clr>
        </p15:guide>
        <p15:guide id="12" pos="249">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697D"/>
    <a:srgbClr val="E4FDFE"/>
    <a:srgbClr val="C65C44"/>
    <a:srgbClr val="00B2A9"/>
    <a:srgbClr val="95B3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1" autoAdjust="0"/>
    <p:restoredTop sz="94660"/>
  </p:normalViewPr>
  <p:slideViewPr>
    <p:cSldViewPr showGuides="1">
      <p:cViewPr varScale="1">
        <p:scale>
          <a:sx n="125" d="100"/>
          <a:sy n="125" d="100"/>
        </p:scale>
        <p:origin x="1224" y="108"/>
      </p:cViewPr>
      <p:guideLst>
        <p:guide orient="horz" pos="2478"/>
        <p:guide orient="horz" pos="3793"/>
        <p:guide orient="horz" pos="1026"/>
        <p:guide orient="horz" pos="890"/>
        <p:guide orient="horz" pos="210"/>
        <p:guide orient="horz" pos="1842"/>
        <p:guide orient="horz" pos="2840"/>
        <p:guide pos="3243"/>
        <p:guide pos="5239"/>
        <p:guide pos="521"/>
        <p:guide pos="5556"/>
        <p:guide pos="249"/>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83" d="100"/>
          <a:sy n="83" d="100"/>
        </p:scale>
        <p:origin x="-3108"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presProps" Target="pres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charts/_rels/chart1.xml.rels><?xml version="1.0" encoding="UTF-8" standalone="yes"?>
<Relationships xmlns="http://schemas.openxmlformats.org/package/2006/relationships"><Relationship Id="rId1" Type="http://schemas.openxmlformats.org/officeDocument/2006/relationships/oleObject" Target="file:///E:\VEPI\Palvelu\2014\Kirurgian%20polik.,%20ISSHP\TTL_m123\Kirurgian%20polik_123.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fi-FI" sz="1200" b="0" baseline="0" dirty="0" smtClean="0"/>
              <a:t>p</a:t>
            </a:r>
            <a:r>
              <a:rPr lang="fi-FI" sz="1200" baseline="0" dirty="0" smtClean="0"/>
              <a:t>aine-eron </a:t>
            </a:r>
            <a:r>
              <a:rPr lang="fi-FI" sz="1200" baseline="0" dirty="0"/>
              <a:t>seurantamittaus 9.5. - 16.5.2014</a:t>
            </a:r>
            <a:endParaRPr lang="fi-FI" sz="1200" dirty="0"/>
          </a:p>
        </c:rich>
      </c:tx>
      <c:layout>
        <c:manualLayout>
          <c:xMode val="edge"/>
          <c:yMode val="edge"/>
          <c:x val="0.30809018664333632"/>
          <c:y val="4.087319420648073E-2"/>
        </c:manualLayout>
      </c:layout>
      <c:overlay val="0"/>
      <c:spPr>
        <a:noFill/>
        <a:ln>
          <a:noFill/>
        </a:ln>
        <a:effectLst/>
      </c:spPr>
    </c:title>
    <c:autoTitleDeleted val="0"/>
    <c:plotArea>
      <c:layout/>
      <c:scatterChart>
        <c:scatterStyle val="smoothMarker"/>
        <c:varyColors val="0"/>
        <c:ser>
          <c:idx val="0"/>
          <c:order val="0"/>
          <c:tx>
            <c:strRef>
              <c:f>'Dataset 1'!$B$1</c:f>
              <c:strCache>
                <c:ptCount val="1"/>
                <c:pt idx="0">
                  <c:v>Huone 46, Paine-ero, ulkoilma</c:v>
                </c:pt>
              </c:strCache>
            </c:strRef>
          </c:tx>
          <c:spPr>
            <a:ln w="19050" cap="rnd">
              <a:solidFill>
                <a:schemeClr val="accent1"/>
              </a:solidFill>
              <a:round/>
            </a:ln>
            <a:effectLst/>
          </c:spPr>
          <c:marker>
            <c:symbol val="none"/>
          </c:marker>
          <c:xVal>
            <c:numRef>
              <c:f>'Dataset 1'!$A$2:$A$802</c:f>
              <c:numCache>
                <c:formatCode>d\.m\.yy\ h:mm;@</c:formatCode>
                <c:ptCount val="801"/>
                <c:pt idx="0">
                  <c:v>41768.666666666664</c:v>
                </c:pt>
                <c:pt idx="1">
                  <c:v>41768.676042523148</c:v>
                </c:pt>
                <c:pt idx="2">
                  <c:v>41768.685418379631</c:v>
                </c:pt>
                <c:pt idx="3">
                  <c:v>41768.694794236108</c:v>
                </c:pt>
                <c:pt idx="4">
                  <c:v>41768.704170092591</c:v>
                </c:pt>
                <c:pt idx="5">
                  <c:v>41768.713545949075</c:v>
                </c:pt>
                <c:pt idx="6">
                  <c:v>41768.722921805558</c:v>
                </c:pt>
                <c:pt idx="7">
                  <c:v>41768.732297662034</c:v>
                </c:pt>
                <c:pt idx="8">
                  <c:v>41768.741673518518</c:v>
                </c:pt>
                <c:pt idx="9">
                  <c:v>41768.751049375001</c:v>
                </c:pt>
                <c:pt idx="10">
                  <c:v>41768.760425231485</c:v>
                </c:pt>
                <c:pt idx="11">
                  <c:v>41768.769801087961</c:v>
                </c:pt>
                <c:pt idx="12">
                  <c:v>41768.779176944445</c:v>
                </c:pt>
                <c:pt idx="13">
                  <c:v>41768.788552800928</c:v>
                </c:pt>
                <c:pt idx="14">
                  <c:v>41768.797928657405</c:v>
                </c:pt>
                <c:pt idx="15">
                  <c:v>41768.807304513888</c:v>
                </c:pt>
                <c:pt idx="16">
                  <c:v>41768.816680370372</c:v>
                </c:pt>
                <c:pt idx="17">
                  <c:v>41768.826056226855</c:v>
                </c:pt>
                <c:pt idx="18">
                  <c:v>41768.835432083331</c:v>
                </c:pt>
                <c:pt idx="19">
                  <c:v>41768.844807939815</c:v>
                </c:pt>
                <c:pt idx="20">
                  <c:v>41768.854183796298</c:v>
                </c:pt>
                <c:pt idx="21">
                  <c:v>41768.863559652775</c:v>
                </c:pt>
                <c:pt idx="22">
                  <c:v>41768.872935509258</c:v>
                </c:pt>
                <c:pt idx="23">
                  <c:v>41768.882311365742</c:v>
                </c:pt>
                <c:pt idx="24">
                  <c:v>41768.891687222225</c:v>
                </c:pt>
                <c:pt idx="25">
                  <c:v>41768.901063078702</c:v>
                </c:pt>
                <c:pt idx="26">
                  <c:v>41768.910438935185</c:v>
                </c:pt>
                <c:pt idx="27">
                  <c:v>41768.919814791669</c:v>
                </c:pt>
                <c:pt idx="28">
                  <c:v>41768.929190648145</c:v>
                </c:pt>
                <c:pt idx="29">
                  <c:v>41768.938566504628</c:v>
                </c:pt>
                <c:pt idx="30">
                  <c:v>41768.947942361112</c:v>
                </c:pt>
                <c:pt idx="31">
                  <c:v>41768.957318217595</c:v>
                </c:pt>
                <c:pt idx="32">
                  <c:v>41768.966694074072</c:v>
                </c:pt>
                <c:pt idx="33">
                  <c:v>41768.976069930555</c:v>
                </c:pt>
                <c:pt idx="34">
                  <c:v>41768.985445787039</c:v>
                </c:pt>
                <c:pt idx="35">
                  <c:v>41768.994821643515</c:v>
                </c:pt>
                <c:pt idx="36">
                  <c:v>41769.004197499999</c:v>
                </c:pt>
                <c:pt idx="37">
                  <c:v>41769.013573356482</c:v>
                </c:pt>
                <c:pt idx="38">
                  <c:v>41769.022949212966</c:v>
                </c:pt>
                <c:pt idx="39">
                  <c:v>41769.032325069442</c:v>
                </c:pt>
                <c:pt idx="40">
                  <c:v>41769.041700925925</c:v>
                </c:pt>
                <c:pt idx="41">
                  <c:v>41769.051076782409</c:v>
                </c:pt>
                <c:pt idx="42">
                  <c:v>41769.060452638892</c:v>
                </c:pt>
                <c:pt idx="43">
                  <c:v>41769.069828495369</c:v>
                </c:pt>
                <c:pt idx="44">
                  <c:v>41769.079204351852</c:v>
                </c:pt>
                <c:pt idx="45">
                  <c:v>41769.088580208336</c:v>
                </c:pt>
                <c:pt idx="46">
                  <c:v>41769.097956064812</c:v>
                </c:pt>
                <c:pt idx="47">
                  <c:v>41769.107331921296</c:v>
                </c:pt>
                <c:pt idx="48">
                  <c:v>41769.116707777779</c:v>
                </c:pt>
                <c:pt idx="49">
                  <c:v>41769.126083634263</c:v>
                </c:pt>
                <c:pt idx="50">
                  <c:v>41769.135459490739</c:v>
                </c:pt>
                <c:pt idx="51">
                  <c:v>41769.144835347222</c:v>
                </c:pt>
                <c:pt idx="52">
                  <c:v>41769.154211203706</c:v>
                </c:pt>
                <c:pt idx="53">
                  <c:v>41769.163587060182</c:v>
                </c:pt>
                <c:pt idx="54">
                  <c:v>41769.172962916666</c:v>
                </c:pt>
                <c:pt idx="55">
                  <c:v>41769.182338773149</c:v>
                </c:pt>
                <c:pt idx="56">
                  <c:v>41769.191714629633</c:v>
                </c:pt>
                <c:pt idx="57">
                  <c:v>41769.201090486109</c:v>
                </c:pt>
                <c:pt idx="58">
                  <c:v>41769.210466342593</c:v>
                </c:pt>
                <c:pt idx="59">
                  <c:v>41769.219842199076</c:v>
                </c:pt>
                <c:pt idx="60">
                  <c:v>41769.229218055552</c:v>
                </c:pt>
                <c:pt idx="61">
                  <c:v>41769.238593912036</c:v>
                </c:pt>
                <c:pt idx="62">
                  <c:v>41769.247969768519</c:v>
                </c:pt>
                <c:pt idx="63">
                  <c:v>41769.257345625003</c:v>
                </c:pt>
                <c:pt idx="64">
                  <c:v>41769.266721481479</c:v>
                </c:pt>
                <c:pt idx="65">
                  <c:v>41769.276097337963</c:v>
                </c:pt>
                <c:pt idx="66">
                  <c:v>41769.285473194446</c:v>
                </c:pt>
                <c:pt idx="67">
                  <c:v>41769.294849050922</c:v>
                </c:pt>
                <c:pt idx="68">
                  <c:v>41769.304224907406</c:v>
                </c:pt>
                <c:pt idx="69">
                  <c:v>41769.31360076389</c:v>
                </c:pt>
                <c:pt idx="70">
                  <c:v>41769.322976620373</c:v>
                </c:pt>
                <c:pt idx="71">
                  <c:v>41769.332352476849</c:v>
                </c:pt>
                <c:pt idx="72">
                  <c:v>41769.341728333333</c:v>
                </c:pt>
                <c:pt idx="73">
                  <c:v>41769.351104189816</c:v>
                </c:pt>
                <c:pt idx="74">
                  <c:v>41769.3604800463</c:v>
                </c:pt>
                <c:pt idx="75">
                  <c:v>41769.369855902776</c:v>
                </c:pt>
                <c:pt idx="76">
                  <c:v>41769.37923175926</c:v>
                </c:pt>
                <c:pt idx="77">
                  <c:v>41769.388607615743</c:v>
                </c:pt>
                <c:pt idx="78">
                  <c:v>41769.397983472219</c:v>
                </c:pt>
                <c:pt idx="79">
                  <c:v>41769.407359328703</c:v>
                </c:pt>
                <c:pt idx="80">
                  <c:v>41769.416735185187</c:v>
                </c:pt>
                <c:pt idx="81">
                  <c:v>41769.42611104167</c:v>
                </c:pt>
                <c:pt idx="82">
                  <c:v>41769.435486898146</c:v>
                </c:pt>
                <c:pt idx="83">
                  <c:v>41769.44486275463</c:v>
                </c:pt>
                <c:pt idx="84">
                  <c:v>41769.454238611113</c:v>
                </c:pt>
                <c:pt idx="85">
                  <c:v>41769.46361446759</c:v>
                </c:pt>
                <c:pt idx="86">
                  <c:v>41769.472990324073</c:v>
                </c:pt>
                <c:pt idx="87">
                  <c:v>41769.482366180557</c:v>
                </c:pt>
                <c:pt idx="88">
                  <c:v>41769.49174203704</c:v>
                </c:pt>
                <c:pt idx="89">
                  <c:v>41769.501117893516</c:v>
                </c:pt>
                <c:pt idx="90">
                  <c:v>41769.51049375</c:v>
                </c:pt>
                <c:pt idx="91">
                  <c:v>41769.519869606484</c:v>
                </c:pt>
                <c:pt idx="92">
                  <c:v>41769.52924546296</c:v>
                </c:pt>
                <c:pt idx="93">
                  <c:v>41769.538621319443</c:v>
                </c:pt>
                <c:pt idx="94">
                  <c:v>41769.547997175927</c:v>
                </c:pt>
                <c:pt idx="95">
                  <c:v>41769.55737303241</c:v>
                </c:pt>
                <c:pt idx="96">
                  <c:v>41769.566748888887</c:v>
                </c:pt>
                <c:pt idx="97">
                  <c:v>41769.57612474537</c:v>
                </c:pt>
                <c:pt idx="98">
                  <c:v>41769.585500601854</c:v>
                </c:pt>
                <c:pt idx="99">
                  <c:v>41769.59487645833</c:v>
                </c:pt>
                <c:pt idx="100">
                  <c:v>41769.604252314813</c:v>
                </c:pt>
                <c:pt idx="101">
                  <c:v>41769.613628171297</c:v>
                </c:pt>
                <c:pt idx="102">
                  <c:v>41769.623004027781</c:v>
                </c:pt>
                <c:pt idx="103">
                  <c:v>41769.632379884257</c:v>
                </c:pt>
                <c:pt idx="104">
                  <c:v>41769.64175574074</c:v>
                </c:pt>
                <c:pt idx="105">
                  <c:v>41769.651131597224</c:v>
                </c:pt>
                <c:pt idx="106">
                  <c:v>41769.6605074537</c:v>
                </c:pt>
                <c:pt idx="107">
                  <c:v>41769.669883310184</c:v>
                </c:pt>
                <c:pt idx="108">
                  <c:v>41769.679259166667</c:v>
                </c:pt>
                <c:pt idx="109">
                  <c:v>41769.688635023151</c:v>
                </c:pt>
                <c:pt idx="110">
                  <c:v>41769.698010879627</c:v>
                </c:pt>
                <c:pt idx="111">
                  <c:v>41769.70738673611</c:v>
                </c:pt>
                <c:pt idx="112">
                  <c:v>41769.716762592594</c:v>
                </c:pt>
                <c:pt idx="113">
                  <c:v>41769.726138449078</c:v>
                </c:pt>
                <c:pt idx="114">
                  <c:v>41769.735514305554</c:v>
                </c:pt>
                <c:pt idx="115">
                  <c:v>41769.744890162037</c:v>
                </c:pt>
                <c:pt idx="116">
                  <c:v>41769.754266018521</c:v>
                </c:pt>
                <c:pt idx="117">
                  <c:v>41769.763641874997</c:v>
                </c:pt>
                <c:pt idx="118">
                  <c:v>41769.773017731481</c:v>
                </c:pt>
                <c:pt idx="119">
                  <c:v>41769.782393587964</c:v>
                </c:pt>
                <c:pt idx="120">
                  <c:v>41769.791769444448</c:v>
                </c:pt>
                <c:pt idx="121">
                  <c:v>41769.801145300924</c:v>
                </c:pt>
                <c:pt idx="122">
                  <c:v>41769.810521157407</c:v>
                </c:pt>
                <c:pt idx="123">
                  <c:v>41769.819897013891</c:v>
                </c:pt>
                <c:pt idx="124">
                  <c:v>41769.829272870367</c:v>
                </c:pt>
                <c:pt idx="125">
                  <c:v>41769.838648726851</c:v>
                </c:pt>
                <c:pt idx="126">
                  <c:v>41769.848024583334</c:v>
                </c:pt>
                <c:pt idx="127">
                  <c:v>41769.857400439818</c:v>
                </c:pt>
                <c:pt idx="128">
                  <c:v>41769.866776296294</c:v>
                </c:pt>
                <c:pt idx="129">
                  <c:v>41769.876152152778</c:v>
                </c:pt>
                <c:pt idx="130">
                  <c:v>41769.885528009261</c:v>
                </c:pt>
                <c:pt idx="131">
                  <c:v>41769.894903865737</c:v>
                </c:pt>
                <c:pt idx="132">
                  <c:v>41769.904279722221</c:v>
                </c:pt>
                <c:pt idx="133">
                  <c:v>41769.913655578704</c:v>
                </c:pt>
                <c:pt idx="134">
                  <c:v>41769.923031435188</c:v>
                </c:pt>
                <c:pt idx="135">
                  <c:v>41769.932407291664</c:v>
                </c:pt>
                <c:pt idx="136">
                  <c:v>41769.941783148148</c:v>
                </c:pt>
                <c:pt idx="137">
                  <c:v>41769.951159004631</c:v>
                </c:pt>
                <c:pt idx="138">
                  <c:v>41769.960534861108</c:v>
                </c:pt>
                <c:pt idx="139">
                  <c:v>41769.969910717591</c:v>
                </c:pt>
                <c:pt idx="140">
                  <c:v>41769.979286574075</c:v>
                </c:pt>
                <c:pt idx="141">
                  <c:v>41769.988662430558</c:v>
                </c:pt>
                <c:pt idx="142">
                  <c:v>41769.998038287034</c:v>
                </c:pt>
                <c:pt idx="143">
                  <c:v>41770.007414143518</c:v>
                </c:pt>
                <c:pt idx="144">
                  <c:v>41770.016790000001</c:v>
                </c:pt>
                <c:pt idx="145">
                  <c:v>41770.026165856485</c:v>
                </c:pt>
                <c:pt idx="146">
                  <c:v>41770.035541712961</c:v>
                </c:pt>
                <c:pt idx="147">
                  <c:v>41770.044917569445</c:v>
                </c:pt>
                <c:pt idx="148">
                  <c:v>41770.054293425928</c:v>
                </c:pt>
                <c:pt idx="149">
                  <c:v>41770.063669282405</c:v>
                </c:pt>
                <c:pt idx="150">
                  <c:v>41770.073045138888</c:v>
                </c:pt>
                <c:pt idx="151">
                  <c:v>41770.082420995372</c:v>
                </c:pt>
                <c:pt idx="152">
                  <c:v>41770.091796851855</c:v>
                </c:pt>
                <c:pt idx="153">
                  <c:v>41770.101172708331</c:v>
                </c:pt>
                <c:pt idx="154">
                  <c:v>41770.110548564815</c:v>
                </c:pt>
                <c:pt idx="155">
                  <c:v>41770.119924421298</c:v>
                </c:pt>
                <c:pt idx="156">
                  <c:v>41770.129300277775</c:v>
                </c:pt>
                <c:pt idx="157">
                  <c:v>41770.138676134258</c:v>
                </c:pt>
                <c:pt idx="158">
                  <c:v>41770.148051990742</c:v>
                </c:pt>
                <c:pt idx="159">
                  <c:v>41770.157427847225</c:v>
                </c:pt>
                <c:pt idx="160">
                  <c:v>41770.166803703702</c:v>
                </c:pt>
                <c:pt idx="161">
                  <c:v>41770.176179560185</c:v>
                </c:pt>
                <c:pt idx="162">
                  <c:v>41770.185555416669</c:v>
                </c:pt>
                <c:pt idx="163">
                  <c:v>41770.194931273145</c:v>
                </c:pt>
                <c:pt idx="164">
                  <c:v>41770.204307129628</c:v>
                </c:pt>
                <c:pt idx="165">
                  <c:v>41770.213682986112</c:v>
                </c:pt>
                <c:pt idx="166">
                  <c:v>41770.223058842595</c:v>
                </c:pt>
                <c:pt idx="167">
                  <c:v>41770.232434699072</c:v>
                </c:pt>
                <c:pt idx="168">
                  <c:v>41770.241810555555</c:v>
                </c:pt>
                <c:pt idx="169">
                  <c:v>41770.251186412039</c:v>
                </c:pt>
                <c:pt idx="170">
                  <c:v>41770.260562268515</c:v>
                </c:pt>
                <c:pt idx="171">
                  <c:v>41770.269938124999</c:v>
                </c:pt>
                <c:pt idx="172">
                  <c:v>41770.279313981482</c:v>
                </c:pt>
                <c:pt idx="173">
                  <c:v>41770.288689837966</c:v>
                </c:pt>
                <c:pt idx="174">
                  <c:v>41770.298065694442</c:v>
                </c:pt>
                <c:pt idx="175">
                  <c:v>41770.307441550925</c:v>
                </c:pt>
                <c:pt idx="176">
                  <c:v>41770.316817407409</c:v>
                </c:pt>
                <c:pt idx="177">
                  <c:v>41770.326193263892</c:v>
                </c:pt>
                <c:pt idx="178">
                  <c:v>41770.335569120369</c:v>
                </c:pt>
                <c:pt idx="179">
                  <c:v>41770.344944976852</c:v>
                </c:pt>
                <c:pt idx="180">
                  <c:v>41770.354320833336</c:v>
                </c:pt>
                <c:pt idx="181">
                  <c:v>41770.363696689812</c:v>
                </c:pt>
                <c:pt idx="182">
                  <c:v>41770.373072546296</c:v>
                </c:pt>
                <c:pt idx="183">
                  <c:v>41770.382448402779</c:v>
                </c:pt>
                <c:pt idx="184">
                  <c:v>41770.391824259263</c:v>
                </c:pt>
                <c:pt idx="185">
                  <c:v>41770.401200115739</c:v>
                </c:pt>
                <c:pt idx="186">
                  <c:v>41770.410575972222</c:v>
                </c:pt>
                <c:pt idx="187">
                  <c:v>41770.419951828706</c:v>
                </c:pt>
                <c:pt idx="188">
                  <c:v>41770.429327685182</c:v>
                </c:pt>
                <c:pt idx="189">
                  <c:v>41770.438703541666</c:v>
                </c:pt>
                <c:pt idx="190">
                  <c:v>41770.448079398149</c:v>
                </c:pt>
                <c:pt idx="191">
                  <c:v>41770.457455254633</c:v>
                </c:pt>
                <c:pt idx="192">
                  <c:v>41770.466831111109</c:v>
                </c:pt>
                <c:pt idx="193">
                  <c:v>41770.476206967593</c:v>
                </c:pt>
                <c:pt idx="194">
                  <c:v>41770.485582824076</c:v>
                </c:pt>
                <c:pt idx="195">
                  <c:v>41770.494958680552</c:v>
                </c:pt>
                <c:pt idx="196">
                  <c:v>41770.504334537036</c:v>
                </c:pt>
                <c:pt idx="197">
                  <c:v>41770.513710393519</c:v>
                </c:pt>
                <c:pt idx="198">
                  <c:v>41770.523086250003</c:v>
                </c:pt>
                <c:pt idx="199">
                  <c:v>41770.532462106479</c:v>
                </c:pt>
                <c:pt idx="200">
                  <c:v>41770.541837962963</c:v>
                </c:pt>
                <c:pt idx="201">
                  <c:v>41770.551213819446</c:v>
                </c:pt>
                <c:pt idx="202">
                  <c:v>41770.560589675923</c:v>
                </c:pt>
                <c:pt idx="203">
                  <c:v>41770.569965532406</c:v>
                </c:pt>
                <c:pt idx="204">
                  <c:v>41770.57934138889</c:v>
                </c:pt>
                <c:pt idx="205">
                  <c:v>41770.588717245373</c:v>
                </c:pt>
                <c:pt idx="206">
                  <c:v>41770.598093101849</c:v>
                </c:pt>
                <c:pt idx="207">
                  <c:v>41770.607468958333</c:v>
                </c:pt>
                <c:pt idx="208">
                  <c:v>41770.616844814816</c:v>
                </c:pt>
                <c:pt idx="209">
                  <c:v>41770.626220671293</c:v>
                </c:pt>
                <c:pt idx="210">
                  <c:v>41770.635596527776</c:v>
                </c:pt>
                <c:pt idx="211">
                  <c:v>41770.64497238426</c:v>
                </c:pt>
                <c:pt idx="212">
                  <c:v>41770.654348240743</c:v>
                </c:pt>
                <c:pt idx="213">
                  <c:v>41770.66372409722</c:v>
                </c:pt>
                <c:pt idx="214">
                  <c:v>41770.673099953703</c:v>
                </c:pt>
                <c:pt idx="215">
                  <c:v>41770.682475810187</c:v>
                </c:pt>
                <c:pt idx="216">
                  <c:v>41770.69185166667</c:v>
                </c:pt>
                <c:pt idx="217">
                  <c:v>41770.701227523146</c:v>
                </c:pt>
                <c:pt idx="218">
                  <c:v>41770.71060337963</c:v>
                </c:pt>
                <c:pt idx="219">
                  <c:v>41770.719979236113</c:v>
                </c:pt>
                <c:pt idx="220">
                  <c:v>41770.72935509259</c:v>
                </c:pt>
                <c:pt idx="221">
                  <c:v>41770.738730949073</c:v>
                </c:pt>
                <c:pt idx="222">
                  <c:v>41770.748106805557</c:v>
                </c:pt>
                <c:pt idx="223">
                  <c:v>41770.75748266204</c:v>
                </c:pt>
                <c:pt idx="224">
                  <c:v>41770.766858518517</c:v>
                </c:pt>
                <c:pt idx="225">
                  <c:v>41770.776234375</c:v>
                </c:pt>
                <c:pt idx="226">
                  <c:v>41770.785610231484</c:v>
                </c:pt>
                <c:pt idx="227">
                  <c:v>41770.79498608796</c:v>
                </c:pt>
                <c:pt idx="228">
                  <c:v>41770.804361944443</c:v>
                </c:pt>
                <c:pt idx="229">
                  <c:v>41770.813737800927</c:v>
                </c:pt>
                <c:pt idx="230">
                  <c:v>41770.82311365741</c:v>
                </c:pt>
                <c:pt idx="231">
                  <c:v>41770.832489513887</c:v>
                </c:pt>
                <c:pt idx="232">
                  <c:v>41770.84186537037</c:v>
                </c:pt>
                <c:pt idx="233">
                  <c:v>41770.851241226854</c:v>
                </c:pt>
                <c:pt idx="234">
                  <c:v>41770.86061708333</c:v>
                </c:pt>
                <c:pt idx="235">
                  <c:v>41770.869992939814</c:v>
                </c:pt>
                <c:pt idx="236">
                  <c:v>41770.879368796297</c:v>
                </c:pt>
                <c:pt idx="237">
                  <c:v>41770.888744652781</c:v>
                </c:pt>
                <c:pt idx="238">
                  <c:v>41770.898120509257</c:v>
                </c:pt>
                <c:pt idx="239">
                  <c:v>41770.90749636574</c:v>
                </c:pt>
                <c:pt idx="240">
                  <c:v>41770.916872222224</c:v>
                </c:pt>
                <c:pt idx="241">
                  <c:v>41770.9262480787</c:v>
                </c:pt>
                <c:pt idx="242">
                  <c:v>41770.935623935184</c:v>
                </c:pt>
                <c:pt idx="243">
                  <c:v>41770.944999791667</c:v>
                </c:pt>
                <c:pt idx="244">
                  <c:v>41770.954375648151</c:v>
                </c:pt>
                <c:pt idx="245">
                  <c:v>41770.963751504627</c:v>
                </c:pt>
                <c:pt idx="246">
                  <c:v>41770.973127361111</c:v>
                </c:pt>
                <c:pt idx="247">
                  <c:v>41770.982503217594</c:v>
                </c:pt>
                <c:pt idx="248">
                  <c:v>41770.991879074078</c:v>
                </c:pt>
                <c:pt idx="249">
                  <c:v>41771.001254930554</c:v>
                </c:pt>
                <c:pt idx="250">
                  <c:v>41771.010630787037</c:v>
                </c:pt>
                <c:pt idx="251">
                  <c:v>41771.020006643521</c:v>
                </c:pt>
                <c:pt idx="252">
                  <c:v>41771.029382499997</c:v>
                </c:pt>
                <c:pt idx="253">
                  <c:v>41771.038758356481</c:v>
                </c:pt>
                <c:pt idx="254">
                  <c:v>41771.048134212964</c:v>
                </c:pt>
                <c:pt idx="255">
                  <c:v>41771.057510069448</c:v>
                </c:pt>
                <c:pt idx="256">
                  <c:v>41771.066885925924</c:v>
                </c:pt>
                <c:pt idx="257">
                  <c:v>41771.076261782408</c:v>
                </c:pt>
                <c:pt idx="258">
                  <c:v>41771.085637638891</c:v>
                </c:pt>
                <c:pt idx="259">
                  <c:v>41771.095013495367</c:v>
                </c:pt>
                <c:pt idx="260">
                  <c:v>41771.104389351851</c:v>
                </c:pt>
                <c:pt idx="261">
                  <c:v>41771.113765208334</c:v>
                </c:pt>
                <c:pt idx="262">
                  <c:v>41771.123141064818</c:v>
                </c:pt>
                <c:pt idx="263">
                  <c:v>41771.132516921294</c:v>
                </c:pt>
                <c:pt idx="264">
                  <c:v>41771.141892777778</c:v>
                </c:pt>
                <c:pt idx="265">
                  <c:v>41771.151268634261</c:v>
                </c:pt>
                <c:pt idx="266">
                  <c:v>41771.160644490737</c:v>
                </c:pt>
                <c:pt idx="267">
                  <c:v>41771.170020347221</c:v>
                </c:pt>
                <c:pt idx="268">
                  <c:v>41771.179396203705</c:v>
                </c:pt>
                <c:pt idx="269">
                  <c:v>41771.188772060188</c:v>
                </c:pt>
                <c:pt idx="270">
                  <c:v>41771.198147916664</c:v>
                </c:pt>
                <c:pt idx="271">
                  <c:v>41771.207523773148</c:v>
                </c:pt>
                <c:pt idx="272">
                  <c:v>41771.216899629631</c:v>
                </c:pt>
                <c:pt idx="273">
                  <c:v>41771.226275486108</c:v>
                </c:pt>
                <c:pt idx="274">
                  <c:v>41771.235651342591</c:v>
                </c:pt>
                <c:pt idx="275">
                  <c:v>41771.245027199075</c:v>
                </c:pt>
                <c:pt idx="276">
                  <c:v>41771.254403055558</c:v>
                </c:pt>
                <c:pt idx="277">
                  <c:v>41771.263778912034</c:v>
                </c:pt>
                <c:pt idx="278">
                  <c:v>41771.273154768518</c:v>
                </c:pt>
                <c:pt idx="279">
                  <c:v>41771.282530625002</c:v>
                </c:pt>
                <c:pt idx="280">
                  <c:v>41771.291906481485</c:v>
                </c:pt>
                <c:pt idx="281">
                  <c:v>41771.301282337961</c:v>
                </c:pt>
                <c:pt idx="282">
                  <c:v>41771.310658194445</c:v>
                </c:pt>
                <c:pt idx="283">
                  <c:v>41771.320034050928</c:v>
                </c:pt>
                <c:pt idx="284">
                  <c:v>41771.329409907405</c:v>
                </c:pt>
                <c:pt idx="285">
                  <c:v>41771.338785763888</c:v>
                </c:pt>
                <c:pt idx="286">
                  <c:v>41771.348161620372</c:v>
                </c:pt>
                <c:pt idx="287">
                  <c:v>41771.357537476855</c:v>
                </c:pt>
                <c:pt idx="288">
                  <c:v>41771.366913333331</c:v>
                </c:pt>
                <c:pt idx="289">
                  <c:v>41771.376289189815</c:v>
                </c:pt>
                <c:pt idx="290">
                  <c:v>41771.385665046299</c:v>
                </c:pt>
                <c:pt idx="291">
                  <c:v>41771.395040902775</c:v>
                </c:pt>
                <c:pt idx="292">
                  <c:v>41771.404416759258</c:v>
                </c:pt>
                <c:pt idx="293">
                  <c:v>41771.413792615742</c:v>
                </c:pt>
                <c:pt idx="294">
                  <c:v>41771.423168472225</c:v>
                </c:pt>
                <c:pt idx="295">
                  <c:v>41771.432544328702</c:v>
                </c:pt>
                <c:pt idx="296">
                  <c:v>41771.441920185185</c:v>
                </c:pt>
                <c:pt idx="297">
                  <c:v>41771.451296041669</c:v>
                </c:pt>
                <c:pt idx="298">
                  <c:v>41771.460671898145</c:v>
                </c:pt>
                <c:pt idx="299">
                  <c:v>41771.470047754628</c:v>
                </c:pt>
                <c:pt idx="300">
                  <c:v>41771.479423611112</c:v>
                </c:pt>
                <c:pt idx="301">
                  <c:v>41771.488799467596</c:v>
                </c:pt>
                <c:pt idx="302">
                  <c:v>41771.498175324072</c:v>
                </c:pt>
                <c:pt idx="303">
                  <c:v>41771.507551180555</c:v>
                </c:pt>
                <c:pt idx="304">
                  <c:v>41771.516927037039</c:v>
                </c:pt>
                <c:pt idx="305">
                  <c:v>41771.526302893515</c:v>
                </c:pt>
                <c:pt idx="306">
                  <c:v>41771.535678749999</c:v>
                </c:pt>
                <c:pt idx="307">
                  <c:v>41771.545054606482</c:v>
                </c:pt>
                <c:pt idx="308">
                  <c:v>41771.554430462966</c:v>
                </c:pt>
                <c:pt idx="309">
                  <c:v>41771.563806319442</c:v>
                </c:pt>
                <c:pt idx="310">
                  <c:v>41771.573182175925</c:v>
                </c:pt>
                <c:pt idx="311">
                  <c:v>41771.582558032409</c:v>
                </c:pt>
                <c:pt idx="312">
                  <c:v>41771.591933888893</c:v>
                </c:pt>
                <c:pt idx="313">
                  <c:v>41771.601309745369</c:v>
                </c:pt>
                <c:pt idx="314">
                  <c:v>41771.610685601852</c:v>
                </c:pt>
                <c:pt idx="315">
                  <c:v>41771.620061458336</c:v>
                </c:pt>
                <c:pt idx="316">
                  <c:v>41771.629437314812</c:v>
                </c:pt>
                <c:pt idx="317">
                  <c:v>41771.638813171296</c:v>
                </c:pt>
                <c:pt idx="318">
                  <c:v>41771.648189027779</c:v>
                </c:pt>
                <c:pt idx="319">
                  <c:v>41771.657564884263</c:v>
                </c:pt>
                <c:pt idx="320">
                  <c:v>41771.666940740739</c:v>
                </c:pt>
                <c:pt idx="321">
                  <c:v>41771.676316597222</c:v>
                </c:pt>
                <c:pt idx="322">
                  <c:v>41771.685692453706</c:v>
                </c:pt>
                <c:pt idx="323">
                  <c:v>41771.695068310182</c:v>
                </c:pt>
                <c:pt idx="324">
                  <c:v>41771.704444166666</c:v>
                </c:pt>
                <c:pt idx="325">
                  <c:v>41771.713820023149</c:v>
                </c:pt>
                <c:pt idx="326">
                  <c:v>41771.723195879633</c:v>
                </c:pt>
                <c:pt idx="327">
                  <c:v>41771.732571736109</c:v>
                </c:pt>
                <c:pt idx="328">
                  <c:v>41771.741947592593</c:v>
                </c:pt>
                <c:pt idx="329">
                  <c:v>41771.751323449076</c:v>
                </c:pt>
                <c:pt idx="330">
                  <c:v>41771.760699305552</c:v>
                </c:pt>
                <c:pt idx="331">
                  <c:v>41771.770075162036</c:v>
                </c:pt>
                <c:pt idx="332">
                  <c:v>41771.779451018519</c:v>
                </c:pt>
                <c:pt idx="333">
                  <c:v>41771.788826875003</c:v>
                </c:pt>
                <c:pt idx="334">
                  <c:v>41771.798202731479</c:v>
                </c:pt>
                <c:pt idx="335">
                  <c:v>41771.807578587963</c:v>
                </c:pt>
                <c:pt idx="336">
                  <c:v>41771.816954444446</c:v>
                </c:pt>
                <c:pt idx="337">
                  <c:v>41771.826330300923</c:v>
                </c:pt>
                <c:pt idx="338">
                  <c:v>41771.835706157406</c:v>
                </c:pt>
                <c:pt idx="339">
                  <c:v>41771.84508201389</c:v>
                </c:pt>
                <c:pt idx="340">
                  <c:v>41771.854457870373</c:v>
                </c:pt>
                <c:pt idx="341">
                  <c:v>41771.863833726849</c:v>
                </c:pt>
                <c:pt idx="342">
                  <c:v>41771.873209583333</c:v>
                </c:pt>
                <c:pt idx="343">
                  <c:v>41771.882585439816</c:v>
                </c:pt>
                <c:pt idx="344">
                  <c:v>41771.891961296293</c:v>
                </c:pt>
                <c:pt idx="345">
                  <c:v>41771.901337152776</c:v>
                </c:pt>
                <c:pt idx="346">
                  <c:v>41771.91071300926</c:v>
                </c:pt>
                <c:pt idx="347">
                  <c:v>41771.920088865743</c:v>
                </c:pt>
                <c:pt idx="348">
                  <c:v>41771.92946472222</c:v>
                </c:pt>
                <c:pt idx="349">
                  <c:v>41771.938840578703</c:v>
                </c:pt>
                <c:pt idx="350">
                  <c:v>41771.948216435187</c:v>
                </c:pt>
                <c:pt idx="351">
                  <c:v>41771.95759229167</c:v>
                </c:pt>
                <c:pt idx="352">
                  <c:v>41771.966968148146</c:v>
                </c:pt>
                <c:pt idx="353">
                  <c:v>41771.97634400463</c:v>
                </c:pt>
                <c:pt idx="354">
                  <c:v>41771.985719861113</c:v>
                </c:pt>
                <c:pt idx="355">
                  <c:v>41771.99509571759</c:v>
                </c:pt>
                <c:pt idx="356">
                  <c:v>41772.004471574073</c:v>
                </c:pt>
                <c:pt idx="357">
                  <c:v>41772.013847430557</c:v>
                </c:pt>
                <c:pt idx="358">
                  <c:v>41772.02322328704</c:v>
                </c:pt>
                <c:pt idx="359">
                  <c:v>41772.032599143517</c:v>
                </c:pt>
                <c:pt idx="360">
                  <c:v>41772.041975</c:v>
                </c:pt>
                <c:pt idx="361">
                  <c:v>41772.051350856484</c:v>
                </c:pt>
                <c:pt idx="362">
                  <c:v>41772.06072671296</c:v>
                </c:pt>
                <c:pt idx="363">
                  <c:v>41772.070102569443</c:v>
                </c:pt>
                <c:pt idx="364">
                  <c:v>41772.079478425927</c:v>
                </c:pt>
                <c:pt idx="365">
                  <c:v>41772.08885428241</c:v>
                </c:pt>
                <c:pt idx="366">
                  <c:v>41772.098230138887</c:v>
                </c:pt>
                <c:pt idx="367">
                  <c:v>41772.10760599537</c:v>
                </c:pt>
                <c:pt idx="368">
                  <c:v>41772.116981851854</c:v>
                </c:pt>
                <c:pt idx="369">
                  <c:v>41772.12635770833</c:v>
                </c:pt>
                <c:pt idx="370">
                  <c:v>41772.135733564814</c:v>
                </c:pt>
                <c:pt idx="371">
                  <c:v>41772.145109421297</c:v>
                </c:pt>
                <c:pt idx="372">
                  <c:v>41772.154485277781</c:v>
                </c:pt>
                <c:pt idx="373">
                  <c:v>41772.163861134257</c:v>
                </c:pt>
                <c:pt idx="374">
                  <c:v>41772.17323699074</c:v>
                </c:pt>
                <c:pt idx="375">
                  <c:v>41772.182612847224</c:v>
                </c:pt>
                <c:pt idx="376">
                  <c:v>41772.1919887037</c:v>
                </c:pt>
                <c:pt idx="377">
                  <c:v>41772.201364560184</c:v>
                </c:pt>
                <c:pt idx="378">
                  <c:v>41772.210740416667</c:v>
                </c:pt>
                <c:pt idx="379">
                  <c:v>41772.220116273151</c:v>
                </c:pt>
                <c:pt idx="380">
                  <c:v>41772.229492129627</c:v>
                </c:pt>
                <c:pt idx="381">
                  <c:v>41772.238867986111</c:v>
                </c:pt>
                <c:pt idx="382">
                  <c:v>41772.248243842594</c:v>
                </c:pt>
                <c:pt idx="383">
                  <c:v>41772.257619699078</c:v>
                </c:pt>
                <c:pt idx="384">
                  <c:v>41772.266995555554</c:v>
                </c:pt>
                <c:pt idx="385">
                  <c:v>41772.276371412037</c:v>
                </c:pt>
                <c:pt idx="386">
                  <c:v>41772.285747268521</c:v>
                </c:pt>
                <c:pt idx="387">
                  <c:v>41772.295123124997</c:v>
                </c:pt>
                <c:pt idx="388">
                  <c:v>41772.304498981481</c:v>
                </c:pt>
                <c:pt idx="389">
                  <c:v>41772.313874837964</c:v>
                </c:pt>
                <c:pt idx="390">
                  <c:v>41772.323250694448</c:v>
                </c:pt>
                <c:pt idx="391">
                  <c:v>41772.332626550924</c:v>
                </c:pt>
                <c:pt idx="392">
                  <c:v>41772.342002407408</c:v>
                </c:pt>
                <c:pt idx="393">
                  <c:v>41772.351378263891</c:v>
                </c:pt>
                <c:pt idx="394">
                  <c:v>41772.360754120367</c:v>
                </c:pt>
                <c:pt idx="395">
                  <c:v>41772.370129976851</c:v>
                </c:pt>
                <c:pt idx="396">
                  <c:v>41772.379505833334</c:v>
                </c:pt>
                <c:pt idx="397">
                  <c:v>41772.388881689818</c:v>
                </c:pt>
                <c:pt idx="398">
                  <c:v>41772.398257546294</c:v>
                </c:pt>
                <c:pt idx="399">
                  <c:v>41772.407633402778</c:v>
                </c:pt>
                <c:pt idx="400">
                  <c:v>41772.417009259261</c:v>
                </c:pt>
                <c:pt idx="401">
                  <c:v>41772.426385115738</c:v>
                </c:pt>
                <c:pt idx="402">
                  <c:v>41772.435760972221</c:v>
                </c:pt>
                <c:pt idx="403">
                  <c:v>41772.445136828705</c:v>
                </c:pt>
                <c:pt idx="404">
                  <c:v>41772.454512685188</c:v>
                </c:pt>
                <c:pt idx="405">
                  <c:v>41772.463888541664</c:v>
                </c:pt>
                <c:pt idx="406">
                  <c:v>41772.473264398148</c:v>
                </c:pt>
                <c:pt idx="407">
                  <c:v>41772.482640254631</c:v>
                </c:pt>
                <c:pt idx="408">
                  <c:v>41772.492016111108</c:v>
                </c:pt>
                <c:pt idx="409">
                  <c:v>41772.501391967591</c:v>
                </c:pt>
                <c:pt idx="410">
                  <c:v>41772.510767824075</c:v>
                </c:pt>
                <c:pt idx="411">
                  <c:v>41772.520143680558</c:v>
                </c:pt>
                <c:pt idx="412">
                  <c:v>41772.529519537035</c:v>
                </c:pt>
                <c:pt idx="413">
                  <c:v>41772.538895393518</c:v>
                </c:pt>
                <c:pt idx="414">
                  <c:v>41772.548271250002</c:v>
                </c:pt>
                <c:pt idx="415">
                  <c:v>41772.557647106485</c:v>
                </c:pt>
                <c:pt idx="416">
                  <c:v>41772.567022962961</c:v>
                </c:pt>
                <c:pt idx="417">
                  <c:v>41772.576398819445</c:v>
                </c:pt>
                <c:pt idx="418">
                  <c:v>41772.585774675928</c:v>
                </c:pt>
                <c:pt idx="419">
                  <c:v>41772.595150532405</c:v>
                </c:pt>
                <c:pt idx="420">
                  <c:v>41772.604526388888</c:v>
                </c:pt>
                <c:pt idx="421">
                  <c:v>41772.613902245372</c:v>
                </c:pt>
                <c:pt idx="422">
                  <c:v>41772.623278101855</c:v>
                </c:pt>
                <c:pt idx="423">
                  <c:v>41772.632653958332</c:v>
                </c:pt>
                <c:pt idx="424">
                  <c:v>41772.642029814815</c:v>
                </c:pt>
                <c:pt idx="425">
                  <c:v>41772.651405671299</c:v>
                </c:pt>
                <c:pt idx="426">
                  <c:v>41772.660781527775</c:v>
                </c:pt>
                <c:pt idx="427">
                  <c:v>41772.670157384258</c:v>
                </c:pt>
                <c:pt idx="428">
                  <c:v>41772.679533240742</c:v>
                </c:pt>
                <c:pt idx="429">
                  <c:v>41772.688909097225</c:v>
                </c:pt>
                <c:pt idx="430">
                  <c:v>41772.698284953702</c:v>
                </c:pt>
                <c:pt idx="431">
                  <c:v>41772.707660810185</c:v>
                </c:pt>
                <c:pt idx="432">
                  <c:v>41772.717036666669</c:v>
                </c:pt>
                <c:pt idx="433">
                  <c:v>41772.726412523145</c:v>
                </c:pt>
                <c:pt idx="434">
                  <c:v>41772.735788379629</c:v>
                </c:pt>
                <c:pt idx="435">
                  <c:v>41772.745164236112</c:v>
                </c:pt>
                <c:pt idx="436">
                  <c:v>41772.754540092596</c:v>
                </c:pt>
                <c:pt idx="437">
                  <c:v>41772.763915949072</c:v>
                </c:pt>
                <c:pt idx="438">
                  <c:v>41772.773291805555</c:v>
                </c:pt>
                <c:pt idx="439">
                  <c:v>41772.782667662039</c:v>
                </c:pt>
                <c:pt idx="440">
                  <c:v>41772.792043518515</c:v>
                </c:pt>
                <c:pt idx="441">
                  <c:v>41772.801419374999</c:v>
                </c:pt>
                <c:pt idx="442">
                  <c:v>41772.810795231482</c:v>
                </c:pt>
                <c:pt idx="443">
                  <c:v>41772.820171087966</c:v>
                </c:pt>
                <c:pt idx="444">
                  <c:v>41772.829546944442</c:v>
                </c:pt>
                <c:pt idx="445">
                  <c:v>41772.838922800926</c:v>
                </c:pt>
                <c:pt idx="446">
                  <c:v>41772.848298657409</c:v>
                </c:pt>
                <c:pt idx="447">
                  <c:v>41772.857674513885</c:v>
                </c:pt>
                <c:pt idx="448">
                  <c:v>41772.867050370369</c:v>
                </c:pt>
                <c:pt idx="449">
                  <c:v>41772.876426226852</c:v>
                </c:pt>
                <c:pt idx="450">
                  <c:v>41772.885802083336</c:v>
                </c:pt>
                <c:pt idx="451">
                  <c:v>41772.895177939812</c:v>
                </c:pt>
                <c:pt idx="452">
                  <c:v>41772.904553796296</c:v>
                </c:pt>
                <c:pt idx="453">
                  <c:v>41772.913929652779</c:v>
                </c:pt>
                <c:pt idx="454">
                  <c:v>41772.923305509263</c:v>
                </c:pt>
                <c:pt idx="455">
                  <c:v>41772.932681365739</c:v>
                </c:pt>
                <c:pt idx="456">
                  <c:v>41772.942057222223</c:v>
                </c:pt>
                <c:pt idx="457">
                  <c:v>41772.951433078706</c:v>
                </c:pt>
                <c:pt idx="458">
                  <c:v>41772.960808935182</c:v>
                </c:pt>
                <c:pt idx="459">
                  <c:v>41772.970184791666</c:v>
                </c:pt>
                <c:pt idx="460">
                  <c:v>41772.979560648149</c:v>
                </c:pt>
                <c:pt idx="461">
                  <c:v>41772.988936504633</c:v>
                </c:pt>
                <c:pt idx="462">
                  <c:v>41772.998312361109</c:v>
                </c:pt>
                <c:pt idx="463">
                  <c:v>41773.007688217593</c:v>
                </c:pt>
                <c:pt idx="464">
                  <c:v>41773.017064074076</c:v>
                </c:pt>
                <c:pt idx="465">
                  <c:v>41773.026439930552</c:v>
                </c:pt>
                <c:pt idx="466">
                  <c:v>41773.035815787036</c:v>
                </c:pt>
                <c:pt idx="467">
                  <c:v>41773.04519164352</c:v>
                </c:pt>
                <c:pt idx="468">
                  <c:v>41773.054567500003</c:v>
                </c:pt>
                <c:pt idx="469">
                  <c:v>41773.063943356479</c:v>
                </c:pt>
                <c:pt idx="470">
                  <c:v>41773.073319212963</c:v>
                </c:pt>
                <c:pt idx="471">
                  <c:v>41773.082695069446</c:v>
                </c:pt>
                <c:pt idx="472">
                  <c:v>41773.092070925923</c:v>
                </c:pt>
                <c:pt idx="473">
                  <c:v>41773.101446782406</c:v>
                </c:pt>
                <c:pt idx="474">
                  <c:v>41773.11082263889</c:v>
                </c:pt>
                <c:pt idx="475">
                  <c:v>41773.120198495373</c:v>
                </c:pt>
                <c:pt idx="476">
                  <c:v>41773.129574351849</c:v>
                </c:pt>
                <c:pt idx="477">
                  <c:v>41773.138950208333</c:v>
                </c:pt>
                <c:pt idx="478">
                  <c:v>41773.148326064817</c:v>
                </c:pt>
                <c:pt idx="479">
                  <c:v>41773.157701921293</c:v>
                </c:pt>
                <c:pt idx="480">
                  <c:v>41773.167077777776</c:v>
                </c:pt>
                <c:pt idx="481">
                  <c:v>41773.17645363426</c:v>
                </c:pt>
                <c:pt idx="482">
                  <c:v>41773.185829490743</c:v>
                </c:pt>
                <c:pt idx="483">
                  <c:v>41773.19520534722</c:v>
                </c:pt>
                <c:pt idx="484">
                  <c:v>41773.204581203703</c:v>
                </c:pt>
                <c:pt idx="485">
                  <c:v>41773.213957060187</c:v>
                </c:pt>
                <c:pt idx="486">
                  <c:v>41773.22333291667</c:v>
                </c:pt>
                <c:pt idx="487">
                  <c:v>41773.232708773146</c:v>
                </c:pt>
                <c:pt idx="488">
                  <c:v>41773.24208462963</c:v>
                </c:pt>
                <c:pt idx="489">
                  <c:v>41773.251460486114</c:v>
                </c:pt>
                <c:pt idx="490">
                  <c:v>41773.26083634259</c:v>
                </c:pt>
                <c:pt idx="491">
                  <c:v>41773.270212199073</c:v>
                </c:pt>
                <c:pt idx="492">
                  <c:v>41773.279588055557</c:v>
                </c:pt>
                <c:pt idx="493">
                  <c:v>41773.28896391204</c:v>
                </c:pt>
                <c:pt idx="494">
                  <c:v>41773.298339768517</c:v>
                </c:pt>
                <c:pt idx="495">
                  <c:v>41773.307715625</c:v>
                </c:pt>
                <c:pt idx="496">
                  <c:v>41773.317091481484</c:v>
                </c:pt>
                <c:pt idx="497">
                  <c:v>41773.32646733796</c:v>
                </c:pt>
                <c:pt idx="498">
                  <c:v>41773.335843194443</c:v>
                </c:pt>
                <c:pt idx="499">
                  <c:v>41773.345219050927</c:v>
                </c:pt>
                <c:pt idx="500">
                  <c:v>41773.354594907411</c:v>
                </c:pt>
                <c:pt idx="501">
                  <c:v>41773.363970763887</c:v>
                </c:pt>
                <c:pt idx="502">
                  <c:v>41773.37334662037</c:v>
                </c:pt>
                <c:pt idx="503">
                  <c:v>41773.382722476854</c:v>
                </c:pt>
                <c:pt idx="504">
                  <c:v>41773.39209833333</c:v>
                </c:pt>
                <c:pt idx="505">
                  <c:v>41773.401474189814</c:v>
                </c:pt>
                <c:pt idx="506">
                  <c:v>41773.410850046297</c:v>
                </c:pt>
                <c:pt idx="507">
                  <c:v>41773.420225902781</c:v>
                </c:pt>
                <c:pt idx="508">
                  <c:v>41773.429601759257</c:v>
                </c:pt>
                <c:pt idx="509">
                  <c:v>41773.43897761574</c:v>
                </c:pt>
                <c:pt idx="510">
                  <c:v>41773.448353472224</c:v>
                </c:pt>
                <c:pt idx="511">
                  <c:v>41773.4577293287</c:v>
                </c:pt>
                <c:pt idx="512">
                  <c:v>41773.467105185184</c:v>
                </c:pt>
                <c:pt idx="513">
                  <c:v>41773.476481041667</c:v>
                </c:pt>
                <c:pt idx="514">
                  <c:v>41773.485856898151</c:v>
                </c:pt>
                <c:pt idx="515">
                  <c:v>41773.495232754627</c:v>
                </c:pt>
                <c:pt idx="516">
                  <c:v>41773.504608611111</c:v>
                </c:pt>
                <c:pt idx="517">
                  <c:v>41773.513984467594</c:v>
                </c:pt>
                <c:pt idx="518">
                  <c:v>41773.523360324078</c:v>
                </c:pt>
                <c:pt idx="519">
                  <c:v>41773.532736180554</c:v>
                </c:pt>
                <c:pt idx="520">
                  <c:v>41773.542112037037</c:v>
                </c:pt>
                <c:pt idx="521">
                  <c:v>41773.551487893521</c:v>
                </c:pt>
                <c:pt idx="522">
                  <c:v>41773.560863749997</c:v>
                </c:pt>
                <c:pt idx="523">
                  <c:v>41773.570239606481</c:v>
                </c:pt>
                <c:pt idx="524">
                  <c:v>41773.579615462964</c:v>
                </c:pt>
                <c:pt idx="525">
                  <c:v>41773.588991319448</c:v>
                </c:pt>
                <c:pt idx="526">
                  <c:v>41773.598367175924</c:v>
                </c:pt>
                <c:pt idx="527">
                  <c:v>41773.607743032408</c:v>
                </c:pt>
                <c:pt idx="528">
                  <c:v>41773.617118888891</c:v>
                </c:pt>
                <c:pt idx="529">
                  <c:v>41773.626494745367</c:v>
                </c:pt>
                <c:pt idx="530">
                  <c:v>41773.635870601851</c:v>
                </c:pt>
                <c:pt idx="531">
                  <c:v>41773.645246458334</c:v>
                </c:pt>
                <c:pt idx="532">
                  <c:v>41773.654622314818</c:v>
                </c:pt>
                <c:pt idx="533">
                  <c:v>41773.663998171294</c:v>
                </c:pt>
                <c:pt idx="534">
                  <c:v>41773.673374027778</c:v>
                </c:pt>
                <c:pt idx="535">
                  <c:v>41773.682749884261</c:v>
                </c:pt>
                <c:pt idx="536">
                  <c:v>41773.692125740738</c:v>
                </c:pt>
                <c:pt idx="537">
                  <c:v>41773.701501597221</c:v>
                </c:pt>
                <c:pt idx="538">
                  <c:v>41773.710877453705</c:v>
                </c:pt>
                <c:pt idx="539">
                  <c:v>41773.720253310188</c:v>
                </c:pt>
                <c:pt idx="540">
                  <c:v>41773.729629166664</c:v>
                </c:pt>
                <c:pt idx="541">
                  <c:v>41773.739005023148</c:v>
                </c:pt>
                <c:pt idx="542">
                  <c:v>41773.748380879631</c:v>
                </c:pt>
                <c:pt idx="543">
                  <c:v>41773.757756736108</c:v>
                </c:pt>
                <c:pt idx="544">
                  <c:v>41773.767132592591</c:v>
                </c:pt>
                <c:pt idx="545">
                  <c:v>41773.776508449075</c:v>
                </c:pt>
                <c:pt idx="546">
                  <c:v>41773.785884305558</c:v>
                </c:pt>
                <c:pt idx="547">
                  <c:v>41773.795260162035</c:v>
                </c:pt>
                <c:pt idx="548">
                  <c:v>41773.804636018518</c:v>
                </c:pt>
                <c:pt idx="549">
                  <c:v>41773.814011875002</c:v>
                </c:pt>
                <c:pt idx="550">
                  <c:v>41773.823387731478</c:v>
                </c:pt>
                <c:pt idx="551">
                  <c:v>41773.832763587961</c:v>
                </c:pt>
                <c:pt idx="552">
                  <c:v>41773.842139444445</c:v>
                </c:pt>
                <c:pt idx="553">
                  <c:v>41773.851515300928</c:v>
                </c:pt>
                <c:pt idx="554">
                  <c:v>41773.860891157405</c:v>
                </c:pt>
                <c:pt idx="555">
                  <c:v>41773.870267013888</c:v>
                </c:pt>
                <c:pt idx="556">
                  <c:v>41773.879642870372</c:v>
                </c:pt>
                <c:pt idx="557">
                  <c:v>41773.889018726855</c:v>
                </c:pt>
                <c:pt idx="558">
                  <c:v>41773.898394583332</c:v>
                </c:pt>
                <c:pt idx="559">
                  <c:v>41773.907770439815</c:v>
                </c:pt>
                <c:pt idx="560">
                  <c:v>41773.917146296299</c:v>
                </c:pt>
                <c:pt idx="561">
                  <c:v>41773.926522152775</c:v>
                </c:pt>
                <c:pt idx="562">
                  <c:v>41773.935898009258</c:v>
                </c:pt>
                <c:pt idx="563">
                  <c:v>41773.945273865742</c:v>
                </c:pt>
                <c:pt idx="564">
                  <c:v>41773.954649722225</c:v>
                </c:pt>
                <c:pt idx="565">
                  <c:v>41773.964025578702</c:v>
                </c:pt>
                <c:pt idx="566">
                  <c:v>41773.973401435185</c:v>
                </c:pt>
                <c:pt idx="567">
                  <c:v>41773.982777291669</c:v>
                </c:pt>
                <c:pt idx="568">
                  <c:v>41773.992153148145</c:v>
                </c:pt>
                <c:pt idx="569">
                  <c:v>41774.001529004629</c:v>
                </c:pt>
                <c:pt idx="570">
                  <c:v>41774.010904861112</c:v>
                </c:pt>
                <c:pt idx="571">
                  <c:v>41774.020280717596</c:v>
                </c:pt>
                <c:pt idx="572">
                  <c:v>41774.029656574072</c:v>
                </c:pt>
                <c:pt idx="573">
                  <c:v>41774.039032430555</c:v>
                </c:pt>
                <c:pt idx="574">
                  <c:v>41774.048408287039</c:v>
                </c:pt>
                <c:pt idx="575">
                  <c:v>41774.057784143515</c:v>
                </c:pt>
                <c:pt idx="576">
                  <c:v>41774.067159999999</c:v>
                </c:pt>
                <c:pt idx="577">
                  <c:v>41774.076535856482</c:v>
                </c:pt>
                <c:pt idx="578">
                  <c:v>41774.085911712966</c:v>
                </c:pt>
                <c:pt idx="579">
                  <c:v>41774.095287569442</c:v>
                </c:pt>
                <c:pt idx="580">
                  <c:v>41774.104663425926</c:v>
                </c:pt>
                <c:pt idx="581">
                  <c:v>41774.114039282409</c:v>
                </c:pt>
                <c:pt idx="582">
                  <c:v>41774.123415138885</c:v>
                </c:pt>
                <c:pt idx="583">
                  <c:v>41774.132790995369</c:v>
                </c:pt>
                <c:pt idx="584">
                  <c:v>41774.142166851852</c:v>
                </c:pt>
                <c:pt idx="585">
                  <c:v>41774.151542708336</c:v>
                </c:pt>
                <c:pt idx="586">
                  <c:v>41774.160918564812</c:v>
                </c:pt>
                <c:pt idx="587">
                  <c:v>41774.170294421296</c:v>
                </c:pt>
                <c:pt idx="588">
                  <c:v>41774.179670277779</c:v>
                </c:pt>
                <c:pt idx="589">
                  <c:v>41774.189046134263</c:v>
                </c:pt>
                <c:pt idx="590">
                  <c:v>41774.198421990739</c:v>
                </c:pt>
                <c:pt idx="591">
                  <c:v>41774.207797847223</c:v>
                </c:pt>
                <c:pt idx="592">
                  <c:v>41774.217173703706</c:v>
                </c:pt>
                <c:pt idx="593">
                  <c:v>41774.226549560182</c:v>
                </c:pt>
                <c:pt idx="594">
                  <c:v>41774.235925416666</c:v>
                </c:pt>
                <c:pt idx="595">
                  <c:v>41774.245301273149</c:v>
                </c:pt>
                <c:pt idx="596">
                  <c:v>41774.254677129633</c:v>
                </c:pt>
                <c:pt idx="597">
                  <c:v>41774.264052986109</c:v>
                </c:pt>
                <c:pt idx="598">
                  <c:v>41774.273428842593</c:v>
                </c:pt>
                <c:pt idx="599">
                  <c:v>41774.282804699076</c:v>
                </c:pt>
                <c:pt idx="600">
                  <c:v>41774.292180555552</c:v>
                </c:pt>
                <c:pt idx="601">
                  <c:v>41774.301556412036</c:v>
                </c:pt>
                <c:pt idx="602">
                  <c:v>41774.31093226852</c:v>
                </c:pt>
                <c:pt idx="603">
                  <c:v>41774.320308125003</c:v>
                </c:pt>
                <c:pt idx="604">
                  <c:v>41774.329683981479</c:v>
                </c:pt>
                <c:pt idx="605">
                  <c:v>41774.339059837963</c:v>
                </c:pt>
                <c:pt idx="606">
                  <c:v>41774.348435694446</c:v>
                </c:pt>
                <c:pt idx="607">
                  <c:v>41774.357811550923</c:v>
                </c:pt>
                <c:pt idx="608">
                  <c:v>41774.367187407406</c:v>
                </c:pt>
                <c:pt idx="609">
                  <c:v>41774.37656326389</c:v>
                </c:pt>
                <c:pt idx="610">
                  <c:v>41774.385939120373</c:v>
                </c:pt>
                <c:pt idx="611">
                  <c:v>41774.395314976849</c:v>
                </c:pt>
                <c:pt idx="612">
                  <c:v>41774.404690833333</c:v>
                </c:pt>
                <c:pt idx="613">
                  <c:v>41774.414066689817</c:v>
                </c:pt>
                <c:pt idx="614">
                  <c:v>41774.423442546293</c:v>
                </c:pt>
                <c:pt idx="615">
                  <c:v>41774.432818402776</c:v>
                </c:pt>
                <c:pt idx="616">
                  <c:v>41774.44219425926</c:v>
                </c:pt>
                <c:pt idx="617">
                  <c:v>41774.451570115743</c:v>
                </c:pt>
                <c:pt idx="618">
                  <c:v>41774.46094597222</c:v>
                </c:pt>
                <c:pt idx="619">
                  <c:v>41774.470321828703</c:v>
                </c:pt>
                <c:pt idx="620">
                  <c:v>41774.479697685187</c:v>
                </c:pt>
                <c:pt idx="621">
                  <c:v>41774.48907354167</c:v>
                </c:pt>
                <c:pt idx="622">
                  <c:v>41774.498449398146</c:v>
                </c:pt>
                <c:pt idx="623">
                  <c:v>41774.50782525463</c:v>
                </c:pt>
                <c:pt idx="624">
                  <c:v>41774.517201111114</c:v>
                </c:pt>
                <c:pt idx="625">
                  <c:v>41774.52657696759</c:v>
                </c:pt>
                <c:pt idx="626">
                  <c:v>41774.535952824073</c:v>
                </c:pt>
                <c:pt idx="627">
                  <c:v>41774.545328680557</c:v>
                </c:pt>
                <c:pt idx="628">
                  <c:v>41774.55470453704</c:v>
                </c:pt>
                <c:pt idx="629">
                  <c:v>41774.564080393517</c:v>
                </c:pt>
                <c:pt idx="630">
                  <c:v>41774.57345625</c:v>
                </c:pt>
                <c:pt idx="631">
                  <c:v>41774.582832106484</c:v>
                </c:pt>
                <c:pt idx="632">
                  <c:v>41774.59220796296</c:v>
                </c:pt>
                <c:pt idx="633">
                  <c:v>41774.601583819443</c:v>
                </c:pt>
                <c:pt idx="634">
                  <c:v>41774.610959675927</c:v>
                </c:pt>
                <c:pt idx="635">
                  <c:v>41774.620335532411</c:v>
                </c:pt>
                <c:pt idx="636">
                  <c:v>41774.629711388887</c:v>
                </c:pt>
                <c:pt idx="637">
                  <c:v>41774.63908724537</c:v>
                </c:pt>
                <c:pt idx="638">
                  <c:v>41774.648463101854</c:v>
                </c:pt>
                <c:pt idx="639">
                  <c:v>41774.65783895833</c:v>
                </c:pt>
                <c:pt idx="640">
                  <c:v>41774.667214814814</c:v>
                </c:pt>
                <c:pt idx="641">
                  <c:v>41774.676590671297</c:v>
                </c:pt>
                <c:pt idx="642">
                  <c:v>41774.685966527781</c:v>
                </c:pt>
                <c:pt idx="643">
                  <c:v>41774.695342384257</c:v>
                </c:pt>
                <c:pt idx="644">
                  <c:v>41774.70471824074</c:v>
                </c:pt>
                <c:pt idx="645">
                  <c:v>41774.714094097224</c:v>
                </c:pt>
                <c:pt idx="646">
                  <c:v>41774.7234699537</c:v>
                </c:pt>
                <c:pt idx="647">
                  <c:v>41774.732845810184</c:v>
                </c:pt>
                <c:pt idx="648">
                  <c:v>41774.742221666667</c:v>
                </c:pt>
                <c:pt idx="649">
                  <c:v>41774.751597523151</c:v>
                </c:pt>
                <c:pt idx="650">
                  <c:v>41774.760973379627</c:v>
                </c:pt>
                <c:pt idx="651">
                  <c:v>41774.770349236111</c:v>
                </c:pt>
                <c:pt idx="652">
                  <c:v>41774.779725092594</c:v>
                </c:pt>
                <c:pt idx="653">
                  <c:v>41774.789100949078</c:v>
                </c:pt>
                <c:pt idx="654">
                  <c:v>41774.798476805554</c:v>
                </c:pt>
                <c:pt idx="655">
                  <c:v>41774.807852662037</c:v>
                </c:pt>
                <c:pt idx="656">
                  <c:v>41774.817228518521</c:v>
                </c:pt>
                <c:pt idx="657">
                  <c:v>41774.826604374997</c:v>
                </c:pt>
                <c:pt idx="658">
                  <c:v>41774.835980231481</c:v>
                </c:pt>
                <c:pt idx="659">
                  <c:v>41774.845356087964</c:v>
                </c:pt>
                <c:pt idx="660">
                  <c:v>41774.854731944448</c:v>
                </c:pt>
                <c:pt idx="661">
                  <c:v>41774.864107800924</c:v>
                </c:pt>
                <c:pt idx="662">
                  <c:v>41774.873483657408</c:v>
                </c:pt>
                <c:pt idx="663">
                  <c:v>41774.882859513891</c:v>
                </c:pt>
                <c:pt idx="664">
                  <c:v>41774.892235370367</c:v>
                </c:pt>
                <c:pt idx="665">
                  <c:v>41774.901611226851</c:v>
                </c:pt>
                <c:pt idx="666">
                  <c:v>41774.910987083334</c:v>
                </c:pt>
                <c:pt idx="667">
                  <c:v>41774.920362939818</c:v>
                </c:pt>
                <c:pt idx="668">
                  <c:v>41774.929738796294</c:v>
                </c:pt>
                <c:pt idx="669">
                  <c:v>41774.939114652778</c:v>
                </c:pt>
                <c:pt idx="670">
                  <c:v>41774.948490509261</c:v>
                </c:pt>
                <c:pt idx="671">
                  <c:v>41774.957866365738</c:v>
                </c:pt>
                <c:pt idx="672">
                  <c:v>41774.967242222221</c:v>
                </c:pt>
                <c:pt idx="673">
                  <c:v>41774.976618078705</c:v>
                </c:pt>
                <c:pt idx="674">
                  <c:v>41774.985993935188</c:v>
                </c:pt>
                <c:pt idx="675">
                  <c:v>41774.995369791664</c:v>
                </c:pt>
                <c:pt idx="676">
                  <c:v>41775.004745648148</c:v>
                </c:pt>
                <c:pt idx="677">
                  <c:v>41775.014121504631</c:v>
                </c:pt>
                <c:pt idx="678">
                  <c:v>41775.023497361108</c:v>
                </c:pt>
                <c:pt idx="679">
                  <c:v>41775.032873217591</c:v>
                </c:pt>
                <c:pt idx="680">
                  <c:v>41775.042249074075</c:v>
                </c:pt>
                <c:pt idx="681">
                  <c:v>41775.051624930558</c:v>
                </c:pt>
                <c:pt idx="682">
                  <c:v>41775.061000787035</c:v>
                </c:pt>
                <c:pt idx="683">
                  <c:v>41775.070376643518</c:v>
                </c:pt>
                <c:pt idx="684">
                  <c:v>41775.079752500002</c:v>
                </c:pt>
                <c:pt idx="685">
                  <c:v>41775.089128356478</c:v>
                </c:pt>
                <c:pt idx="686">
                  <c:v>41775.098504212961</c:v>
                </c:pt>
                <c:pt idx="687">
                  <c:v>41775.107880069445</c:v>
                </c:pt>
                <c:pt idx="688">
                  <c:v>41775.117255925928</c:v>
                </c:pt>
                <c:pt idx="689">
                  <c:v>41775.126631782405</c:v>
                </c:pt>
                <c:pt idx="690">
                  <c:v>41775.136007638888</c:v>
                </c:pt>
                <c:pt idx="691">
                  <c:v>41775.145383495372</c:v>
                </c:pt>
                <c:pt idx="692">
                  <c:v>41775.154759351855</c:v>
                </c:pt>
                <c:pt idx="693">
                  <c:v>41775.164135208332</c:v>
                </c:pt>
                <c:pt idx="694">
                  <c:v>41775.173511064815</c:v>
                </c:pt>
                <c:pt idx="695">
                  <c:v>41775.182886921299</c:v>
                </c:pt>
                <c:pt idx="696">
                  <c:v>41775.192262777775</c:v>
                </c:pt>
                <c:pt idx="697">
                  <c:v>41775.201638634258</c:v>
                </c:pt>
                <c:pt idx="698">
                  <c:v>41775.211014490742</c:v>
                </c:pt>
                <c:pt idx="699">
                  <c:v>41775.220390347225</c:v>
                </c:pt>
                <c:pt idx="700">
                  <c:v>41775.229766203702</c:v>
                </c:pt>
                <c:pt idx="701">
                  <c:v>41775.239142060185</c:v>
                </c:pt>
                <c:pt idx="702">
                  <c:v>41775.248517916669</c:v>
                </c:pt>
                <c:pt idx="703">
                  <c:v>41775.257893773145</c:v>
                </c:pt>
                <c:pt idx="704">
                  <c:v>41775.267269629629</c:v>
                </c:pt>
                <c:pt idx="705">
                  <c:v>41775.276645486112</c:v>
                </c:pt>
                <c:pt idx="706">
                  <c:v>41775.286021342596</c:v>
                </c:pt>
                <c:pt idx="707">
                  <c:v>41775.295397199072</c:v>
                </c:pt>
                <c:pt idx="708">
                  <c:v>41775.304773055555</c:v>
                </c:pt>
                <c:pt idx="709">
                  <c:v>41775.314148912039</c:v>
                </c:pt>
                <c:pt idx="710">
                  <c:v>41775.323524768515</c:v>
                </c:pt>
                <c:pt idx="711">
                  <c:v>41775.332900624999</c:v>
                </c:pt>
                <c:pt idx="712">
                  <c:v>41775.342276481482</c:v>
                </c:pt>
                <c:pt idx="713">
                  <c:v>41775.351652337966</c:v>
                </c:pt>
                <c:pt idx="714">
                  <c:v>41775.361028194442</c:v>
                </c:pt>
                <c:pt idx="715">
                  <c:v>41775.370404050926</c:v>
                </c:pt>
                <c:pt idx="716">
                  <c:v>41775.379779907409</c:v>
                </c:pt>
                <c:pt idx="717">
                  <c:v>41775.389155763885</c:v>
                </c:pt>
                <c:pt idx="718">
                  <c:v>41775.398531620369</c:v>
                </c:pt>
                <c:pt idx="719">
                  <c:v>41775.407907476852</c:v>
                </c:pt>
                <c:pt idx="720">
                  <c:v>41775.417283333336</c:v>
                </c:pt>
                <c:pt idx="721">
                  <c:v>41775.426659189812</c:v>
                </c:pt>
                <c:pt idx="722">
                  <c:v>41775.436035046296</c:v>
                </c:pt>
                <c:pt idx="723">
                  <c:v>41775.445410902779</c:v>
                </c:pt>
                <c:pt idx="724">
                  <c:v>41775.454786759263</c:v>
                </c:pt>
                <c:pt idx="725">
                  <c:v>41775.464162615739</c:v>
                </c:pt>
                <c:pt idx="726">
                  <c:v>41775.473538472223</c:v>
                </c:pt>
                <c:pt idx="727">
                  <c:v>41775.482914328706</c:v>
                </c:pt>
                <c:pt idx="728">
                  <c:v>41775.492290185182</c:v>
                </c:pt>
                <c:pt idx="729">
                  <c:v>41775.501666041666</c:v>
                </c:pt>
                <c:pt idx="730">
                  <c:v>41775.511041898149</c:v>
                </c:pt>
                <c:pt idx="731">
                  <c:v>41775.520417754633</c:v>
                </c:pt>
                <c:pt idx="732">
                  <c:v>41775.529793611109</c:v>
                </c:pt>
                <c:pt idx="733">
                  <c:v>41775.539169467593</c:v>
                </c:pt>
                <c:pt idx="734">
                  <c:v>41775.548545324076</c:v>
                </c:pt>
                <c:pt idx="735">
                  <c:v>41775.557921180553</c:v>
                </c:pt>
                <c:pt idx="736">
                  <c:v>41775.567297037036</c:v>
                </c:pt>
                <c:pt idx="737">
                  <c:v>41775.57667289352</c:v>
                </c:pt>
                <c:pt idx="738">
                  <c:v>41775.586048750003</c:v>
                </c:pt>
                <c:pt idx="739">
                  <c:v>41775.595424606479</c:v>
                </c:pt>
                <c:pt idx="740">
                  <c:v>41775.604800462963</c:v>
                </c:pt>
                <c:pt idx="741">
                  <c:v>41775.614176319446</c:v>
                </c:pt>
                <c:pt idx="742">
                  <c:v>41775.623552175923</c:v>
                </c:pt>
                <c:pt idx="743">
                  <c:v>41775.632928032406</c:v>
                </c:pt>
                <c:pt idx="744">
                  <c:v>41775.64230388889</c:v>
                </c:pt>
                <c:pt idx="745">
                  <c:v>41775.651679745373</c:v>
                </c:pt>
                <c:pt idx="746">
                  <c:v>41775.66105560185</c:v>
                </c:pt>
                <c:pt idx="747">
                  <c:v>41775.670431458333</c:v>
                </c:pt>
                <c:pt idx="748">
                  <c:v>41775.679807314817</c:v>
                </c:pt>
                <c:pt idx="749">
                  <c:v>41775.689183171293</c:v>
                </c:pt>
                <c:pt idx="750">
                  <c:v>41775.698559027776</c:v>
                </c:pt>
                <c:pt idx="751">
                  <c:v>41775.70793488426</c:v>
                </c:pt>
                <c:pt idx="752">
                  <c:v>41775.717310740743</c:v>
                </c:pt>
                <c:pt idx="753">
                  <c:v>41775.72668659722</c:v>
                </c:pt>
                <c:pt idx="754">
                  <c:v>41775.736062453703</c:v>
                </c:pt>
                <c:pt idx="755">
                  <c:v>41775.745438310187</c:v>
                </c:pt>
                <c:pt idx="756">
                  <c:v>41775.75481416667</c:v>
                </c:pt>
                <c:pt idx="757">
                  <c:v>41775.764190023147</c:v>
                </c:pt>
                <c:pt idx="758">
                  <c:v>41775.77356587963</c:v>
                </c:pt>
                <c:pt idx="759">
                  <c:v>41775.782941736114</c:v>
                </c:pt>
                <c:pt idx="760">
                  <c:v>41775.79231759259</c:v>
                </c:pt>
                <c:pt idx="761">
                  <c:v>41775.801693449073</c:v>
                </c:pt>
                <c:pt idx="762">
                  <c:v>41775.811069305557</c:v>
                </c:pt>
                <c:pt idx="763">
                  <c:v>41775.82044516204</c:v>
                </c:pt>
                <c:pt idx="764">
                  <c:v>41775.829821018517</c:v>
                </c:pt>
                <c:pt idx="765">
                  <c:v>41775.839196875</c:v>
                </c:pt>
                <c:pt idx="766">
                  <c:v>41775.848572731484</c:v>
                </c:pt>
                <c:pt idx="767">
                  <c:v>41775.85794858796</c:v>
                </c:pt>
                <c:pt idx="768">
                  <c:v>41775.867324444444</c:v>
                </c:pt>
                <c:pt idx="769">
                  <c:v>41775.876700300927</c:v>
                </c:pt>
                <c:pt idx="770">
                  <c:v>41775.886076157411</c:v>
                </c:pt>
                <c:pt idx="771">
                  <c:v>41775.895452013887</c:v>
                </c:pt>
                <c:pt idx="772">
                  <c:v>41775.90482787037</c:v>
                </c:pt>
                <c:pt idx="773">
                  <c:v>41775.914203726854</c:v>
                </c:pt>
                <c:pt idx="774">
                  <c:v>41775.92357958333</c:v>
                </c:pt>
                <c:pt idx="775">
                  <c:v>41775.932955439814</c:v>
                </c:pt>
                <c:pt idx="776">
                  <c:v>41775.942331296297</c:v>
                </c:pt>
                <c:pt idx="777">
                  <c:v>41775.951707152781</c:v>
                </c:pt>
                <c:pt idx="778">
                  <c:v>41775.961083009257</c:v>
                </c:pt>
                <c:pt idx="779">
                  <c:v>41775.970458865741</c:v>
                </c:pt>
                <c:pt idx="780">
                  <c:v>41775.979834722224</c:v>
                </c:pt>
                <c:pt idx="781">
                  <c:v>41775.9892105787</c:v>
                </c:pt>
                <c:pt idx="782">
                  <c:v>41775.998586435184</c:v>
                </c:pt>
                <c:pt idx="783">
                  <c:v>41776.007962291667</c:v>
                </c:pt>
                <c:pt idx="784">
                  <c:v>41776.017338148151</c:v>
                </c:pt>
                <c:pt idx="785">
                  <c:v>41776.026714004627</c:v>
                </c:pt>
                <c:pt idx="786">
                  <c:v>41776.036089861111</c:v>
                </c:pt>
                <c:pt idx="787">
                  <c:v>41776.045465717594</c:v>
                </c:pt>
                <c:pt idx="788">
                  <c:v>41776.05484157407</c:v>
                </c:pt>
                <c:pt idx="789">
                  <c:v>41776.064217430554</c:v>
                </c:pt>
                <c:pt idx="790">
                  <c:v>41776.073593287038</c:v>
                </c:pt>
                <c:pt idx="791">
                  <c:v>41776.082969143521</c:v>
                </c:pt>
                <c:pt idx="792">
                  <c:v>41776.092344999997</c:v>
                </c:pt>
                <c:pt idx="793">
                  <c:v>41776.101720856481</c:v>
                </c:pt>
                <c:pt idx="794">
                  <c:v>41776.111096712964</c:v>
                </c:pt>
                <c:pt idx="795">
                  <c:v>41776.120472569448</c:v>
                </c:pt>
                <c:pt idx="796">
                  <c:v>41776.129848425924</c:v>
                </c:pt>
                <c:pt idx="797">
                  <c:v>41776.139224282408</c:v>
                </c:pt>
                <c:pt idx="798">
                  <c:v>41776.148600138891</c:v>
                </c:pt>
                <c:pt idx="799">
                  <c:v>41776.157975995367</c:v>
                </c:pt>
                <c:pt idx="800">
                  <c:v>41776.167351851851</c:v>
                </c:pt>
              </c:numCache>
            </c:numRef>
          </c:xVal>
          <c:yVal>
            <c:numRef>
              <c:f>'Dataset 1'!$B$2:$B$802</c:f>
              <c:numCache>
                <c:formatCode>0</c:formatCode>
                <c:ptCount val="801"/>
                <c:pt idx="0">
                  <c:v>-11.25</c:v>
                </c:pt>
                <c:pt idx="1">
                  <c:v>-13.625</c:v>
                </c:pt>
                <c:pt idx="2">
                  <c:v>-16.125</c:v>
                </c:pt>
                <c:pt idx="3">
                  <c:v>-16.125</c:v>
                </c:pt>
                <c:pt idx="4">
                  <c:v>-16.25</c:v>
                </c:pt>
                <c:pt idx="5">
                  <c:v>-14.5</c:v>
                </c:pt>
                <c:pt idx="6">
                  <c:v>-15.15625</c:v>
                </c:pt>
                <c:pt idx="7">
                  <c:v>-18.125</c:v>
                </c:pt>
                <c:pt idx="8">
                  <c:v>-15.25</c:v>
                </c:pt>
                <c:pt idx="9">
                  <c:v>-14.479166666666666</c:v>
                </c:pt>
                <c:pt idx="10">
                  <c:v>-16.09375</c:v>
                </c:pt>
                <c:pt idx="11">
                  <c:v>-16</c:v>
                </c:pt>
                <c:pt idx="12">
                  <c:v>-15.48076923076923</c:v>
                </c:pt>
                <c:pt idx="13">
                  <c:v>-16.53846153846154</c:v>
                </c:pt>
                <c:pt idx="14">
                  <c:v>-17.083333333333332</c:v>
                </c:pt>
                <c:pt idx="15">
                  <c:v>-18.375</c:v>
                </c:pt>
                <c:pt idx="16">
                  <c:v>-17.5</c:v>
                </c:pt>
                <c:pt idx="17">
                  <c:v>-18.75</c:v>
                </c:pt>
                <c:pt idx="18">
                  <c:v>-23</c:v>
                </c:pt>
                <c:pt idx="19">
                  <c:v>-22.5</c:v>
                </c:pt>
                <c:pt idx="20">
                  <c:v>-22.34375</c:v>
                </c:pt>
                <c:pt idx="21">
                  <c:v>-24.0625</c:v>
                </c:pt>
                <c:pt idx="22">
                  <c:v>-23.125</c:v>
                </c:pt>
                <c:pt idx="23">
                  <c:v>-24.479166666666668</c:v>
                </c:pt>
                <c:pt idx="24">
                  <c:v>-24.464285714285715</c:v>
                </c:pt>
                <c:pt idx="25">
                  <c:v>-23.125</c:v>
                </c:pt>
                <c:pt idx="26">
                  <c:v>-24.375</c:v>
                </c:pt>
                <c:pt idx="27">
                  <c:v>-22.767857142857142</c:v>
                </c:pt>
                <c:pt idx="28">
                  <c:v>-14.75</c:v>
                </c:pt>
                <c:pt idx="29">
                  <c:v>-16.875</c:v>
                </c:pt>
                <c:pt idx="30">
                  <c:v>-17.946428571428573</c:v>
                </c:pt>
                <c:pt idx="31">
                  <c:v>-19.0625</c:v>
                </c:pt>
                <c:pt idx="32">
                  <c:v>-17.1875</c:v>
                </c:pt>
                <c:pt idx="33">
                  <c:v>-18.229166666666668</c:v>
                </c:pt>
                <c:pt idx="34">
                  <c:v>-17.125</c:v>
                </c:pt>
                <c:pt idx="35">
                  <c:v>-17.5</c:v>
                </c:pt>
                <c:pt idx="36">
                  <c:v>-17.65625</c:v>
                </c:pt>
                <c:pt idx="37">
                  <c:v>-16.875</c:v>
                </c:pt>
                <c:pt idx="38">
                  <c:v>-16.71875</c:v>
                </c:pt>
                <c:pt idx="39">
                  <c:v>-18.035714285714285</c:v>
                </c:pt>
                <c:pt idx="40">
                  <c:v>-16.041666666666668</c:v>
                </c:pt>
                <c:pt idx="41">
                  <c:v>-17</c:v>
                </c:pt>
                <c:pt idx="42">
                  <c:v>-17.708333333333332</c:v>
                </c:pt>
                <c:pt idx="43">
                  <c:v>-17.03125</c:v>
                </c:pt>
                <c:pt idx="44">
                  <c:v>-17.083333333333332</c:v>
                </c:pt>
                <c:pt idx="45">
                  <c:v>-16.5</c:v>
                </c:pt>
                <c:pt idx="46">
                  <c:v>-16.875</c:v>
                </c:pt>
                <c:pt idx="47">
                  <c:v>-18.125</c:v>
                </c:pt>
                <c:pt idx="48">
                  <c:v>-17.875</c:v>
                </c:pt>
                <c:pt idx="49">
                  <c:v>-17.75</c:v>
                </c:pt>
                <c:pt idx="50">
                  <c:v>-20.375</c:v>
                </c:pt>
                <c:pt idx="51">
                  <c:v>-20.625</c:v>
                </c:pt>
                <c:pt idx="52">
                  <c:v>-20.3125</c:v>
                </c:pt>
                <c:pt idx="53">
                  <c:v>-19.375</c:v>
                </c:pt>
                <c:pt idx="54">
                  <c:v>-18.4375</c:v>
                </c:pt>
                <c:pt idx="55">
                  <c:v>-18.5</c:v>
                </c:pt>
                <c:pt idx="56">
                  <c:v>-18.125</c:v>
                </c:pt>
                <c:pt idx="57">
                  <c:v>-18.4375</c:v>
                </c:pt>
                <c:pt idx="58">
                  <c:v>-20</c:v>
                </c:pt>
                <c:pt idx="59">
                  <c:v>-16.458333333333332</c:v>
                </c:pt>
                <c:pt idx="60">
                  <c:v>-19.375</c:v>
                </c:pt>
                <c:pt idx="61">
                  <c:v>-19.0625</c:v>
                </c:pt>
                <c:pt idx="62">
                  <c:v>-18.4375</c:v>
                </c:pt>
                <c:pt idx="63">
                  <c:v>-19.0625</c:v>
                </c:pt>
                <c:pt idx="64">
                  <c:v>-18.75</c:v>
                </c:pt>
                <c:pt idx="65">
                  <c:v>-16.354166666666668</c:v>
                </c:pt>
                <c:pt idx="66">
                  <c:v>-15.75</c:v>
                </c:pt>
                <c:pt idx="67">
                  <c:v>-10.25</c:v>
                </c:pt>
                <c:pt idx="68">
                  <c:v>-8.375</c:v>
                </c:pt>
                <c:pt idx="69">
                  <c:v>-10.15625</c:v>
                </c:pt>
                <c:pt idx="70">
                  <c:v>-11.5</c:v>
                </c:pt>
                <c:pt idx="71">
                  <c:v>-12.125</c:v>
                </c:pt>
                <c:pt idx="72">
                  <c:v>-12.5</c:v>
                </c:pt>
                <c:pt idx="73">
                  <c:v>-14.375</c:v>
                </c:pt>
                <c:pt idx="74">
                  <c:v>-14.583333333333334</c:v>
                </c:pt>
                <c:pt idx="75">
                  <c:v>-14.285714285714286</c:v>
                </c:pt>
                <c:pt idx="76">
                  <c:v>-11.785714285714286</c:v>
                </c:pt>
                <c:pt idx="77">
                  <c:v>-12.857142857142858</c:v>
                </c:pt>
                <c:pt idx="78">
                  <c:v>-13.5</c:v>
                </c:pt>
                <c:pt idx="79">
                  <c:v>-12.916666666666666</c:v>
                </c:pt>
                <c:pt idx="80">
                  <c:v>-15.208333333333334</c:v>
                </c:pt>
                <c:pt idx="81">
                  <c:v>-13.958333333333334</c:v>
                </c:pt>
                <c:pt idx="82">
                  <c:v>-15.416666666666666</c:v>
                </c:pt>
                <c:pt idx="83">
                  <c:v>-16.25</c:v>
                </c:pt>
                <c:pt idx="84">
                  <c:v>-14.0625</c:v>
                </c:pt>
                <c:pt idx="85">
                  <c:v>-14.6875</c:v>
                </c:pt>
                <c:pt idx="86">
                  <c:v>-15</c:v>
                </c:pt>
                <c:pt idx="87">
                  <c:v>-16.75</c:v>
                </c:pt>
                <c:pt idx="88">
                  <c:v>-18.75</c:v>
                </c:pt>
                <c:pt idx="89">
                  <c:v>-17.272727272727273</c:v>
                </c:pt>
                <c:pt idx="90">
                  <c:v>-16.625</c:v>
                </c:pt>
                <c:pt idx="91">
                  <c:v>-16.022727272727273</c:v>
                </c:pt>
                <c:pt idx="92">
                  <c:v>-13.068181818181818</c:v>
                </c:pt>
                <c:pt idx="93">
                  <c:v>-9.625</c:v>
                </c:pt>
                <c:pt idx="94">
                  <c:v>-10.277777777777779</c:v>
                </c:pt>
                <c:pt idx="95">
                  <c:v>-9.134615384615385</c:v>
                </c:pt>
                <c:pt idx="96">
                  <c:v>-7.1875</c:v>
                </c:pt>
                <c:pt idx="97">
                  <c:v>-10.909090909090908</c:v>
                </c:pt>
                <c:pt idx="98">
                  <c:v>-8.4722222222222214</c:v>
                </c:pt>
                <c:pt idx="99">
                  <c:v>-11.041666666666666</c:v>
                </c:pt>
                <c:pt idx="100">
                  <c:v>-8.75</c:v>
                </c:pt>
                <c:pt idx="101">
                  <c:v>-11.136363636363637</c:v>
                </c:pt>
                <c:pt idx="102">
                  <c:v>-10.5</c:v>
                </c:pt>
                <c:pt idx="103">
                  <c:v>-9.25</c:v>
                </c:pt>
                <c:pt idx="104">
                  <c:v>-10.625</c:v>
                </c:pt>
                <c:pt idx="105">
                  <c:v>-7.291666666666667</c:v>
                </c:pt>
                <c:pt idx="106">
                  <c:v>-5.125</c:v>
                </c:pt>
                <c:pt idx="107">
                  <c:v>-7.03125</c:v>
                </c:pt>
                <c:pt idx="108">
                  <c:v>-10.178571428571429</c:v>
                </c:pt>
                <c:pt idx="109">
                  <c:v>-12.96875</c:v>
                </c:pt>
                <c:pt idx="110">
                  <c:v>-10.520833333333334</c:v>
                </c:pt>
                <c:pt idx="111">
                  <c:v>-10.729166666666666</c:v>
                </c:pt>
                <c:pt idx="112">
                  <c:v>-11.25</c:v>
                </c:pt>
                <c:pt idx="113">
                  <c:v>-11.875</c:v>
                </c:pt>
                <c:pt idx="114">
                  <c:v>-10.982142857142858</c:v>
                </c:pt>
                <c:pt idx="115">
                  <c:v>-9.5</c:v>
                </c:pt>
                <c:pt idx="116">
                  <c:v>-9.1666666666666661</c:v>
                </c:pt>
                <c:pt idx="117">
                  <c:v>-9.5833333333333339</c:v>
                </c:pt>
                <c:pt idx="118">
                  <c:v>-11.5625</c:v>
                </c:pt>
                <c:pt idx="119">
                  <c:v>-12.96875</c:v>
                </c:pt>
                <c:pt idx="120">
                  <c:v>-10.9375</c:v>
                </c:pt>
                <c:pt idx="121">
                  <c:v>-12.1875</c:v>
                </c:pt>
                <c:pt idx="122">
                  <c:v>-11.25</c:v>
                </c:pt>
                <c:pt idx="123">
                  <c:v>-11.25</c:v>
                </c:pt>
                <c:pt idx="124">
                  <c:v>-10.520833333333334</c:v>
                </c:pt>
                <c:pt idx="125">
                  <c:v>-9.84375</c:v>
                </c:pt>
                <c:pt idx="126">
                  <c:v>-10.46875</c:v>
                </c:pt>
                <c:pt idx="127">
                  <c:v>-11.25</c:v>
                </c:pt>
                <c:pt idx="128">
                  <c:v>-11.875</c:v>
                </c:pt>
                <c:pt idx="129">
                  <c:v>-10.625</c:v>
                </c:pt>
                <c:pt idx="130">
                  <c:v>-10.625</c:v>
                </c:pt>
                <c:pt idx="131">
                  <c:v>-11.875</c:v>
                </c:pt>
                <c:pt idx="132">
                  <c:v>-10.78125</c:v>
                </c:pt>
                <c:pt idx="133">
                  <c:v>-11.875</c:v>
                </c:pt>
                <c:pt idx="134">
                  <c:v>-11.875</c:v>
                </c:pt>
                <c:pt idx="135">
                  <c:v>-11.875</c:v>
                </c:pt>
                <c:pt idx="136">
                  <c:v>-11.875</c:v>
                </c:pt>
                <c:pt idx="137">
                  <c:v>-11.875</c:v>
                </c:pt>
                <c:pt idx="138">
                  <c:v>-11.875</c:v>
                </c:pt>
                <c:pt idx="139">
                  <c:v>-11.875</c:v>
                </c:pt>
                <c:pt idx="140">
                  <c:v>-12.5</c:v>
                </c:pt>
                <c:pt idx="141">
                  <c:v>-13.125</c:v>
                </c:pt>
                <c:pt idx="142">
                  <c:v>-12.291666666666666</c:v>
                </c:pt>
                <c:pt idx="143">
                  <c:v>-12.1875</c:v>
                </c:pt>
                <c:pt idx="144">
                  <c:v>-13.125</c:v>
                </c:pt>
                <c:pt idx="145">
                  <c:v>-13.125</c:v>
                </c:pt>
                <c:pt idx="146">
                  <c:v>-12.5</c:v>
                </c:pt>
                <c:pt idx="147">
                  <c:v>-11.923076923076923</c:v>
                </c:pt>
                <c:pt idx="148">
                  <c:v>-11.875</c:v>
                </c:pt>
                <c:pt idx="149">
                  <c:v>-11.805555555555555</c:v>
                </c:pt>
                <c:pt idx="150">
                  <c:v>-12.361111111111111</c:v>
                </c:pt>
                <c:pt idx="151">
                  <c:v>-12.375</c:v>
                </c:pt>
                <c:pt idx="152">
                  <c:v>-13.214285714285714</c:v>
                </c:pt>
                <c:pt idx="153">
                  <c:v>-11.785714285714286</c:v>
                </c:pt>
                <c:pt idx="154">
                  <c:v>-11.875</c:v>
                </c:pt>
                <c:pt idx="155">
                  <c:v>-13.125</c:v>
                </c:pt>
                <c:pt idx="156">
                  <c:v>-12.5</c:v>
                </c:pt>
                <c:pt idx="157">
                  <c:v>-13.125</c:v>
                </c:pt>
                <c:pt idx="158">
                  <c:v>-13.125</c:v>
                </c:pt>
                <c:pt idx="159">
                  <c:v>-12.75</c:v>
                </c:pt>
                <c:pt idx="160">
                  <c:v>-13.75</c:v>
                </c:pt>
                <c:pt idx="161">
                  <c:v>-13.75</c:v>
                </c:pt>
                <c:pt idx="162">
                  <c:v>-13.125</c:v>
                </c:pt>
                <c:pt idx="163">
                  <c:v>-13.125</c:v>
                </c:pt>
                <c:pt idx="165">
                  <c:v>-12.083333333333334</c:v>
                </c:pt>
                <c:pt idx="166">
                  <c:v>-10.625</c:v>
                </c:pt>
                <c:pt idx="167">
                  <c:v>-11.5625</c:v>
                </c:pt>
                <c:pt idx="168">
                  <c:v>-12.1875</c:v>
                </c:pt>
                <c:pt idx="169">
                  <c:v>-11.875</c:v>
                </c:pt>
                <c:pt idx="170">
                  <c:v>-11.875</c:v>
                </c:pt>
                <c:pt idx="171">
                  <c:v>-11.041666666666666</c:v>
                </c:pt>
                <c:pt idx="172">
                  <c:v>-11.25</c:v>
                </c:pt>
                <c:pt idx="173">
                  <c:v>-8.75</c:v>
                </c:pt>
                <c:pt idx="174">
                  <c:v>-4.375</c:v>
                </c:pt>
                <c:pt idx="175">
                  <c:v>-6.25</c:v>
                </c:pt>
                <c:pt idx="176">
                  <c:v>-5.625</c:v>
                </c:pt>
                <c:pt idx="177">
                  <c:v>-5.625</c:v>
                </c:pt>
                <c:pt idx="178">
                  <c:v>-6.875</c:v>
                </c:pt>
                <c:pt idx="179">
                  <c:v>-6.875</c:v>
                </c:pt>
                <c:pt idx="180">
                  <c:v>-5.9821428571428568</c:v>
                </c:pt>
                <c:pt idx="181">
                  <c:v>-5.625</c:v>
                </c:pt>
                <c:pt idx="182">
                  <c:v>-6.875</c:v>
                </c:pt>
                <c:pt idx="183">
                  <c:v>-6.875</c:v>
                </c:pt>
                <c:pt idx="184">
                  <c:v>-6.875</c:v>
                </c:pt>
                <c:pt idx="185">
                  <c:v>-6.875</c:v>
                </c:pt>
                <c:pt idx="186">
                  <c:v>-4.84375</c:v>
                </c:pt>
                <c:pt idx="187">
                  <c:v>-6.875</c:v>
                </c:pt>
                <c:pt idx="188">
                  <c:v>-6.875</c:v>
                </c:pt>
                <c:pt idx="189">
                  <c:v>-5.416666666666667</c:v>
                </c:pt>
                <c:pt idx="190">
                  <c:v>-5.875</c:v>
                </c:pt>
                <c:pt idx="191">
                  <c:v>-6.25</c:v>
                </c:pt>
                <c:pt idx="192">
                  <c:v>-5.9375</c:v>
                </c:pt>
                <c:pt idx="193">
                  <c:v>-6.875</c:v>
                </c:pt>
                <c:pt idx="194">
                  <c:v>-5.625</c:v>
                </c:pt>
                <c:pt idx="195">
                  <c:v>-5</c:v>
                </c:pt>
                <c:pt idx="196">
                  <c:v>-6.09375</c:v>
                </c:pt>
                <c:pt idx="197">
                  <c:v>-6.25</c:v>
                </c:pt>
                <c:pt idx="198">
                  <c:v>-5.46875</c:v>
                </c:pt>
                <c:pt idx="199">
                  <c:v>-5.625</c:v>
                </c:pt>
                <c:pt idx="200">
                  <c:v>-5.625</c:v>
                </c:pt>
                <c:pt idx="201">
                  <c:v>-5.625</c:v>
                </c:pt>
                <c:pt idx="202">
                  <c:v>-5.625</c:v>
                </c:pt>
                <c:pt idx="203">
                  <c:v>-5.625</c:v>
                </c:pt>
                <c:pt idx="204">
                  <c:v>-4.583333333333333</c:v>
                </c:pt>
                <c:pt idx="205">
                  <c:v>-5</c:v>
                </c:pt>
                <c:pt idx="206">
                  <c:v>-6.875</c:v>
                </c:pt>
                <c:pt idx="207">
                  <c:v>-6.875</c:v>
                </c:pt>
                <c:pt idx="208">
                  <c:v>-5.208333333333333</c:v>
                </c:pt>
                <c:pt idx="209">
                  <c:v>-5.208333333333333</c:v>
                </c:pt>
                <c:pt idx="210">
                  <c:v>-5.625</c:v>
                </c:pt>
                <c:pt idx="211">
                  <c:v>-4.791666666666667</c:v>
                </c:pt>
                <c:pt idx="212">
                  <c:v>-5.625</c:v>
                </c:pt>
                <c:pt idx="213">
                  <c:v>-5.625</c:v>
                </c:pt>
                <c:pt idx="214">
                  <c:v>-5</c:v>
                </c:pt>
                <c:pt idx="215">
                  <c:v>-4.6875</c:v>
                </c:pt>
                <c:pt idx="216">
                  <c:v>-6.875</c:v>
                </c:pt>
                <c:pt idx="217">
                  <c:v>-6.5</c:v>
                </c:pt>
                <c:pt idx="218">
                  <c:v>-6.875</c:v>
                </c:pt>
                <c:pt idx="219">
                  <c:v>-7.5</c:v>
                </c:pt>
                <c:pt idx="220">
                  <c:v>-7.25</c:v>
                </c:pt>
                <c:pt idx="221">
                  <c:v>-7.916666666666667</c:v>
                </c:pt>
                <c:pt idx="222">
                  <c:v>-9.625</c:v>
                </c:pt>
                <c:pt idx="223">
                  <c:v>-11.875</c:v>
                </c:pt>
                <c:pt idx="224">
                  <c:v>-10.625</c:v>
                </c:pt>
                <c:pt idx="225">
                  <c:v>-11.875</c:v>
                </c:pt>
                <c:pt idx="226">
                  <c:v>-13.125</c:v>
                </c:pt>
                <c:pt idx="227">
                  <c:v>-12.8125</c:v>
                </c:pt>
                <c:pt idx="228">
                  <c:v>-11.875</c:v>
                </c:pt>
                <c:pt idx="229">
                  <c:v>-11.875</c:v>
                </c:pt>
                <c:pt idx="230">
                  <c:v>-13.59375</c:v>
                </c:pt>
                <c:pt idx="231">
                  <c:v>-13.75</c:v>
                </c:pt>
                <c:pt idx="232">
                  <c:v>-12.916666666666666</c:v>
                </c:pt>
                <c:pt idx="233">
                  <c:v>-12.875</c:v>
                </c:pt>
                <c:pt idx="234">
                  <c:v>-13.375</c:v>
                </c:pt>
                <c:pt idx="235">
                  <c:v>-12.96875</c:v>
                </c:pt>
                <c:pt idx="236">
                  <c:v>-12.708333333333334</c:v>
                </c:pt>
                <c:pt idx="237">
                  <c:v>-12.8125</c:v>
                </c:pt>
                <c:pt idx="238">
                  <c:v>-12.1875</c:v>
                </c:pt>
                <c:pt idx="239">
                  <c:v>-13.541666666666666</c:v>
                </c:pt>
                <c:pt idx="240">
                  <c:v>-14.375</c:v>
                </c:pt>
                <c:pt idx="241">
                  <c:v>-13.75</c:v>
                </c:pt>
                <c:pt idx="242">
                  <c:v>-14.375</c:v>
                </c:pt>
                <c:pt idx="243">
                  <c:v>-14.375</c:v>
                </c:pt>
                <c:pt idx="244">
                  <c:v>-14.375</c:v>
                </c:pt>
                <c:pt idx="245">
                  <c:v>-13.125</c:v>
                </c:pt>
                <c:pt idx="246">
                  <c:v>-14.375</c:v>
                </c:pt>
                <c:pt idx="247">
                  <c:v>-14.642857142857142</c:v>
                </c:pt>
                <c:pt idx="248">
                  <c:v>-14.583333333333334</c:v>
                </c:pt>
                <c:pt idx="249">
                  <c:v>-15.625</c:v>
                </c:pt>
                <c:pt idx="250">
                  <c:v>-15</c:v>
                </c:pt>
                <c:pt idx="251">
                  <c:v>-15.625</c:v>
                </c:pt>
                <c:pt idx="252">
                  <c:v>-16.25</c:v>
                </c:pt>
                <c:pt idx="253">
                  <c:v>-15.625</c:v>
                </c:pt>
                <c:pt idx="254">
                  <c:v>-14.6875</c:v>
                </c:pt>
                <c:pt idx="255">
                  <c:v>-14.375</c:v>
                </c:pt>
                <c:pt idx="256">
                  <c:v>-15.625</c:v>
                </c:pt>
                <c:pt idx="257">
                  <c:v>-16.25</c:v>
                </c:pt>
                <c:pt idx="258">
                  <c:v>-15.25</c:v>
                </c:pt>
                <c:pt idx="259">
                  <c:v>-15.625</c:v>
                </c:pt>
                <c:pt idx="260">
                  <c:v>-16.875</c:v>
                </c:pt>
                <c:pt idx="261">
                  <c:v>-16.875</c:v>
                </c:pt>
                <c:pt idx="262">
                  <c:v>-19.375</c:v>
                </c:pt>
                <c:pt idx="263">
                  <c:v>-18.125</c:v>
                </c:pt>
                <c:pt idx="264">
                  <c:v>-17.8125</c:v>
                </c:pt>
                <c:pt idx="265">
                  <c:v>-17.5</c:v>
                </c:pt>
                <c:pt idx="266">
                  <c:v>-18.75</c:v>
                </c:pt>
                <c:pt idx="267">
                  <c:v>-17.96875</c:v>
                </c:pt>
                <c:pt idx="268">
                  <c:v>-16.875</c:v>
                </c:pt>
                <c:pt idx="269">
                  <c:v>-17.5</c:v>
                </c:pt>
                <c:pt idx="270">
                  <c:v>-17.625</c:v>
                </c:pt>
                <c:pt idx="271">
                  <c:v>-17.1875</c:v>
                </c:pt>
                <c:pt idx="272">
                  <c:v>-12.1875</c:v>
                </c:pt>
                <c:pt idx="273">
                  <c:v>-11.875</c:v>
                </c:pt>
                <c:pt idx="274">
                  <c:v>-14.0625</c:v>
                </c:pt>
                <c:pt idx="275">
                  <c:v>-14.6875</c:v>
                </c:pt>
                <c:pt idx="276">
                  <c:v>-15.75</c:v>
                </c:pt>
                <c:pt idx="277">
                  <c:v>-15</c:v>
                </c:pt>
                <c:pt idx="278">
                  <c:v>-14.75</c:v>
                </c:pt>
                <c:pt idx="279">
                  <c:v>-15.3125</c:v>
                </c:pt>
                <c:pt idx="280">
                  <c:v>-12</c:v>
                </c:pt>
                <c:pt idx="281">
                  <c:v>-12.75</c:v>
                </c:pt>
                <c:pt idx="282">
                  <c:v>-12.916666666666666</c:v>
                </c:pt>
                <c:pt idx="283">
                  <c:v>-14.21875</c:v>
                </c:pt>
                <c:pt idx="284">
                  <c:v>-12.375</c:v>
                </c:pt>
                <c:pt idx="285">
                  <c:v>-14.875</c:v>
                </c:pt>
                <c:pt idx="286">
                  <c:v>-12.625</c:v>
                </c:pt>
                <c:pt idx="287">
                  <c:v>-13.59375</c:v>
                </c:pt>
                <c:pt idx="288">
                  <c:v>-14.166666666666666</c:v>
                </c:pt>
                <c:pt idx="289">
                  <c:v>-15</c:v>
                </c:pt>
                <c:pt idx="290">
                  <c:v>-13.25</c:v>
                </c:pt>
                <c:pt idx="291">
                  <c:v>-16.442307692307693</c:v>
                </c:pt>
                <c:pt idx="292">
                  <c:v>-14.431818181818182</c:v>
                </c:pt>
                <c:pt idx="293">
                  <c:v>-14.375</c:v>
                </c:pt>
                <c:pt idx="294">
                  <c:v>-12.1875</c:v>
                </c:pt>
                <c:pt idx="295">
                  <c:v>-12.410714285714286</c:v>
                </c:pt>
                <c:pt idx="296">
                  <c:v>-11</c:v>
                </c:pt>
                <c:pt idx="297">
                  <c:v>-10</c:v>
                </c:pt>
                <c:pt idx="298">
                  <c:v>-10.625</c:v>
                </c:pt>
                <c:pt idx="299">
                  <c:v>-11.625</c:v>
                </c:pt>
                <c:pt idx="300">
                  <c:v>-11.770833333333334</c:v>
                </c:pt>
                <c:pt idx="301">
                  <c:v>-14.895833333333334</c:v>
                </c:pt>
                <c:pt idx="302">
                  <c:v>-13.472222222222221</c:v>
                </c:pt>
                <c:pt idx="303">
                  <c:v>-12.321428571428571</c:v>
                </c:pt>
                <c:pt idx="304">
                  <c:v>-11.875</c:v>
                </c:pt>
                <c:pt idx="305">
                  <c:v>-12.375</c:v>
                </c:pt>
                <c:pt idx="306">
                  <c:v>-10.5</c:v>
                </c:pt>
                <c:pt idx="307">
                  <c:v>-11.875</c:v>
                </c:pt>
                <c:pt idx="308">
                  <c:v>-9.25</c:v>
                </c:pt>
                <c:pt idx="309">
                  <c:v>-11.875</c:v>
                </c:pt>
                <c:pt idx="310">
                  <c:v>-10.375</c:v>
                </c:pt>
                <c:pt idx="311">
                  <c:v>-10.3125</c:v>
                </c:pt>
                <c:pt idx="312">
                  <c:v>-11.625</c:v>
                </c:pt>
                <c:pt idx="313">
                  <c:v>-12.083333333333334</c:v>
                </c:pt>
                <c:pt idx="314">
                  <c:v>-12.083333333333334</c:v>
                </c:pt>
                <c:pt idx="315">
                  <c:v>-12.211538461538462</c:v>
                </c:pt>
                <c:pt idx="316">
                  <c:v>-10.535714285714286</c:v>
                </c:pt>
                <c:pt idx="317">
                  <c:v>-11.625</c:v>
                </c:pt>
                <c:pt idx="318">
                  <c:v>-10</c:v>
                </c:pt>
                <c:pt idx="319">
                  <c:v>-9.5</c:v>
                </c:pt>
                <c:pt idx="320">
                  <c:v>-8.4375</c:v>
                </c:pt>
                <c:pt idx="321">
                  <c:v>-12.5</c:v>
                </c:pt>
                <c:pt idx="322">
                  <c:v>-12.777777777777779</c:v>
                </c:pt>
                <c:pt idx="323">
                  <c:v>-12.96875</c:v>
                </c:pt>
                <c:pt idx="324">
                  <c:v>-11.477272727272727</c:v>
                </c:pt>
                <c:pt idx="325">
                  <c:v>-15.673076923076923</c:v>
                </c:pt>
                <c:pt idx="326">
                  <c:v>-16.59090909090909</c:v>
                </c:pt>
                <c:pt idx="327">
                  <c:v>-12.291666666666666</c:v>
                </c:pt>
                <c:pt idx="328">
                  <c:v>-12.954545454545455</c:v>
                </c:pt>
                <c:pt idx="329">
                  <c:v>-12.115384615384615</c:v>
                </c:pt>
                <c:pt idx="330">
                  <c:v>-16.25</c:v>
                </c:pt>
                <c:pt idx="331">
                  <c:v>-13.75</c:v>
                </c:pt>
                <c:pt idx="332">
                  <c:v>-15.909090909090908</c:v>
                </c:pt>
                <c:pt idx="333">
                  <c:v>-17.8125</c:v>
                </c:pt>
                <c:pt idx="334">
                  <c:v>-17.625</c:v>
                </c:pt>
                <c:pt idx="335">
                  <c:v>-21.5625</c:v>
                </c:pt>
                <c:pt idx="336">
                  <c:v>-17.75</c:v>
                </c:pt>
                <c:pt idx="337">
                  <c:v>-18.625</c:v>
                </c:pt>
                <c:pt idx="338">
                  <c:v>-18.035714285714285</c:v>
                </c:pt>
                <c:pt idx="339">
                  <c:v>-19.375</c:v>
                </c:pt>
                <c:pt idx="340">
                  <c:v>-18.59375</c:v>
                </c:pt>
                <c:pt idx="341">
                  <c:v>-19.375</c:v>
                </c:pt>
                <c:pt idx="342">
                  <c:v>-18.4375</c:v>
                </c:pt>
                <c:pt idx="343">
                  <c:v>-17.875</c:v>
                </c:pt>
                <c:pt idx="344">
                  <c:v>-17.5</c:v>
                </c:pt>
                <c:pt idx="345">
                  <c:v>-17.708333333333332</c:v>
                </c:pt>
                <c:pt idx="346">
                  <c:v>-17.15909090909091</c:v>
                </c:pt>
                <c:pt idx="347">
                  <c:v>-16.964285714285715</c:v>
                </c:pt>
                <c:pt idx="348">
                  <c:v>-12.5</c:v>
                </c:pt>
                <c:pt idx="349">
                  <c:v>-12.613636363636363</c:v>
                </c:pt>
                <c:pt idx="350">
                  <c:v>-13.333333333333334</c:v>
                </c:pt>
                <c:pt idx="351">
                  <c:v>-12.65625</c:v>
                </c:pt>
                <c:pt idx="352">
                  <c:v>-13.068181818181818</c:v>
                </c:pt>
                <c:pt idx="353">
                  <c:v>-12.777777777777779</c:v>
                </c:pt>
                <c:pt idx="354">
                  <c:v>-12.1875</c:v>
                </c:pt>
                <c:pt idx="355">
                  <c:v>-8.4375</c:v>
                </c:pt>
                <c:pt idx="356">
                  <c:v>-2.7083333333333335</c:v>
                </c:pt>
                <c:pt idx="357">
                  <c:v>-1.875</c:v>
                </c:pt>
                <c:pt idx="358">
                  <c:v>-10.208333333333334</c:v>
                </c:pt>
                <c:pt idx="359">
                  <c:v>-13.958333333333334</c:v>
                </c:pt>
                <c:pt idx="360">
                  <c:v>-12.65625</c:v>
                </c:pt>
                <c:pt idx="361">
                  <c:v>-13.125</c:v>
                </c:pt>
                <c:pt idx="362">
                  <c:v>-12.5</c:v>
                </c:pt>
                <c:pt idx="363">
                  <c:v>-13.125</c:v>
                </c:pt>
                <c:pt idx="364">
                  <c:v>-13.125</c:v>
                </c:pt>
                <c:pt idx="365">
                  <c:v>-13.125</c:v>
                </c:pt>
                <c:pt idx="366">
                  <c:v>-15</c:v>
                </c:pt>
                <c:pt idx="367">
                  <c:v>-14.875</c:v>
                </c:pt>
                <c:pt idx="368">
                  <c:v>-14.375</c:v>
                </c:pt>
                <c:pt idx="369">
                  <c:v>-13.75</c:v>
                </c:pt>
                <c:pt idx="370">
                  <c:v>-14</c:v>
                </c:pt>
                <c:pt idx="371">
                  <c:v>-14.375</c:v>
                </c:pt>
                <c:pt idx="372">
                  <c:v>-14.5</c:v>
                </c:pt>
                <c:pt idx="373">
                  <c:v>-13.125</c:v>
                </c:pt>
                <c:pt idx="374">
                  <c:v>-12.1875</c:v>
                </c:pt>
                <c:pt idx="375">
                  <c:v>-14.0625</c:v>
                </c:pt>
                <c:pt idx="376">
                  <c:v>-15</c:v>
                </c:pt>
                <c:pt idx="377">
                  <c:v>-15</c:v>
                </c:pt>
                <c:pt idx="378">
                  <c:v>-14.0625</c:v>
                </c:pt>
                <c:pt idx="379">
                  <c:v>-10.208333333333334</c:v>
                </c:pt>
                <c:pt idx="380">
                  <c:v>-9.375</c:v>
                </c:pt>
                <c:pt idx="381">
                  <c:v>-12.5</c:v>
                </c:pt>
                <c:pt idx="382">
                  <c:v>-12.916666666666666</c:v>
                </c:pt>
                <c:pt idx="383">
                  <c:v>-11.875</c:v>
                </c:pt>
                <c:pt idx="384">
                  <c:v>-10.9375</c:v>
                </c:pt>
                <c:pt idx="385">
                  <c:v>-10.15625</c:v>
                </c:pt>
                <c:pt idx="386">
                  <c:v>-9.6875</c:v>
                </c:pt>
                <c:pt idx="387">
                  <c:v>-8.125</c:v>
                </c:pt>
                <c:pt idx="388">
                  <c:v>-6.9318181818181817</c:v>
                </c:pt>
                <c:pt idx="389">
                  <c:v>-5.5681818181818183</c:v>
                </c:pt>
                <c:pt idx="390">
                  <c:v>-6.875</c:v>
                </c:pt>
                <c:pt idx="391">
                  <c:v>-5</c:v>
                </c:pt>
                <c:pt idx="392">
                  <c:v>-5.3125</c:v>
                </c:pt>
                <c:pt idx="393">
                  <c:v>-5.625</c:v>
                </c:pt>
                <c:pt idx="394">
                  <c:v>-5.9375</c:v>
                </c:pt>
                <c:pt idx="395">
                  <c:v>-6.875</c:v>
                </c:pt>
                <c:pt idx="396">
                  <c:v>-6.875</c:v>
                </c:pt>
                <c:pt idx="397">
                  <c:v>-8.125</c:v>
                </c:pt>
                <c:pt idx="398">
                  <c:v>-8.125</c:v>
                </c:pt>
                <c:pt idx="399">
                  <c:v>-7.1875</c:v>
                </c:pt>
                <c:pt idx="400">
                  <c:v>-7.083333333333333</c:v>
                </c:pt>
                <c:pt idx="401">
                  <c:v>-6.770833333333333</c:v>
                </c:pt>
                <c:pt idx="402">
                  <c:v>-7.25</c:v>
                </c:pt>
                <c:pt idx="403">
                  <c:v>-6.5625</c:v>
                </c:pt>
                <c:pt idx="404">
                  <c:v>-5.208333333333333</c:v>
                </c:pt>
                <c:pt idx="405">
                  <c:v>-5.625</c:v>
                </c:pt>
                <c:pt idx="406">
                  <c:v>-5.3125</c:v>
                </c:pt>
                <c:pt idx="407">
                  <c:v>-6.09375</c:v>
                </c:pt>
                <c:pt idx="408">
                  <c:v>-5</c:v>
                </c:pt>
                <c:pt idx="409">
                  <c:v>-5.25</c:v>
                </c:pt>
                <c:pt idx="410">
                  <c:v>-5.9375</c:v>
                </c:pt>
                <c:pt idx="411">
                  <c:v>-6.5625</c:v>
                </c:pt>
                <c:pt idx="412">
                  <c:v>-7.96875</c:v>
                </c:pt>
                <c:pt idx="413">
                  <c:v>-5.416666666666667</c:v>
                </c:pt>
                <c:pt idx="414">
                  <c:v>-5.75</c:v>
                </c:pt>
                <c:pt idx="415">
                  <c:v>-6.354166666666667</c:v>
                </c:pt>
                <c:pt idx="416">
                  <c:v>-6.40625</c:v>
                </c:pt>
                <c:pt idx="417">
                  <c:v>-7.5</c:v>
                </c:pt>
                <c:pt idx="418">
                  <c:v>-6.75</c:v>
                </c:pt>
                <c:pt idx="419">
                  <c:v>-5.78125</c:v>
                </c:pt>
                <c:pt idx="420">
                  <c:v>-5.375</c:v>
                </c:pt>
                <c:pt idx="421">
                  <c:v>-3.625</c:v>
                </c:pt>
                <c:pt idx="422">
                  <c:v>-4.0625</c:v>
                </c:pt>
                <c:pt idx="423">
                  <c:v>-4.25</c:v>
                </c:pt>
                <c:pt idx="424">
                  <c:v>-4.375</c:v>
                </c:pt>
                <c:pt idx="425">
                  <c:v>-6.5625</c:v>
                </c:pt>
                <c:pt idx="426">
                  <c:v>-6.25</c:v>
                </c:pt>
                <c:pt idx="427">
                  <c:v>-6.9642857142857144</c:v>
                </c:pt>
                <c:pt idx="428">
                  <c:v>-6.5</c:v>
                </c:pt>
                <c:pt idx="429">
                  <c:v>-7.875</c:v>
                </c:pt>
                <c:pt idx="430">
                  <c:v>-8.28125</c:v>
                </c:pt>
                <c:pt idx="431">
                  <c:v>-7.25</c:v>
                </c:pt>
                <c:pt idx="432">
                  <c:v>-6.40625</c:v>
                </c:pt>
                <c:pt idx="433">
                  <c:v>-8.75</c:v>
                </c:pt>
                <c:pt idx="434">
                  <c:v>-8.125</c:v>
                </c:pt>
                <c:pt idx="435">
                  <c:v>-7.916666666666667</c:v>
                </c:pt>
                <c:pt idx="436">
                  <c:v>-8.125</c:v>
                </c:pt>
                <c:pt idx="437">
                  <c:v>-10</c:v>
                </c:pt>
                <c:pt idx="438">
                  <c:v>-7.5</c:v>
                </c:pt>
                <c:pt idx="439">
                  <c:v>-9.84375</c:v>
                </c:pt>
                <c:pt idx="440">
                  <c:v>-10.625</c:v>
                </c:pt>
                <c:pt idx="441">
                  <c:v>-10.625</c:v>
                </c:pt>
                <c:pt idx="442">
                  <c:v>-9.53125</c:v>
                </c:pt>
                <c:pt idx="443">
                  <c:v>-10.15625</c:v>
                </c:pt>
                <c:pt idx="444">
                  <c:v>-14.625</c:v>
                </c:pt>
                <c:pt idx="445">
                  <c:v>-16.979166666666668</c:v>
                </c:pt>
                <c:pt idx="446">
                  <c:v>-16.875</c:v>
                </c:pt>
                <c:pt idx="447">
                  <c:v>-15.9375</c:v>
                </c:pt>
                <c:pt idx="448">
                  <c:v>-17.25</c:v>
                </c:pt>
                <c:pt idx="449">
                  <c:v>-16.71875</c:v>
                </c:pt>
                <c:pt idx="450">
                  <c:v>-15.375</c:v>
                </c:pt>
                <c:pt idx="451">
                  <c:v>-17.708333333333332</c:v>
                </c:pt>
                <c:pt idx="452">
                  <c:v>-17.5</c:v>
                </c:pt>
                <c:pt idx="453">
                  <c:v>-16.25</c:v>
                </c:pt>
                <c:pt idx="454">
                  <c:v>-14.375</c:v>
                </c:pt>
                <c:pt idx="455">
                  <c:v>-11.25</c:v>
                </c:pt>
                <c:pt idx="456">
                  <c:v>-10.520833333333334</c:v>
                </c:pt>
                <c:pt idx="457">
                  <c:v>-10.625</c:v>
                </c:pt>
                <c:pt idx="458">
                  <c:v>-11.25</c:v>
                </c:pt>
                <c:pt idx="459">
                  <c:v>-10.625</c:v>
                </c:pt>
                <c:pt idx="460">
                  <c:v>-12.708333333333334</c:v>
                </c:pt>
                <c:pt idx="461">
                  <c:v>-11.5625</c:v>
                </c:pt>
                <c:pt idx="462">
                  <c:v>-11.25</c:v>
                </c:pt>
                <c:pt idx="463">
                  <c:v>-13.125</c:v>
                </c:pt>
                <c:pt idx="464">
                  <c:v>-12.5</c:v>
                </c:pt>
                <c:pt idx="465">
                  <c:v>-11.25</c:v>
                </c:pt>
                <c:pt idx="466">
                  <c:v>-12.625</c:v>
                </c:pt>
                <c:pt idx="467">
                  <c:v>-13.125</c:v>
                </c:pt>
                <c:pt idx="468">
                  <c:v>-11.964285714285714</c:v>
                </c:pt>
                <c:pt idx="469">
                  <c:v>-11.944444444444445</c:v>
                </c:pt>
                <c:pt idx="470">
                  <c:v>-11.875</c:v>
                </c:pt>
                <c:pt idx="471">
                  <c:v>-12.5</c:v>
                </c:pt>
                <c:pt idx="472">
                  <c:v>-12.916666666666666</c:v>
                </c:pt>
                <c:pt idx="473">
                  <c:v>-13.958333333333334</c:v>
                </c:pt>
                <c:pt idx="474">
                  <c:v>-13.125</c:v>
                </c:pt>
                <c:pt idx="475">
                  <c:v>-12.5</c:v>
                </c:pt>
                <c:pt idx="478">
                  <c:v>-13.472222222222221</c:v>
                </c:pt>
                <c:pt idx="479">
                  <c:v>-12.25</c:v>
                </c:pt>
                <c:pt idx="480">
                  <c:v>-12.125</c:v>
                </c:pt>
                <c:pt idx="481">
                  <c:v>-14.166666666666666</c:v>
                </c:pt>
                <c:pt idx="482">
                  <c:v>-12.8125</c:v>
                </c:pt>
                <c:pt idx="483">
                  <c:v>-13.625</c:v>
                </c:pt>
                <c:pt idx="484">
                  <c:v>-12.083333333333334</c:v>
                </c:pt>
                <c:pt idx="485">
                  <c:v>-10</c:v>
                </c:pt>
                <c:pt idx="486">
                  <c:v>-7.708333333333333</c:v>
                </c:pt>
                <c:pt idx="487">
                  <c:v>-7.75</c:v>
                </c:pt>
                <c:pt idx="488">
                  <c:v>-12.708333333333334</c:v>
                </c:pt>
                <c:pt idx="489">
                  <c:v>-14.0625</c:v>
                </c:pt>
                <c:pt idx="490">
                  <c:v>-13.875</c:v>
                </c:pt>
                <c:pt idx="491">
                  <c:v>-11.25</c:v>
                </c:pt>
                <c:pt idx="492">
                  <c:v>-9.0625</c:v>
                </c:pt>
                <c:pt idx="497">
                  <c:v>-10</c:v>
                </c:pt>
                <c:pt idx="498">
                  <c:v>-10.208333333333334</c:v>
                </c:pt>
                <c:pt idx="500">
                  <c:v>-8.75</c:v>
                </c:pt>
                <c:pt idx="503">
                  <c:v>-8.75</c:v>
                </c:pt>
                <c:pt idx="504">
                  <c:v>-6.666666666666667</c:v>
                </c:pt>
                <c:pt idx="505">
                  <c:v>-8.0208333333333339</c:v>
                </c:pt>
                <c:pt idx="506">
                  <c:v>-9.1666666666666661</c:v>
                </c:pt>
                <c:pt idx="507">
                  <c:v>-10.625</c:v>
                </c:pt>
                <c:pt idx="508">
                  <c:v>-7.8125</c:v>
                </c:pt>
                <c:pt idx="509">
                  <c:v>-9</c:v>
                </c:pt>
                <c:pt idx="510">
                  <c:v>-10.875</c:v>
                </c:pt>
                <c:pt idx="511">
                  <c:v>-9.7321428571428577</c:v>
                </c:pt>
                <c:pt idx="512">
                  <c:v>-9.6875</c:v>
                </c:pt>
                <c:pt idx="513">
                  <c:v>-9.4791666666666661</c:v>
                </c:pt>
                <c:pt idx="514">
                  <c:v>-7.25</c:v>
                </c:pt>
                <c:pt idx="515">
                  <c:v>-8.75</c:v>
                </c:pt>
                <c:pt idx="516">
                  <c:v>-7.8125</c:v>
                </c:pt>
                <c:pt idx="517">
                  <c:v>-7.3863636363636367</c:v>
                </c:pt>
                <c:pt idx="518">
                  <c:v>-9.7727272727272734</c:v>
                </c:pt>
                <c:pt idx="519">
                  <c:v>-8.625</c:v>
                </c:pt>
                <c:pt idx="520">
                  <c:v>-5.875</c:v>
                </c:pt>
                <c:pt idx="521">
                  <c:v>-7.2321428571428568</c:v>
                </c:pt>
                <c:pt idx="522">
                  <c:v>-10</c:v>
                </c:pt>
                <c:pt idx="523">
                  <c:v>-7.3863636363636367</c:v>
                </c:pt>
                <c:pt idx="524">
                  <c:v>-6.9444444444444446</c:v>
                </c:pt>
                <c:pt idx="525">
                  <c:v>-6.875</c:v>
                </c:pt>
                <c:pt idx="526">
                  <c:v>-7.5</c:v>
                </c:pt>
                <c:pt idx="527">
                  <c:v>-7.4107142857142856</c:v>
                </c:pt>
                <c:pt idx="528">
                  <c:v>-6.5625</c:v>
                </c:pt>
                <c:pt idx="529">
                  <c:v>-5.9375</c:v>
                </c:pt>
                <c:pt idx="530">
                  <c:v>-2.2916666666666665</c:v>
                </c:pt>
                <c:pt idx="531">
                  <c:v>-7.1875</c:v>
                </c:pt>
                <c:pt idx="532">
                  <c:v>-9.5833333333333339</c:v>
                </c:pt>
                <c:pt idx="533">
                  <c:v>-6.354166666666667</c:v>
                </c:pt>
                <c:pt idx="534">
                  <c:v>-7.5</c:v>
                </c:pt>
                <c:pt idx="535">
                  <c:v>-6.979166666666667</c:v>
                </c:pt>
                <c:pt idx="536">
                  <c:v>-8.125</c:v>
                </c:pt>
                <c:pt idx="537">
                  <c:v>-9.0625</c:v>
                </c:pt>
                <c:pt idx="538">
                  <c:v>-8.25</c:v>
                </c:pt>
                <c:pt idx="539">
                  <c:v>-8.75</c:v>
                </c:pt>
                <c:pt idx="540">
                  <c:v>-10.3125</c:v>
                </c:pt>
                <c:pt idx="541">
                  <c:v>-11.458333333333334</c:v>
                </c:pt>
                <c:pt idx="542">
                  <c:v>-9.4791666666666661</c:v>
                </c:pt>
                <c:pt idx="543">
                  <c:v>-10.46875</c:v>
                </c:pt>
                <c:pt idx="544">
                  <c:v>-11.625</c:v>
                </c:pt>
                <c:pt idx="545">
                  <c:v>-10.9375</c:v>
                </c:pt>
                <c:pt idx="546">
                  <c:v>-10.78125</c:v>
                </c:pt>
                <c:pt idx="547">
                  <c:v>-12.125</c:v>
                </c:pt>
                <c:pt idx="548">
                  <c:v>-14.375</c:v>
                </c:pt>
                <c:pt idx="549">
                  <c:v>-14.375</c:v>
                </c:pt>
                <c:pt idx="550">
                  <c:v>-14.75</c:v>
                </c:pt>
                <c:pt idx="551">
                  <c:v>-18.375</c:v>
                </c:pt>
                <c:pt idx="552">
                  <c:v>-20.625</c:v>
                </c:pt>
                <c:pt idx="553">
                  <c:v>-19.6875</c:v>
                </c:pt>
                <c:pt idx="554">
                  <c:v>-19.5</c:v>
                </c:pt>
                <c:pt idx="555">
                  <c:v>-19.625</c:v>
                </c:pt>
                <c:pt idx="556">
                  <c:v>-19.0625</c:v>
                </c:pt>
                <c:pt idx="557">
                  <c:v>-21.875</c:v>
                </c:pt>
                <c:pt idx="558">
                  <c:v>-21.875</c:v>
                </c:pt>
                <c:pt idx="559">
                  <c:v>-19.375</c:v>
                </c:pt>
                <c:pt idx="560">
                  <c:v>-21.40625</c:v>
                </c:pt>
                <c:pt idx="561">
                  <c:v>-18.75</c:v>
                </c:pt>
                <c:pt idx="562">
                  <c:v>-16.875</c:v>
                </c:pt>
                <c:pt idx="563">
                  <c:v>-15.9375</c:v>
                </c:pt>
                <c:pt idx="564">
                  <c:v>-16.25</c:v>
                </c:pt>
                <c:pt idx="565">
                  <c:v>-17.8125</c:v>
                </c:pt>
                <c:pt idx="566">
                  <c:v>-18.125</c:v>
                </c:pt>
                <c:pt idx="567">
                  <c:v>-16.875</c:v>
                </c:pt>
                <c:pt idx="568">
                  <c:v>-16.875</c:v>
                </c:pt>
                <c:pt idx="569">
                  <c:v>-16.25</c:v>
                </c:pt>
                <c:pt idx="570">
                  <c:v>-16.875</c:v>
                </c:pt>
                <c:pt idx="571">
                  <c:v>-17.96875</c:v>
                </c:pt>
                <c:pt idx="572">
                  <c:v>-16.875</c:v>
                </c:pt>
                <c:pt idx="573">
                  <c:v>-17.5</c:v>
                </c:pt>
                <c:pt idx="574">
                  <c:v>-17.083333333333332</c:v>
                </c:pt>
                <c:pt idx="575">
                  <c:v>-17.5</c:v>
                </c:pt>
                <c:pt idx="576">
                  <c:v>-16.25</c:v>
                </c:pt>
                <c:pt idx="577">
                  <c:v>-16.25</c:v>
                </c:pt>
                <c:pt idx="578">
                  <c:v>-17.083333333333332</c:v>
                </c:pt>
                <c:pt idx="579">
                  <c:v>-18.75</c:v>
                </c:pt>
                <c:pt idx="580">
                  <c:v>-19.25</c:v>
                </c:pt>
                <c:pt idx="581">
                  <c:v>-19.583333333333332</c:v>
                </c:pt>
                <c:pt idx="582">
                  <c:v>-19.375</c:v>
                </c:pt>
                <c:pt idx="583">
                  <c:v>-20.625</c:v>
                </c:pt>
                <c:pt idx="584">
                  <c:v>-19.84375</c:v>
                </c:pt>
                <c:pt idx="585">
                  <c:v>-19.375</c:v>
                </c:pt>
                <c:pt idx="586">
                  <c:v>-20.208333333333332</c:v>
                </c:pt>
                <c:pt idx="587">
                  <c:v>-19.375</c:v>
                </c:pt>
                <c:pt idx="588">
                  <c:v>-20.208333333333332</c:v>
                </c:pt>
                <c:pt idx="589">
                  <c:v>-19.375</c:v>
                </c:pt>
                <c:pt idx="590">
                  <c:v>-20</c:v>
                </c:pt>
                <c:pt idx="591">
                  <c:v>-19.375</c:v>
                </c:pt>
                <c:pt idx="592">
                  <c:v>-16.25</c:v>
                </c:pt>
                <c:pt idx="593">
                  <c:v>-11.625</c:v>
                </c:pt>
                <c:pt idx="594">
                  <c:v>-14.166666666666666</c:v>
                </c:pt>
                <c:pt idx="595">
                  <c:v>-17.916666666666668</c:v>
                </c:pt>
                <c:pt idx="596">
                  <c:v>-17.5</c:v>
                </c:pt>
                <c:pt idx="597">
                  <c:v>-16.666666666666668</c:v>
                </c:pt>
                <c:pt idx="598">
                  <c:v>-17.125</c:v>
                </c:pt>
                <c:pt idx="599">
                  <c:v>-14.6875</c:v>
                </c:pt>
                <c:pt idx="600">
                  <c:v>-13.958333333333334</c:v>
                </c:pt>
                <c:pt idx="601">
                  <c:v>-14.375</c:v>
                </c:pt>
                <c:pt idx="602">
                  <c:v>-11.75</c:v>
                </c:pt>
                <c:pt idx="603">
                  <c:v>-12.375</c:v>
                </c:pt>
                <c:pt idx="604">
                  <c:v>-12.03125</c:v>
                </c:pt>
                <c:pt idx="605">
                  <c:v>-14.6875</c:v>
                </c:pt>
                <c:pt idx="606">
                  <c:v>-14.166666666666666</c:v>
                </c:pt>
                <c:pt idx="607">
                  <c:v>-15.208333333333334</c:v>
                </c:pt>
                <c:pt idx="608">
                  <c:v>-14.53125</c:v>
                </c:pt>
                <c:pt idx="609">
                  <c:v>-13.125</c:v>
                </c:pt>
                <c:pt idx="610">
                  <c:v>-13.75</c:v>
                </c:pt>
                <c:pt idx="611">
                  <c:v>-11.875</c:v>
                </c:pt>
                <c:pt idx="612">
                  <c:v>-13.4375</c:v>
                </c:pt>
                <c:pt idx="613">
                  <c:v>-12.604166666666666</c:v>
                </c:pt>
                <c:pt idx="614">
                  <c:v>-13.25</c:v>
                </c:pt>
                <c:pt idx="615">
                  <c:v>-12.03125</c:v>
                </c:pt>
                <c:pt idx="616">
                  <c:v>-11.125</c:v>
                </c:pt>
                <c:pt idx="617">
                  <c:v>-13.125</c:v>
                </c:pt>
                <c:pt idx="618">
                  <c:v>-14.5</c:v>
                </c:pt>
                <c:pt idx="619">
                  <c:v>-16.964285714285715</c:v>
                </c:pt>
                <c:pt idx="620">
                  <c:v>-15.520833333333334</c:v>
                </c:pt>
                <c:pt idx="621">
                  <c:v>-17.625</c:v>
                </c:pt>
                <c:pt idx="622">
                  <c:v>-15.625</c:v>
                </c:pt>
                <c:pt idx="623">
                  <c:v>-13.854166666666666</c:v>
                </c:pt>
                <c:pt idx="624">
                  <c:v>-11.25</c:v>
                </c:pt>
                <c:pt idx="625">
                  <c:v>-9.125</c:v>
                </c:pt>
                <c:pt idx="626">
                  <c:v>-7.1875</c:v>
                </c:pt>
                <c:pt idx="627">
                  <c:v>-8.4375</c:v>
                </c:pt>
                <c:pt idx="628">
                  <c:v>-9.53125</c:v>
                </c:pt>
                <c:pt idx="629">
                  <c:v>-9.4791666666666661</c:v>
                </c:pt>
                <c:pt idx="630">
                  <c:v>-7.916666666666667</c:v>
                </c:pt>
                <c:pt idx="631">
                  <c:v>-8.3333333333333339</c:v>
                </c:pt>
                <c:pt idx="632">
                  <c:v>-7.0535714285714288</c:v>
                </c:pt>
                <c:pt idx="633">
                  <c:v>-7.375</c:v>
                </c:pt>
                <c:pt idx="634">
                  <c:v>-8.125</c:v>
                </c:pt>
                <c:pt idx="635">
                  <c:v>-7.5</c:v>
                </c:pt>
                <c:pt idx="636">
                  <c:v>-7.1875</c:v>
                </c:pt>
                <c:pt idx="637">
                  <c:v>-8.3333333333333339</c:v>
                </c:pt>
                <c:pt idx="638">
                  <c:v>-9.6875</c:v>
                </c:pt>
                <c:pt idx="639">
                  <c:v>-9.0625</c:v>
                </c:pt>
                <c:pt idx="640">
                  <c:v>-8.4375</c:v>
                </c:pt>
                <c:pt idx="641">
                  <c:v>-10.625</c:v>
                </c:pt>
                <c:pt idx="642">
                  <c:v>-9.6875</c:v>
                </c:pt>
                <c:pt idx="643">
                  <c:v>-9.4444444444444446</c:v>
                </c:pt>
                <c:pt idx="644">
                  <c:v>-10.625</c:v>
                </c:pt>
                <c:pt idx="645">
                  <c:v>-10</c:v>
                </c:pt>
                <c:pt idx="646">
                  <c:v>-11.25</c:v>
                </c:pt>
                <c:pt idx="647">
                  <c:v>-11.875</c:v>
                </c:pt>
                <c:pt idx="648">
                  <c:v>-11.458333333333334</c:v>
                </c:pt>
                <c:pt idx="649">
                  <c:v>-11.875</c:v>
                </c:pt>
                <c:pt idx="650">
                  <c:v>-12.375</c:v>
                </c:pt>
                <c:pt idx="651">
                  <c:v>-12.708333333333334</c:v>
                </c:pt>
                <c:pt idx="652">
                  <c:v>-12.291666666666666</c:v>
                </c:pt>
                <c:pt idx="653">
                  <c:v>-12.678571428571429</c:v>
                </c:pt>
                <c:pt idx="654">
                  <c:v>-13.020833333333334</c:v>
                </c:pt>
                <c:pt idx="655">
                  <c:v>-14.5</c:v>
                </c:pt>
                <c:pt idx="656">
                  <c:v>-12.916666666666666</c:v>
                </c:pt>
                <c:pt idx="657">
                  <c:v>-15.833333333333334</c:v>
                </c:pt>
                <c:pt idx="658">
                  <c:v>-18.75</c:v>
                </c:pt>
                <c:pt idx="659">
                  <c:v>-20.208333333333332</c:v>
                </c:pt>
                <c:pt idx="660">
                  <c:v>-19.125</c:v>
                </c:pt>
                <c:pt idx="661">
                  <c:v>-19.0625</c:v>
                </c:pt>
                <c:pt idx="662">
                  <c:v>-20.375</c:v>
                </c:pt>
                <c:pt idx="663">
                  <c:v>-21.625</c:v>
                </c:pt>
                <c:pt idx="664">
                  <c:v>-21.041666666666668</c:v>
                </c:pt>
                <c:pt idx="665">
                  <c:v>-21.40625</c:v>
                </c:pt>
                <c:pt idx="666">
                  <c:v>-22.125</c:v>
                </c:pt>
                <c:pt idx="667">
                  <c:v>-18.75</c:v>
                </c:pt>
                <c:pt idx="668">
                  <c:v>-19.0625</c:v>
                </c:pt>
                <c:pt idx="669">
                  <c:v>-17.083333333333332</c:v>
                </c:pt>
                <c:pt idx="670">
                  <c:v>-20.3125</c:v>
                </c:pt>
                <c:pt idx="671">
                  <c:v>-19</c:v>
                </c:pt>
                <c:pt idx="672">
                  <c:v>-19.375</c:v>
                </c:pt>
                <c:pt idx="673">
                  <c:v>-18.75</c:v>
                </c:pt>
                <c:pt idx="674">
                  <c:v>-19.84375</c:v>
                </c:pt>
                <c:pt idx="675">
                  <c:v>-20</c:v>
                </c:pt>
                <c:pt idx="676">
                  <c:v>-20.681818181818183</c:v>
                </c:pt>
                <c:pt idx="677">
                  <c:v>-20.5</c:v>
                </c:pt>
                <c:pt idx="678">
                  <c:v>-20.208333333333332</c:v>
                </c:pt>
                <c:pt idx="679">
                  <c:v>-18.75</c:v>
                </c:pt>
                <c:pt idx="680">
                  <c:v>-19.375</c:v>
                </c:pt>
                <c:pt idx="681">
                  <c:v>-19.375</c:v>
                </c:pt>
                <c:pt idx="682">
                  <c:v>-19.375</c:v>
                </c:pt>
                <c:pt idx="683">
                  <c:v>-19.375</c:v>
                </c:pt>
                <c:pt idx="684">
                  <c:v>-19.375</c:v>
                </c:pt>
                <c:pt idx="685">
                  <c:v>-19.375</c:v>
                </c:pt>
                <c:pt idx="686">
                  <c:v>-19.375</c:v>
                </c:pt>
                <c:pt idx="687">
                  <c:v>-20</c:v>
                </c:pt>
                <c:pt idx="688">
                  <c:v>-19.375</c:v>
                </c:pt>
                <c:pt idx="689">
                  <c:v>-18.75</c:v>
                </c:pt>
                <c:pt idx="690">
                  <c:v>-19.375</c:v>
                </c:pt>
                <c:pt idx="691">
                  <c:v>-20</c:v>
                </c:pt>
                <c:pt idx="692">
                  <c:v>-20.178571428571427</c:v>
                </c:pt>
                <c:pt idx="693">
                  <c:v>-20.625</c:v>
                </c:pt>
                <c:pt idx="694">
                  <c:v>-20</c:v>
                </c:pt>
                <c:pt idx="695">
                  <c:v>-20.625</c:v>
                </c:pt>
                <c:pt idx="696">
                  <c:v>-21.25</c:v>
                </c:pt>
                <c:pt idx="697">
                  <c:v>-22.5</c:v>
                </c:pt>
                <c:pt idx="698">
                  <c:v>-22.291666666666668</c:v>
                </c:pt>
                <c:pt idx="699">
                  <c:v>-16.041666666666668</c:v>
                </c:pt>
                <c:pt idx="700">
                  <c:v>-15.5</c:v>
                </c:pt>
                <c:pt idx="701">
                  <c:v>-13.75</c:v>
                </c:pt>
                <c:pt idx="702">
                  <c:v>-21.666666666666668</c:v>
                </c:pt>
                <c:pt idx="703">
                  <c:v>-19.84375</c:v>
                </c:pt>
                <c:pt idx="704">
                  <c:v>-19.375</c:v>
                </c:pt>
                <c:pt idx="705">
                  <c:v>-19.25</c:v>
                </c:pt>
                <c:pt idx="706">
                  <c:v>-18.214285714285715</c:v>
                </c:pt>
                <c:pt idx="707">
                  <c:v>-16.25</c:v>
                </c:pt>
                <c:pt idx="708">
                  <c:v>-16.826923076923077</c:v>
                </c:pt>
                <c:pt idx="709">
                  <c:v>-14.791666666666666</c:v>
                </c:pt>
                <c:pt idx="710">
                  <c:v>-14.642857142857142</c:v>
                </c:pt>
                <c:pt idx="711">
                  <c:v>-14.722222222222221</c:v>
                </c:pt>
                <c:pt idx="712">
                  <c:v>-15.875</c:v>
                </c:pt>
                <c:pt idx="713">
                  <c:v>-17.5</c:v>
                </c:pt>
                <c:pt idx="714">
                  <c:v>-16.25</c:v>
                </c:pt>
                <c:pt idx="715">
                  <c:v>-19</c:v>
                </c:pt>
                <c:pt idx="716">
                  <c:v>-15</c:v>
                </c:pt>
                <c:pt idx="717">
                  <c:v>-20.729166666666668</c:v>
                </c:pt>
                <c:pt idx="718">
                  <c:v>-23.5</c:v>
                </c:pt>
                <c:pt idx="719">
                  <c:v>-20.625</c:v>
                </c:pt>
                <c:pt idx="720">
                  <c:v>-17.767857142857142</c:v>
                </c:pt>
                <c:pt idx="721">
                  <c:v>-20.625</c:v>
                </c:pt>
                <c:pt idx="722">
                  <c:v>-19.791666666666668</c:v>
                </c:pt>
                <c:pt idx="723">
                  <c:v>-17.5</c:v>
                </c:pt>
                <c:pt idx="724">
                  <c:v>-16</c:v>
                </c:pt>
                <c:pt idx="725">
                  <c:v>-32.395833333333336</c:v>
                </c:pt>
                <c:pt idx="726">
                  <c:v>-27.946428571428573</c:v>
                </c:pt>
                <c:pt idx="727">
                  <c:v>-21.666666666666668</c:v>
                </c:pt>
                <c:pt idx="728">
                  <c:v>-17.8125</c:v>
                </c:pt>
                <c:pt idx="729">
                  <c:v>-18.214285714285715</c:v>
                </c:pt>
                <c:pt idx="730">
                  <c:v>-16.25</c:v>
                </c:pt>
                <c:pt idx="731">
                  <c:v>-14.791666666666666</c:v>
                </c:pt>
                <c:pt idx="732">
                  <c:v>-13.125</c:v>
                </c:pt>
                <c:pt idx="733">
                  <c:v>-21.785714285714285</c:v>
                </c:pt>
                <c:pt idx="734">
                  <c:v>-22.083333333333332</c:v>
                </c:pt>
                <c:pt idx="735">
                  <c:v>-24.479166666666668</c:v>
                </c:pt>
                <c:pt idx="736">
                  <c:v>-17.98076923076923</c:v>
                </c:pt>
                <c:pt idx="737">
                  <c:v>-11.057692307692308</c:v>
                </c:pt>
                <c:pt idx="738">
                  <c:v>-13.5</c:v>
                </c:pt>
                <c:pt idx="739">
                  <c:v>-18.875</c:v>
                </c:pt>
                <c:pt idx="740">
                  <c:v>-20.714285714285715</c:v>
                </c:pt>
                <c:pt idx="741">
                  <c:v>-16.458333333333332</c:v>
                </c:pt>
                <c:pt idx="742">
                  <c:v>-9.2857142857142865</c:v>
                </c:pt>
                <c:pt idx="743">
                  <c:v>-15.25</c:v>
                </c:pt>
                <c:pt idx="744">
                  <c:v>-14.444444444444445</c:v>
                </c:pt>
                <c:pt idx="745">
                  <c:v>-13.125</c:v>
                </c:pt>
                <c:pt idx="746">
                  <c:v>-15.972222222222221</c:v>
                </c:pt>
                <c:pt idx="747">
                  <c:v>-14.51923076923077</c:v>
                </c:pt>
                <c:pt idx="748">
                  <c:v>-12.596153846153847</c:v>
                </c:pt>
                <c:pt idx="749">
                  <c:v>-14.5</c:v>
                </c:pt>
                <c:pt idx="750">
                  <c:v>-18.035714285714285</c:v>
                </c:pt>
                <c:pt idx="751">
                  <c:v>-20.416666666666668</c:v>
                </c:pt>
                <c:pt idx="752">
                  <c:v>-20.416666666666668</c:v>
                </c:pt>
                <c:pt idx="753">
                  <c:v>-17.708333333333332</c:v>
                </c:pt>
                <c:pt idx="754">
                  <c:v>-16.339285714285715</c:v>
                </c:pt>
                <c:pt idx="755">
                  <c:v>-16.25</c:v>
                </c:pt>
                <c:pt idx="756">
                  <c:v>-17</c:v>
                </c:pt>
                <c:pt idx="757">
                  <c:v>-15.625</c:v>
                </c:pt>
                <c:pt idx="758">
                  <c:v>-19.479166666666668</c:v>
                </c:pt>
                <c:pt idx="759">
                  <c:v>-19.5</c:v>
                </c:pt>
                <c:pt idx="760">
                  <c:v>-16.09375</c:v>
                </c:pt>
                <c:pt idx="761">
                  <c:v>-14.75</c:v>
                </c:pt>
                <c:pt idx="762">
                  <c:v>-15.729166666666666</c:v>
                </c:pt>
                <c:pt idx="763">
                  <c:v>-14.625</c:v>
                </c:pt>
                <c:pt idx="764">
                  <c:v>-19.166666666666668</c:v>
                </c:pt>
                <c:pt idx="765">
                  <c:v>-19.821428571428573</c:v>
                </c:pt>
                <c:pt idx="766">
                  <c:v>-19.027777777777779</c:v>
                </c:pt>
                <c:pt idx="767">
                  <c:v>-19.6875</c:v>
                </c:pt>
                <c:pt idx="768">
                  <c:v>-20</c:v>
                </c:pt>
                <c:pt idx="769">
                  <c:v>-19.791666666666668</c:v>
                </c:pt>
                <c:pt idx="770">
                  <c:v>-19.791666666666668</c:v>
                </c:pt>
                <c:pt idx="771">
                  <c:v>-18.125</c:v>
                </c:pt>
                <c:pt idx="772">
                  <c:v>-20.104166666666668</c:v>
                </c:pt>
                <c:pt idx="773">
                  <c:v>-18.75</c:v>
                </c:pt>
                <c:pt idx="774">
                  <c:v>-16.25</c:v>
                </c:pt>
                <c:pt idx="775">
                  <c:v>-14.5</c:v>
                </c:pt>
                <c:pt idx="776">
                  <c:v>-14.375</c:v>
                </c:pt>
                <c:pt idx="777">
                  <c:v>-13.125</c:v>
                </c:pt>
                <c:pt idx="778">
                  <c:v>-13.75</c:v>
                </c:pt>
                <c:pt idx="779">
                  <c:v>-14.583333333333334</c:v>
                </c:pt>
                <c:pt idx="780">
                  <c:v>-13.181818181818182</c:v>
                </c:pt>
                <c:pt idx="781">
                  <c:v>-15.625</c:v>
                </c:pt>
                <c:pt idx="782">
                  <c:v>-14.6875</c:v>
                </c:pt>
                <c:pt idx="783">
                  <c:v>-15</c:v>
                </c:pt>
                <c:pt idx="784">
                  <c:v>-13.75</c:v>
                </c:pt>
                <c:pt idx="785">
                  <c:v>-14.75</c:v>
                </c:pt>
                <c:pt idx="786">
                  <c:v>-14.5</c:v>
                </c:pt>
                <c:pt idx="787">
                  <c:v>-14.375</c:v>
                </c:pt>
                <c:pt idx="789">
                  <c:v>-13.75</c:v>
                </c:pt>
                <c:pt idx="790">
                  <c:v>-14.375</c:v>
                </c:pt>
                <c:pt idx="791">
                  <c:v>-13.75</c:v>
                </c:pt>
                <c:pt idx="792">
                  <c:v>-13.75</c:v>
                </c:pt>
                <c:pt idx="793">
                  <c:v>-14.166666666666666</c:v>
                </c:pt>
                <c:pt idx="794">
                  <c:v>-14.375</c:v>
                </c:pt>
                <c:pt idx="795">
                  <c:v>-14.75</c:v>
                </c:pt>
                <c:pt idx="796">
                  <c:v>-14.25</c:v>
                </c:pt>
                <c:pt idx="797">
                  <c:v>-14.583333333333334</c:v>
                </c:pt>
                <c:pt idx="798">
                  <c:v>-13.958333333333334</c:v>
                </c:pt>
                <c:pt idx="799">
                  <c:v>-13.125</c:v>
                </c:pt>
                <c:pt idx="800">
                  <c:v>-14.375</c:v>
                </c:pt>
              </c:numCache>
            </c:numRef>
          </c:yVal>
          <c:smooth val="1"/>
        </c:ser>
        <c:ser>
          <c:idx val="1"/>
          <c:order val="1"/>
          <c:tx>
            <c:strRef>
              <c:f>'Dataset 1'!$C$1</c:f>
              <c:strCache>
                <c:ptCount val="1"/>
                <c:pt idx="0">
                  <c:v>Huone 173, Paine-ero, kanaali</c:v>
                </c:pt>
              </c:strCache>
            </c:strRef>
          </c:tx>
          <c:spPr>
            <a:ln w="19050" cap="rnd">
              <a:solidFill>
                <a:srgbClr val="FF0000"/>
              </a:solidFill>
              <a:round/>
            </a:ln>
            <a:effectLst/>
          </c:spPr>
          <c:marker>
            <c:symbol val="none"/>
          </c:marker>
          <c:xVal>
            <c:numRef>
              <c:f>'Dataset 1'!$A$2:$A$802</c:f>
              <c:numCache>
                <c:formatCode>d\.m\.yy\ h:mm;@</c:formatCode>
                <c:ptCount val="801"/>
                <c:pt idx="0">
                  <c:v>41768.666666666664</c:v>
                </c:pt>
                <c:pt idx="1">
                  <c:v>41768.676042523148</c:v>
                </c:pt>
                <c:pt idx="2">
                  <c:v>41768.685418379631</c:v>
                </c:pt>
                <c:pt idx="3">
                  <c:v>41768.694794236108</c:v>
                </c:pt>
                <c:pt idx="4">
                  <c:v>41768.704170092591</c:v>
                </c:pt>
                <c:pt idx="5">
                  <c:v>41768.713545949075</c:v>
                </c:pt>
                <c:pt idx="6">
                  <c:v>41768.722921805558</c:v>
                </c:pt>
                <c:pt idx="7">
                  <c:v>41768.732297662034</c:v>
                </c:pt>
                <c:pt idx="8">
                  <c:v>41768.741673518518</c:v>
                </c:pt>
                <c:pt idx="9">
                  <c:v>41768.751049375001</c:v>
                </c:pt>
                <c:pt idx="10">
                  <c:v>41768.760425231485</c:v>
                </c:pt>
                <c:pt idx="11">
                  <c:v>41768.769801087961</c:v>
                </c:pt>
                <c:pt idx="12">
                  <c:v>41768.779176944445</c:v>
                </c:pt>
                <c:pt idx="13">
                  <c:v>41768.788552800928</c:v>
                </c:pt>
                <c:pt idx="14">
                  <c:v>41768.797928657405</c:v>
                </c:pt>
                <c:pt idx="15">
                  <c:v>41768.807304513888</c:v>
                </c:pt>
                <c:pt idx="16">
                  <c:v>41768.816680370372</c:v>
                </c:pt>
                <c:pt idx="17">
                  <c:v>41768.826056226855</c:v>
                </c:pt>
                <c:pt idx="18">
                  <c:v>41768.835432083331</c:v>
                </c:pt>
                <c:pt idx="19">
                  <c:v>41768.844807939815</c:v>
                </c:pt>
                <c:pt idx="20">
                  <c:v>41768.854183796298</c:v>
                </c:pt>
                <c:pt idx="21">
                  <c:v>41768.863559652775</c:v>
                </c:pt>
                <c:pt idx="22">
                  <c:v>41768.872935509258</c:v>
                </c:pt>
                <c:pt idx="23">
                  <c:v>41768.882311365742</c:v>
                </c:pt>
                <c:pt idx="24">
                  <c:v>41768.891687222225</c:v>
                </c:pt>
                <c:pt idx="25">
                  <c:v>41768.901063078702</c:v>
                </c:pt>
                <c:pt idx="26">
                  <c:v>41768.910438935185</c:v>
                </c:pt>
                <c:pt idx="27">
                  <c:v>41768.919814791669</c:v>
                </c:pt>
                <c:pt idx="28">
                  <c:v>41768.929190648145</c:v>
                </c:pt>
                <c:pt idx="29">
                  <c:v>41768.938566504628</c:v>
                </c:pt>
                <c:pt idx="30">
                  <c:v>41768.947942361112</c:v>
                </c:pt>
                <c:pt idx="31">
                  <c:v>41768.957318217595</c:v>
                </c:pt>
                <c:pt idx="32">
                  <c:v>41768.966694074072</c:v>
                </c:pt>
                <c:pt idx="33">
                  <c:v>41768.976069930555</c:v>
                </c:pt>
                <c:pt idx="34">
                  <c:v>41768.985445787039</c:v>
                </c:pt>
                <c:pt idx="35">
                  <c:v>41768.994821643515</c:v>
                </c:pt>
                <c:pt idx="36">
                  <c:v>41769.004197499999</c:v>
                </c:pt>
                <c:pt idx="37">
                  <c:v>41769.013573356482</c:v>
                </c:pt>
                <c:pt idx="38">
                  <c:v>41769.022949212966</c:v>
                </c:pt>
                <c:pt idx="39">
                  <c:v>41769.032325069442</c:v>
                </c:pt>
                <c:pt idx="40">
                  <c:v>41769.041700925925</c:v>
                </c:pt>
                <c:pt idx="41">
                  <c:v>41769.051076782409</c:v>
                </c:pt>
                <c:pt idx="42">
                  <c:v>41769.060452638892</c:v>
                </c:pt>
                <c:pt idx="43">
                  <c:v>41769.069828495369</c:v>
                </c:pt>
                <c:pt idx="44">
                  <c:v>41769.079204351852</c:v>
                </c:pt>
                <c:pt idx="45">
                  <c:v>41769.088580208336</c:v>
                </c:pt>
                <c:pt idx="46">
                  <c:v>41769.097956064812</c:v>
                </c:pt>
                <c:pt idx="47">
                  <c:v>41769.107331921296</c:v>
                </c:pt>
                <c:pt idx="48">
                  <c:v>41769.116707777779</c:v>
                </c:pt>
                <c:pt idx="49">
                  <c:v>41769.126083634263</c:v>
                </c:pt>
                <c:pt idx="50">
                  <c:v>41769.135459490739</c:v>
                </c:pt>
                <c:pt idx="51">
                  <c:v>41769.144835347222</c:v>
                </c:pt>
                <c:pt idx="52">
                  <c:v>41769.154211203706</c:v>
                </c:pt>
                <c:pt idx="53">
                  <c:v>41769.163587060182</c:v>
                </c:pt>
                <c:pt idx="54">
                  <c:v>41769.172962916666</c:v>
                </c:pt>
                <c:pt idx="55">
                  <c:v>41769.182338773149</c:v>
                </c:pt>
                <c:pt idx="56">
                  <c:v>41769.191714629633</c:v>
                </c:pt>
                <c:pt idx="57">
                  <c:v>41769.201090486109</c:v>
                </c:pt>
                <c:pt idx="58">
                  <c:v>41769.210466342593</c:v>
                </c:pt>
                <c:pt idx="59">
                  <c:v>41769.219842199076</c:v>
                </c:pt>
                <c:pt idx="60">
                  <c:v>41769.229218055552</c:v>
                </c:pt>
                <c:pt idx="61">
                  <c:v>41769.238593912036</c:v>
                </c:pt>
                <c:pt idx="62">
                  <c:v>41769.247969768519</c:v>
                </c:pt>
                <c:pt idx="63">
                  <c:v>41769.257345625003</c:v>
                </c:pt>
                <c:pt idx="64">
                  <c:v>41769.266721481479</c:v>
                </c:pt>
                <c:pt idx="65">
                  <c:v>41769.276097337963</c:v>
                </c:pt>
                <c:pt idx="66">
                  <c:v>41769.285473194446</c:v>
                </c:pt>
                <c:pt idx="67">
                  <c:v>41769.294849050922</c:v>
                </c:pt>
                <c:pt idx="68">
                  <c:v>41769.304224907406</c:v>
                </c:pt>
                <c:pt idx="69">
                  <c:v>41769.31360076389</c:v>
                </c:pt>
                <c:pt idx="70">
                  <c:v>41769.322976620373</c:v>
                </c:pt>
                <c:pt idx="71">
                  <c:v>41769.332352476849</c:v>
                </c:pt>
                <c:pt idx="72">
                  <c:v>41769.341728333333</c:v>
                </c:pt>
                <c:pt idx="73">
                  <c:v>41769.351104189816</c:v>
                </c:pt>
                <c:pt idx="74">
                  <c:v>41769.3604800463</c:v>
                </c:pt>
                <c:pt idx="75">
                  <c:v>41769.369855902776</c:v>
                </c:pt>
                <c:pt idx="76">
                  <c:v>41769.37923175926</c:v>
                </c:pt>
                <c:pt idx="77">
                  <c:v>41769.388607615743</c:v>
                </c:pt>
                <c:pt idx="78">
                  <c:v>41769.397983472219</c:v>
                </c:pt>
                <c:pt idx="79">
                  <c:v>41769.407359328703</c:v>
                </c:pt>
                <c:pt idx="80">
                  <c:v>41769.416735185187</c:v>
                </c:pt>
                <c:pt idx="81">
                  <c:v>41769.42611104167</c:v>
                </c:pt>
                <c:pt idx="82">
                  <c:v>41769.435486898146</c:v>
                </c:pt>
                <c:pt idx="83">
                  <c:v>41769.44486275463</c:v>
                </c:pt>
                <c:pt idx="84">
                  <c:v>41769.454238611113</c:v>
                </c:pt>
                <c:pt idx="85">
                  <c:v>41769.46361446759</c:v>
                </c:pt>
                <c:pt idx="86">
                  <c:v>41769.472990324073</c:v>
                </c:pt>
                <c:pt idx="87">
                  <c:v>41769.482366180557</c:v>
                </c:pt>
                <c:pt idx="88">
                  <c:v>41769.49174203704</c:v>
                </c:pt>
                <c:pt idx="89">
                  <c:v>41769.501117893516</c:v>
                </c:pt>
                <c:pt idx="90">
                  <c:v>41769.51049375</c:v>
                </c:pt>
                <c:pt idx="91">
                  <c:v>41769.519869606484</c:v>
                </c:pt>
                <c:pt idx="92">
                  <c:v>41769.52924546296</c:v>
                </c:pt>
                <c:pt idx="93">
                  <c:v>41769.538621319443</c:v>
                </c:pt>
                <c:pt idx="94">
                  <c:v>41769.547997175927</c:v>
                </c:pt>
                <c:pt idx="95">
                  <c:v>41769.55737303241</c:v>
                </c:pt>
                <c:pt idx="96">
                  <c:v>41769.566748888887</c:v>
                </c:pt>
                <c:pt idx="97">
                  <c:v>41769.57612474537</c:v>
                </c:pt>
                <c:pt idx="98">
                  <c:v>41769.585500601854</c:v>
                </c:pt>
                <c:pt idx="99">
                  <c:v>41769.59487645833</c:v>
                </c:pt>
                <c:pt idx="100">
                  <c:v>41769.604252314813</c:v>
                </c:pt>
                <c:pt idx="101">
                  <c:v>41769.613628171297</c:v>
                </c:pt>
                <c:pt idx="102">
                  <c:v>41769.623004027781</c:v>
                </c:pt>
                <c:pt idx="103">
                  <c:v>41769.632379884257</c:v>
                </c:pt>
                <c:pt idx="104">
                  <c:v>41769.64175574074</c:v>
                </c:pt>
                <c:pt idx="105">
                  <c:v>41769.651131597224</c:v>
                </c:pt>
                <c:pt idx="106">
                  <c:v>41769.6605074537</c:v>
                </c:pt>
                <c:pt idx="107">
                  <c:v>41769.669883310184</c:v>
                </c:pt>
                <c:pt idx="108">
                  <c:v>41769.679259166667</c:v>
                </c:pt>
                <c:pt idx="109">
                  <c:v>41769.688635023151</c:v>
                </c:pt>
                <c:pt idx="110">
                  <c:v>41769.698010879627</c:v>
                </c:pt>
                <c:pt idx="111">
                  <c:v>41769.70738673611</c:v>
                </c:pt>
                <c:pt idx="112">
                  <c:v>41769.716762592594</c:v>
                </c:pt>
                <c:pt idx="113">
                  <c:v>41769.726138449078</c:v>
                </c:pt>
                <c:pt idx="114">
                  <c:v>41769.735514305554</c:v>
                </c:pt>
                <c:pt idx="115">
                  <c:v>41769.744890162037</c:v>
                </c:pt>
                <c:pt idx="116">
                  <c:v>41769.754266018521</c:v>
                </c:pt>
                <c:pt idx="117">
                  <c:v>41769.763641874997</c:v>
                </c:pt>
                <c:pt idx="118">
                  <c:v>41769.773017731481</c:v>
                </c:pt>
                <c:pt idx="119">
                  <c:v>41769.782393587964</c:v>
                </c:pt>
                <c:pt idx="120">
                  <c:v>41769.791769444448</c:v>
                </c:pt>
                <c:pt idx="121">
                  <c:v>41769.801145300924</c:v>
                </c:pt>
                <c:pt idx="122">
                  <c:v>41769.810521157407</c:v>
                </c:pt>
                <c:pt idx="123">
                  <c:v>41769.819897013891</c:v>
                </c:pt>
                <c:pt idx="124">
                  <c:v>41769.829272870367</c:v>
                </c:pt>
                <c:pt idx="125">
                  <c:v>41769.838648726851</c:v>
                </c:pt>
                <c:pt idx="126">
                  <c:v>41769.848024583334</c:v>
                </c:pt>
                <c:pt idx="127">
                  <c:v>41769.857400439818</c:v>
                </c:pt>
                <c:pt idx="128">
                  <c:v>41769.866776296294</c:v>
                </c:pt>
                <c:pt idx="129">
                  <c:v>41769.876152152778</c:v>
                </c:pt>
                <c:pt idx="130">
                  <c:v>41769.885528009261</c:v>
                </c:pt>
                <c:pt idx="131">
                  <c:v>41769.894903865737</c:v>
                </c:pt>
                <c:pt idx="132">
                  <c:v>41769.904279722221</c:v>
                </c:pt>
                <c:pt idx="133">
                  <c:v>41769.913655578704</c:v>
                </c:pt>
                <c:pt idx="134">
                  <c:v>41769.923031435188</c:v>
                </c:pt>
                <c:pt idx="135">
                  <c:v>41769.932407291664</c:v>
                </c:pt>
                <c:pt idx="136">
                  <c:v>41769.941783148148</c:v>
                </c:pt>
                <c:pt idx="137">
                  <c:v>41769.951159004631</c:v>
                </c:pt>
                <c:pt idx="138">
                  <c:v>41769.960534861108</c:v>
                </c:pt>
                <c:pt idx="139">
                  <c:v>41769.969910717591</c:v>
                </c:pt>
                <c:pt idx="140">
                  <c:v>41769.979286574075</c:v>
                </c:pt>
                <c:pt idx="141">
                  <c:v>41769.988662430558</c:v>
                </c:pt>
                <c:pt idx="142">
                  <c:v>41769.998038287034</c:v>
                </c:pt>
                <c:pt idx="143">
                  <c:v>41770.007414143518</c:v>
                </c:pt>
                <c:pt idx="144">
                  <c:v>41770.016790000001</c:v>
                </c:pt>
                <c:pt idx="145">
                  <c:v>41770.026165856485</c:v>
                </c:pt>
                <c:pt idx="146">
                  <c:v>41770.035541712961</c:v>
                </c:pt>
                <c:pt idx="147">
                  <c:v>41770.044917569445</c:v>
                </c:pt>
                <c:pt idx="148">
                  <c:v>41770.054293425928</c:v>
                </c:pt>
                <c:pt idx="149">
                  <c:v>41770.063669282405</c:v>
                </c:pt>
                <c:pt idx="150">
                  <c:v>41770.073045138888</c:v>
                </c:pt>
                <c:pt idx="151">
                  <c:v>41770.082420995372</c:v>
                </c:pt>
                <c:pt idx="152">
                  <c:v>41770.091796851855</c:v>
                </c:pt>
                <c:pt idx="153">
                  <c:v>41770.101172708331</c:v>
                </c:pt>
                <c:pt idx="154">
                  <c:v>41770.110548564815</c:v>
                </c:pt>
                <c:pt idx="155">
                  <c:v>41770.119924421298</c:v>
                </c:pt>
                <c:pt idx="156">
                  <c:v>41770.129300277775</c:v>
                </c:pt>
                <c:pt idx="157">
                  <c:v>41770.138676134258</c:v>
                </c:pt>
                <c:pt idx="158">
                  <c:v>41770.148051990742</c:v>
                </c:pt>
                <c:pt idx="159">
                  <c:v>41770.157427847225</c:v>
                </c:pt>
                <c:pt idx="160">
                  <c:v>41770.166803703702</c:v>
                </c:pt>
                <c:pt idx="161">
                  <c:v>41770.176179560185</c:v>
                </c:pt>
                <c:pt idx="162">
                  <c:v>41770.185555416669</c:v>
                </c:pt>
                <c:pt idx="163">
                  <c:v>41770.194931273145</c:v>
                </c:pt>
                <c:pt idx="164">
                  <c:v>41770.204307129628</c:v>
                </c:pt>
                <c:pt idx="165">
                  <c:v>41770.213682986112</c:v>
                </c:pt>
                <c:pt idx="166">
                  <c:v>41770.223058842595</c:v>
                </c:pt>
                <c:pt idx="167">
                  <c:v>41770.232434699072</c:v>
                </c:pt>
                <c:pt idx="168">
                  <c:v>41770.241810555555</c:v>
                </c:pt>
                <c:pt idx="169">
                  <c:v>41770.251186412039</c:v>
                </c:pt>
                <c:pt idx="170">
                  <c:v>41770.260562268515</c:v>
                </c:pt>
                <c:pt idx="171">
                  <c:v>41770.269938124999</c:v>
                </c:pt>
                <c:pt idx="172">
                  <c:v>41770.279313981482</c:v>
                </c:pt>
                <c:pt idx="173">
                  <c:v>41770.288689837966</c:v>
                </c:pt>
                <c:pt idx="174">
                  <c:v>41770.298065694442</c:v>
                </c:pt>
                <c:pt idx="175">
                  <c:v>41770.307441550925</c:v>
                </c:pt>
                <c:pt idx="176">
                  <c:v>41770.316817407409</c:v>
                </c:pt>
                <c:pt idx="177">
                  <c:v>41770.326193263892</c:v>
                </c:pt>
                <c:pt idx="178">
                  <c:v>41770.335569120369</c:v>
                </c:pt>
                <c:pt idx="179">
                  <c:v>41770.344944976852</c:v>
                </c:pt>
                <c:pt idx="180">
                  <c:v>41770.354320833336</c:v>
                </c:pt>
                <c:pt idx="181">
                  <c:v>41770.363696689812</c:v>
                </c:pt>
                <c:pt idx="182">
                  <c:v>41770.373072546296</c:v>
                </c:pt>
                <c:pt idx="183">
                  <c:v>41770.382448402779</c:v>
                </c:pt>
                <c:pt idx="184">
                  <c:v>41770.391824259263</c:v>
                </c:pt>
                <c:pt idx="185">
                  <c:v>41770.401200115739</c:v>
                </c:pt>
                <c:pt idx="186">
                  <c:v>41770.410575972222</c:v>
                </c:pt>
                <c:pt idx="187">
                  <c:v>41770.419951828706</c:v>
                </c:pt>
                <c:pt idx="188">
                  <c:v>41770.429327685182</c:v>
                </c:pt>
                <c:pt idx="189">
                  <c:v>41770.438703541666</c:v>
                </c:pt>
                <c:pt idx="190">
                  <c:v>41770.448079398149</c:v>
                </c:pt>
                <c:pt idx="191">
                  <c:v>41770.457455254633</c:v>
                </c:pt>
                <c:pt idx="192">
                  <c:v>41770.466831111109</c:v>
                </c:pt>
                <c:pt idx="193">
                  <c:v>41770.476206967593</c:v>
                </c:pt>
                <c:pt idx="194">
                  <c:v>41770.485582824076</c:v>
                </c:pt>
                <c:pt idx="195">
                  <c:v>41770.494958680552</c:v>
                </c:pt>
                <c:pt idx="196">
                  <c:v>41770.504334537036</c:v>
                </c:pt>
                <c:pt idx="197">
                  <c:v>41770.513710393519</c:v>
                </c:pt>
                <c:pt idx="198">
                  <c:v>41770.523086250003</c:v>
                </c:pt>
                <c:pt idx="199">
                  <c:v>41770.532462106479</c:v>
                </c:pt>
                <c:pt idx="200">
                  <c:v>41770.541837962963</c:v>
                </c:pt>
                <c:pt idx="201">
                  <c:v>41770.551213819446</c:v>
                </c:pt>
                <c:pt idx="202">
                  <c:v>41770.560589675923</c:v>
                </c:pt>
                <c:pt idx="203">
                  <c:v>41770.569965532406</c:v>
                </c:pt>
                <c:pt idx="204">
                  <c:v>41770.57934138889</c:v>
                </c:pt>
                <c:pt idx="205">
                  <c:v>41770.588717245373</c:v>
                </c:pt>
                <c:pt idx="206">
                  <c:v>41770.598093101849</c:v>
                </c:pt>
                <c:pt idx="207">
                  <c:v>41770.607468958333</c:v>
                </c:pt>
                <c:pt idx="208">
                  <c:v>41770.616844814816</c:v>
                </c:pt>
                <c:pt idx="209">
                  <c:v>41770.626220671293</c:v>
                </c:pt>
                <c:pt idx="210">
                  <c:v>41770.635596527776</c:v>
                </c:pt>
                <c:pt idx="211">
                  <c:v>41770.64497238426</c:v>
                </c:pt>
                <c:pt idx="212">
                  <c:v>41770.654348240743</c:v>
                </c:pt>
                <c:pt idx="213">
                  <c:v>41770.66372409722</c:v>
                </c:pt>
                <c:pt idx="214">
                  <c:v>41770.673099953703</c:v>
                </c:pt>
                <c:pt idx="215">
                  <c:v>41770.682475810187</c:v>
                </c:pt>
                <c:pt idx="216">
                  <c:v>41770.69185166667</c:v>
                </c:pt>
                <c:pt idx="217">
                  <c:v>41770.701227523146</c:v>
                </c:pt>
                <c:pt idx="218">
                  <c:v>41770.71060337963</c:v>
                </c:pt>
                <c:pt idx="219">
                  <c:v>41770.719979236113</c:v>
                </c:pt>
                <c:pt idx="220">
                  <c:v>41770.72935509259</c:v>
                </c:pt>
                <c:pt idx="221">
                  <c:v>41770.738730949073</c:v>
                </c:pt>
                <c:pt idx="222">
                  <c:v>41770.748106805557</c:v>
                </c:pt>
                <c:pt idx="223">
                  <c:v>41770.75748266204</c:v>
                </c:pt>
                <c:pt idx="224">
                  <c:v>41770.766858518517</c:v>
                </c:pt>
                <c:pt idx="225">
                  <c:v>41770.776234375</c:v>
                </c:pt>
                <c:pt idx="226">
                  <c:v>41770.785610231484</c:v>
                </c:pt>
                <c:pt idx="227">
                  <c:v>41770.79498608796</c:v>
                </c:pt>
                <c:pt idx="228">
                  <c:v>41770.804361944443</c:v>
                </c:pt>
                <c:pt idx="229">
                  <c:v>41770.813737800927</c:v>
                </c:pt>
                <c:pt idx="230">
                  <c:v>41770.82311365741</c:v>
                </c:pt>
                <c:pt idx="231">
                  <c:v>41770.832489513887</c:v>
                </c:pt>
                <c:pt idx="232">
                  <c:v>41770.84186537037</c:v>
                </c:pt>
                <c:pt idx="233">
                  <c:v>41770.851241226854</c:v>
                </c:pt>
                <c:pt idx="234">
                  <c:v>41770.86061708333</c:v>
                </c:pt>
                <c:pt idx="235">
                  <c:v>41770.869992939814</c:v>
                </c:pt>
                <c:pt idx="236">
                  <c:v>41770.879368796297</c:v>
                </c:pt>
                <c:pt idx="237">
                  <c:v>41770.888744652781</c:v>
                </c:pt>
                <c:pt idx="238">
                  <c:v>41770.898120509257</c:v>
                </c:pt>
                <c:pt idx="239">
                  <c:v>41770.90749636574</c:v>
                </c:pt>
                <c:pt idx="240">
                  <c:v>41770.916872222224</c:v>
                </c:pt>
                <c:pt idx="241">
                  <c:v>41770.9262480787</c:v>
                </c:pt>
                <c:pt idx="242">
                  <c:v>41770.935623935184</c:v>
                </c:pt>
                <c:pt idx="243">
                  <c:v>41770.944999791667</c:v>
                </c:pt>
                <c:pt idx="244">
                  <c:v>41770.954375648151</c:v>
                </c:pt>
                <c:pt idx="245">
                  <c:v>41770.963751504627</c:v>
                </c:pt>
                <c:pt idx="246">
                  <c:v>41770.973127361111</c:v>
                </c:pt>
                <c:pt idx="247">
                  <c:v>41770.982503217594</c:v>
                </c:pt>
                <c:pt idx="248">
                  <c:v>41770.991879074078</c:v>
                </c:pt>
                <c:pt idx="249">
                  <c:v>41771.001254930554</c:v>
                </c:pt>
                <c:pt idx="250">
                  <c:v>41771.010630787037</c:v>
                </c:pt>
                <c:pt idx="251">
                  <c:v>41771.020006643521</c:v>
                </c:pt>
                <c:pt idx="252">
                  <c:v>41771.029382499997</c:v>
                </c:pt>
                <c:pt idx="253">
                  <c:v>41771.038758356481</c:v>
                </c:pt>
                <c:pt idx="254">
                  <c:v>41771.048134212964</c:v>
                </c:pt>
                <c:pt idx="255">
                  <c:v>41771.057510069448</c:v>
                </c:pt>
                <c:pt idx="256">
                  <c:v>41771.066885925924</c:v>
                </c:pt>
                <c:pt idx="257">
                  <c:v>41771.076261782408</c:v>
                </c:pt>
                <c:pt idx="258">
                  <c:v>41771.085637638891</c:v>
                </c:pt>
                <c:pt idx="259">
                  <c:v>41771.095013495367</c:v>
                </c:pt>
                <c:pt idx="260">
                  <c:v>41771.104389351851</c:v>
                </c:pt>
                <c:pt idx="261">
                  <c:v>41771.113765208334</c:v>
                </c:pt>
                <c:pt idx="262">
                  <c:v>41771.123141064818</c:v>
                </c:pt>
                <c:pt idx="263">
                  <c:v>41771.132516921294</c:v>
                </c:pt>
                <c:pt idx="264">
                  <c:v>41771.141892777778</c:v>
                </c:pt>
                <c:pt idx="265">
                  <c:v>41771.151268634261</c:v>
                </c:pt>
                <c:pt idx="266">
                  <c:v>41771.160644490737</c:v>
                </c:pt>
                <c:pt idx="267">
                  <c:v>41771.170020347221</c:v>
                </c:pt>
                <c:pt idx="268">
                  <c:v>41771.179396203705</c:v>
                </c:pt>
                <c:pt idx="269">
                  <c:v>41771.188772060188</c:v>
                </c:pt>
                <c:pt idx="270">
                  <c:v>41771.198147916664</c:v>
                </c:pt>
                <c:pt idx="271">
                  <c:v>41771.207523773148</c:v>
                </c:pt>
                <c:pt idx="272">
                  <c:v>41771.216899629631</c:v>
                </c:pt>
                <c:pt idx="273">
                  <c:v>41771.226275486108</c:v>
                </c:pt>
                <c:pt idx="274">
                  <c:v>41771.235651342591</c:v>
                </c:pt>
                <c:pt idx="275">
                  <c:v>41771.245027199075</c:v>
                </c:pt>
                <c:pt idx="276">
                  <c:v>41771.254403055558</c:v>
                </c:pt>
                <c:pt idx="277">
                  <c:v>41771.263778912034</c:v>
                </c:pt>
                <c:pt idx="278">
                  <c:v>41771.273154768518</c:v>
                </c:pt>
                <c:pt idx="279">
                  <c:v>41771.282530625002</c:v>
                </c:pt>
                <c:pt idx="280">
                  <c:v>41771.291906481485</c:v>
                </c:pt>
                <c:pt idx="281">
                  <c:v>41771.301282337961</c:v>
                </c:pt>
                <c:pt idx="282">
                  <c:v>41771.310658194445</c:v>
                </c:pt>
                <c:pt idx="283">
                  <c:v>41771.320034050928</c:v>
                </c:pt>
                <c:pt idx="284">
                  <c:v>41771.329409907405</c:v>
                </c:pt>
                <c:pt idx="285">
                  <c:v>41771.338785763888</c:v>
                </c:pt>
                <c:pt idx="286">
                  <c:v>41771.348161620372</c:v>
                </c:pt>
                <c:pt idx="287">
                  <c:v>41771.357537476855</c:v>
                </c:pt>
                <c:pt idx="288">
                  <c:v>41771.366913333331</c:v>
                </c:pt>
                <c:pt idx="289">
                  <c:v>41771.376289189815</c:v>
                </c:pt>
                <c:pt idx="290">
                  <c:v>41771.385665046299</c:v>
                </c:pt>
                <c:pt idx="291">
                  <c:v>41771.395040902775</c:v>
                </c:pt>
                <c:pt idx="292">
                  <c:v>41771.404416759258</c:v>
                </c:pt>
                <c:pt idx="293">
                  <c:v>41771.413792615742</c:v>
                </c:pt>
                <c:pt idx="294">
                  <c:v>41771.423168472225</c:v>
                </c:pt>
                <c:pt idx="295">
                  <c:v>41771.432544328702</c:v>
                </c:pt>
                <c:pt idx="296">
                  <c:v>41771.441920185185</c:v>
                </c:pt>
                <c:pt idx="297">
                  <c:v>41771.451296041669</c:v>
                </c:pt>
                <c:pt idx="298">
                  <c:v>41771.460671898145</c:v>
                </c:pt>
                <c:pt idx="299">
                  <c:v>41771.470047754628</c:v>
                </c:pt>
                <c:pt idx="300">
                  <c:v>41771.479423611112</c:v>
                </c:pt>
                <c:pt idx="301">
                  <c:v>41771.488799467596</c:v>
                </c:pt>
                <c:pt idx="302">
                  <c:v>41771.498175324072</c:v>
                </c:pt>
                <c:pt idx="303">
                  <c:v>41771.507551180555</c:v>
                </c:pt>
                <c:pt idx="304">
                  <c:v>41771.516927037039</c:v>
                </c:pt>
                <c:pt idx="305">
                  <c:v>41771.526302893515</c:v>
                </c:pt>
                <c:pt idx="306">
                  <c:v>41771.535678749999</c:v>
                </c:pt>
                <c:pt idx="307">
                  <c:v>41771.545054606482</c:v>
                </c:pt>
                <c:pt idx="308">
                  <c:v>41771.554430462966</c:v>
                </c:pt>
                <c:pt idx="309">
                  <c:v>41771.563806319442</c:v>
                </c:pt>
                <c:pt idx="310">
                  <c:v>41771.573182175925</c:v>
                </c:pt>
                <c:pt idx="311">
                  <c:v>41771.582558032409</c:v>
                </c:pt>
                <c:pt idx="312">
                  <c:v>41771.591933888893</c:v>
                </c:pt>
                <c:pt idx="313">
                  <c:v>41771.601309745369</c:v>
                </c:pt>
                <c:pt idx="314">
                  <c:v>41771.610685601852</c:v>
                </c:pt>
                <c:pt idx="315">
                  <c:v>41771.620061458336</c:v>
                </c:pt>
                <c:pt idx="316">
                  <c:v>41771.629437314812</c:v>
                </c:pt>
                <c:pt idx="317">
                  <c:v>41771.638813171296</c:v>
                </c:pt>
                <c:pt idx="318">
                  <c:v>41771.648189027779</c:v>
                </c:pt>
                <c:pt idx="319">
                  <c:v>41771.657564884263</c:v>
                </c:pt>
                <c:pt idx="320">
                  <c:v>41771.666940740739</c:v>
                </c:pt>
                <c:pt idx="321">
                  <c:v>41771.676316597222</c:v>
                </c:pt>
                <c:pt idx="322">
                  <c:v>41771.685692453706</c:v>
                </c:pt>
                <c:pt idx="323">
                  <c:v>41771.695068310182</c:v>
                </c:pt>
                <c:pt idx="324">
                  <c:v>41771.704444166666</c:v>
                </c:pt>
                <c:pt idx="325">
                  <c:v>41771.713820023149</c:v>
                </c:pt>
                <c:pt idx="326">
                  <c:v>41771.723195879633</c:v>
                </c:pt>
                <c:pt idx="327">
                  <c:v>41771.732571736109</c:v>
                </c:pt>
                <c:pt idx="328">
                  <c:v>41771.741947592593</c:v>
                </c:pt>
                <c:pt idx="329">
                  <c:v>41771.751323449076</c:v>
                </c:pt>
                <c:pt idx="330">
                  <c:v>41771.760699305552</c:v>
                </c:pt>
                <c:pt idx="331">
                  <c:v>41771.770075162036</c:v>
                </c:pt>
                <c:pt idx="332">
                  <c:v>41771.779451018519</c:v>
                </c:pt>
                <c:pt idx="333">
                  <c:v>41771.788826875003</c:v>
                </c:pt>
                <c:pt idx="334">
                  <c:v>41771.798202731479</c:v>
                </c:pt>
                <c:pt idx="335">
                  <c:v>41771.807578587963</c:v>
                </c:pt>
                <c:pt idx="336">
                  <c:v>41771.816954444446</c:v>
                </c:pt>
                <c:pt idx="337">
                  <c:v>41771.826330300923</c:v>
                </c:pt>
                <c:pt idx="338">
                  <c:v>41771.835706157406</c:v>
                </c:pt>
                <c:pt idx="339">
                  <c:v>41771.84508201389</c:v>
                </c:pt>
                <c:pt idx="340">
                  <c:v>41771.854457870373</c:v>
                </c:pt>
                <c:pt idx="341">
                  <c:v>41771.863833726849</c:v>
                </c:pt>
                <c:pt idx="342">
                  <c:v>41771.873209583333</c:v>
                </c:pt>
                <c:pt idx="343">
                  <c:v>41771.882585439816</c:v>
                </c:pt>
                <c:pt idx="344">
                  <c:v>41771.891961296293</c:v>
                </c:pt>
                <c:pt idx="345">
                  <c:v>41771.901337152776</c:v>
                </c:pt>
                <c:pt idx="346">
                  <c:v>41771.91071300926</c:v>
                </c:pt>
                <c:pt idx="347">
                  <c:v>41771.920088865743</c:v>
                </c:pt>
                <c:pt idx="348">
                  <c:v>41771.92946472222</c:v>
                </c:pt>
                <c:pt idx="349">
                  <c:v>41771.938840578703</c:v>
                </c:pt>
                <c:pt idx="350">
                  <c:v>41771.948216435187</c:v>
                </c:pt>
                <c:pt idx="351">
                  <c:v>41771.95759229167</c:v>
                </c:pt>
                <c:pt idx="352">
                  <c:v>41771.966968148146</c:v>
                </c:pt>
                <c:pt idx="353">
                  <c:v>41771.97634400463</c:v>
                </c:pt>
                <c:pt idx="354">
                  <c:v>41771.985719861113</c:v>
                </c:pt>
                <c:pt idx="355">
                  <c:v>41771.99509571759</c:v>
                </c:pt>
                <c:pt idx="356">
                  <c:v>41772.004471574073</c:v>
                </c:pt>
                <c:pt idx="357">
                  <c:v>41772.013847430557</c:v>
                </c:pt>
                <c:pt idx="358">
                  <c:v>41772.02322328704</c:v>
                </c:pt>
                <c:pt idx="359">
                  <c:v>41772.032599143517</c:v>
                </c:pt>
                <c:pt idx="360">
                  <c:v>41772.041975</c:v>
                </c:pt>
                <c:pt idx="361">
                  <c:v>41772.051350856484</c:v>
                </c:pt>
                <c:pt idx="362">
                  <c:v>41772.06072671296</c:v>
                </c:pt>
                <c:pt idx="363">
                  <c:v>41772.070102569443</c:v>
                </c:pt>
                <c:pt idx="364">
                  <c:v>41772.079478425927</c:v>
                </c:pt>
                <c:pt idx="365">
                  <c:v>41772.08885428241</c:v>
                </c:pt>
                <c:pt idx="366">
                  <c:v>41772.098230138887</c:v>
                </c:pt>
                <c:pt idx="367">
                  <c:v>41772.10760599537</c:v>
                </c:pt>
                <c:pt idx="368">
                  <c:v>41772.116981851854</c:v>
                </c:pt>
                <c:pt idx="369">
                  <c:v>41772.12635770833</c:v>
                </c:pt>
                <c:pt idx="370">
                  <c:v>41772.135733564814</c:v>
                </c:pt>
                <c:pt idx="371">
                  <c:v>41772.145109421297</c:v>
                </c:pt>
                <c:pt idx="372">
                  <c:v>41772.154485277781</c:v>
                </c:pt>
                <c:pt idx="373">
                  <c:v>41772.163861134257</c:v>
                </c:pt>
                <c:pt idx="374">
                  <c:v>41772.17323699074</c:v>
                </c:pt>
                <c:pt idx="375">
                  <c:v>41772.182612847224</c:v>
                </c:pt>
                <c:pt idx="376">
                  <c:v>41772.1919887037</c:v>
                </c:pt>
                <c:pt idx="377">
                  <c:v>41772.201364560184</c:v>
                </c:pt>
                <c:pt idx="378">
                  <c:v>41772.210740416667</c:v>
                </c:pt>
                <c:pt idx="379">
                  <c:v>41772.220116273151</c:v>
                </c:pt>
                <c:pt idx="380">
                  <c:v>41772.229492129627</c:v>
                </c:pt>
                <c:pt idx="381">
                  <c:v>41772.238867986111</c:v>
                </c:pt>
                <c:pt idx="382">
                  <c:v>41772.248243842594</c:v>
                </c:pt>
                <c:pt idx="383">
                  <c:v>41772.257619699078</c:v>
                </c:pt>
                <c:pt idx="384">
                  <c:v>41772.266995555554</c:v>
                </c:pt>
                <c:pt idx="385">
                  <c:v>41772.276371412037</c:v>
                </c:pt>
                <c:pt idx="386">
                  <c:v>41772.285747268521</c:v>
                </c:pt>
                <c:pt idx="387">
                  <c:v>41772.295123124997</c:v>
                </c:pt>
                <c:pt idx="388">
                  <c:v>41772.304498981481</c:v>
                </c:pt>
                <c:pt idx="389">
                  <c:v>41772.313874837964</c:v>
                </c:pt>
                <c:pt idx="390">
                  <c:v>41772.323250694448</c:v>
                </c:pt>
                <c:pt idx="391">
                  <c:v>41772.332626550924</c:v>
                </c:pt>
                <c:pt idx="392">
                  <c:v>41772.342002407408</c:v>
                </c:pt>
                <c:pt idx="393">
                  <c:v>41772.351378263891</c:v>
                </c:pt>
                <c:pt idx="394">
                  <c:v>41772.360754120367</c:v>
                </c:pt>
                <c:pt idx="395">
                  <c:v>41772.370129976851</c:v>
                </c:pt>
                <c:pt idx="396">
                  <c:v>41772.379505833334</c:v>
                </c:pt>
                <c:pt idx="397">
                  <c:v>41772.388881689818</c:v>
                </c:pt>
                <c:pt idx="398">
                  <c:v>41772.398257546294</c:v>
                </c:pt>
                <c:pt idx="399">
                  <c:v>41772.407633402778</c:v>
                </c:pt>
                <c:pt idx="400">
                  <c:v>41772.417009259261</c:v>
                </c:pt>
                <c:pt idx="401">
                  <c:v>41772.426385115738</c:v>
                </c:pt>
                <c:pt idx="402">
                  <c:v>41772.435760972221</c:v>
                </c:pt>
                <c:pt idx="403">
                  <c:v>41772.445136828705</c:v>
                </c:pt>
                <c:pt idx="404">
                  <c:v>41772.454512685188</c:v>
                </c:pt>
                <c:pt idx="405">
                  <c:v>41772.463888541664</c:v>
                </c:pt>
                <c:pt idx="406">
                  <c:v>41772.473264398148</c:v>
                </c:pt>
                <c:pt idx="407">
                  <c:v>41772.482640254631</c:v>
                </c:pt>
                <c:pt idx="408">
                  <c:v>41772.492016111108</c:v>
                </c:pt>
                <c:pt idx="409">
                  <c:v>41772.501391967591</c:v>
                </c:pt>
                <c:pt idx="410">
                  <c:v>41772.510767824075</c:v>
                </c:pt>
                <c:pt idx="411">
                  <c:v>41772.520143680558</c:v>
                </c:pt>
                <c:pt idx="412">
                  <c:v>41772.529519537035</c:v>
                </c:pt>
                <c:pt idx="413">
                  <c:v>41772.538895393518</c:v>
                </c:pt>
                <c:pt idx="414">
                  <c:v>41772.548271250002</c:v>
                </c:pt>
                <c:pt idx="415">
                  <c:v>41772.557647106485</c:v>
                </c:pt>
                <c:pt idx="416">
                  <c:v>41772.567022962961</c:v>
                </c:pt>
                <c:pt idx="417">
                  <c:v>41772.576398819445</c:v>
                </c:pt>
                <c:pt idx="418">
                  <c:v>41772.585774675928</c:v>
                </c:pt>
                <c:pt idx="419">
                  <c:v>41772.595150532405</c:v>
                </c:pt>
                <c:pt idx="420">
                  <c:v>41772.604526388888</c:v>
                </c:pt>
                <c:pt idx="421">
                  <c:v>41772.613902245372</c:v>
                </c:pt>
                <c:pt idx="422">
                  <c:v>41772.623278101855</c:v>
                </c:pt>
                <c:pt idx="423">
                  <c:v>41772.632653958332</c:v>
                </c:pt>
                <c:pt idx="424">
                  <c:v>41772.642029814815</c:v>
                </c:pt>
                <c:pt idx="425">
                  <c:v>41772.651405671299</c:v>
                </c:pt>
                <c:pt idx="426">
                  <c:v>41772.660781527775</c:v>
                </c:pt>
                <c:pt idx="427">
                  <c:v>41772.670157384258</c:v>
                </c:pt>
                <c:pt idx="428">
                  <c:v>41772.679533240742</c:v>
                </c:pt>
                <c:pt idx="429">
                  <c:v>41772.688909097225</c:v>
                </c:pt>
                <c:pt idx="430">
                  <c:v>41772.698284953702</c:v>
                </c:pt>
                <c:pt idx="431">
                  <c:v>41772.707660810185</c:v>
                </c:pt>
                <c:pt idx="432">
                  <c:v>41772.717036666669</c:v>
                </c:pt>
                <c:pt idx="433">
                  <c:v>41772.726412523145</c:v>
                </c:pt>
                <c:pt idx="434">
                  <c:v>41772.735788379629</c:v>
                </c:pt>
                <c:pt idx="435">
                  <c:v>41772.745164236112</c:v>
                </c:pt>
                <c:pt idx="436">
                  <c:v>41772.754540092596</c:v>
                </c:pt>
                <c:pt idx="437">
                  <c:v>41772.763915949072</c:v>
                </c:pt>
                <c:pt idx="438">
                  <c:v>41772.773291805555</c:v>
                </c:pt>
                <c:pt idx="439">
                  <c:v>41772.782667662039</c:v>
                </c:pt>
                <c:pt idx="440">
                  <c:v>41772.792043518515</c:v>
                </c:pt>
                <c:pt idx="441">
                  <c:v>41772.801419374999</c:v>
                </c:pt>
                <c:pt idx="442">
                  <c:v>41772.810795231482</c:v>
                </c:pt>
                <c:pt idx="443">
                  <c:v>41772.820171087966</c:v>
                </c:pt>
                <c:pt idx="444">
                  <c:v>41772.829546944442</c:v>
                </c:pt>
                <c:pt idx="445">
                  <c:v>41772.838922800926</c:v>
                </c:pt>
                <c:pt idx="446">
                  <c:v>41772.848298657409</c:v>
                </c:pt>
                <c:pt idx="447">
                  <c:v>41772.857674513885</c:v>
                </c:pt>
                <c:pt idx="448">
                  <c:v>41772.867050370369</c:v>
                </c:pt>
                <c:pt idx="449">
                  <c:v>41772.876426226852</c:v>
                </c:pt>
                <c:pt idx="450">
                  <c:v>41772.885802083336</c:v>
                </c:pt>
                <c:pt idx="451">
                  <c:v>41772.895177939812</c:v>
                </c:pt>
                <c:pt idx="452">
                  <c:v>41772.904553796296</c:v>
                </c:pt>
                <c:pt idx="453">
                  <c:v>41772.913929652779</c:v>
                </c:pt>
                <c:pt idx="454">
                  <c:v>41772.923305509263</c:v>
                </c:pt>
                <c:pt idx="455">
                  <c:v>41772.932681365739</c:v>
                </c:pt>
                <c:pt idx="456">
                  <c:v>41772.942057222223</c:v>
                </c:pt>
                <c:pt idx="457">
                  <c:v>41772.951433078706</c:v>
                </c:pt>
                <c:pt idx="458">
                  <c:v>41772.960808935182</c:v>
                </c:pt>
                <c:pt idx="459">
                  <c:v>41772.970184791666</c:v>
                </c:pt>
                <c:pt idx="460">
                  <c:v>41772.979560648149</c:v>
                </c:pt>
                <c:pt idx="461">
                  <c:v>41772.988936504633</c:v>
                </c:pt>
                <c:pt idx="462">
                  <c:v>41772.998312361109</c:v>
                </c:pt>
                <c:pt idx="463">
                  <c:v>41773.007688217593</c:v>
                </c:pt>
                <c:pt idx="464">
                  <c:v>41773.017064074076</c:v>
                </c:pt>
                <c:pt idx="465">
                  <c:v>41773.026439930552</c:v>
                </c:pt>
                <c:pt idx="466">
                  <c:v>41773.035815787036</c:v>
                </c:pt>
                <c:pt idx="467">
                  <c:v>41773.04519164352</c:v>
                </c:pt>
                <c:pt idx="468">
                  <c:v>41773.054567500003</c:v>
                </c:pt>
                <c:pt idx="469">
                  <c:v>41773.063943356479</c:v>
                </c:pt>
                <c:pt idx="470">
                  <c:v>41773.073319212963</c:v>
                </c:pt>
                <c:pt idx="471">
                  <c:v>41773.082695069446</c:v>
                </c:pt>
                <c:pt idx="472">
                  <c:v>41773.092070925923</c:v>
                </c:pt>
                <c:pt idx="473">
                  <c:v>41773.101446782406</c:v>
                </c:pt>
                <c:pt idx="474">
                  <c:v>41773.11082263889</c:v>
                </c:pt>
                <c:pt idx="475">
                  <c:v>41773.120198495373</c:v>
                </c:pt>
                <c:pt idx="476">
                  <c:v>41773.129574351849</c:v>
                </c:pt>
                <c:pt idx="477">
                  <c:v>41773.138950208333</c:v>
                </c:pt>
                <c:pt idx="478">
                  <c:v>41773.148326064817</c:v>
                </c:pt>
                <c:pt idx="479">
                  <c:v>41773.157701921293</c:v>
                </c:pt>
                <c:pt idx="480">
                  <c:v>41773.167077777776</c:v>
                </c:pt>
                <c:pt idx="481">
                  <c:v>41773.17645363426</c:v>
                </c:pt>
                <c:pt idx="482">
                  <c:v>41773.185829490743</c:v>
                </c:pt>
                <c:pt idx="483">
                  <c:v>41773.19520534722</c:v>
                </c:pt>
                <c:pt idx="484">
                  <c:v>41773.204581203703</c:v>
                </c:pt>
                <c:pt idx="485">
                  <c:v>41773.213957060187</c:v>
                </c:pt>
                <c:pt idx="486">
                  <c:v>41773.22333291667</c:v>
                </c:pt>
                <c:pt idx="487">
                  <c:v>41773.232708773146</c:v>
                </c:pt>
                <c:pt idx="488">
                  <c:v>41773.24208462963</c:v>
                </c:pt>
                <c:pt idx="489">
                  <c:v>41773.251460486114</c:v>
                </c:pt>
                <c:pt idx="490">
                  <c:v>41773.26083634259</c:v>
                </c:pt>
                <c:pt idx="491">
                  <c:v>41773.270212199073</c:v>
                </c:pt>
                <c:pt idx="492">
                  <c:v>41773.279588055557</c:v>
                </c:pt>
                <c:pt idx="493">
                  <c:v>41773.28896391204</c:v>
                </c:pt>
                <c:pt idx="494">
                  <c:v>41773.298339768517</c:v>
                </c:pt>
                <c:pt idx="495">
                  <c:v>41773.307715625</c:v>
                </c:pt>
                <c:pt idx="496">
                  <c:v>41773.317091481484</c:v>
                </c:pt>
                <c:pt idx="497">
                  <c:v>41773.32646733796</c:v>
                </c:pt>
                <c:pt idx="498">
                  <c:v>41773.335843194443</c:v>
                </c:pt>
                <c:pt idx="499">
                  <c:v>41773.345219050927</c:v>
                </c:pt>
                <c:pt idx="500">
                  <c:v>41773.354594907411</c:v>
                </c:pt>
                <c:pt idx="501">
                  <c:v>41773.363970763887</c:v>
                </c:pt>
                <c:pt idx="502">
                  <c:v>41773.37334662037</c:v>
                </c:pt>
                <c:pt idx="503">
                  <c:v>41773.382722476854</c:v>
                </c:pt>
                <c:pt idx="504">
                  <c:v>41773.39209833333</c:v>
                </c:pt>
                <c:pt idx="505">
                  <c:v>41773.401474189814</c:v>
                </c:pt>
                <c:pt idx="506">
                  <c:v>41773.410850046297</c:v>
                </c:pt>
                <c:pt idx="507">
                  <c:v>41773.420225902781</c:v>
                </c:pt>
                <c:pt idx="508">
                  <c:v>41773.429601759257</c:v>
                </c:pt>
                <c:pt idx="509">
                  <c:v>41773.43897761574</c:v>
                </c:pt>
                <c:pt idx="510">
                  <c:v>41773.448353472224</c:v>
                </c:pt>
                <c:pt idx="511">
                  <c:v>41773.4577293287</c:v>
                </c:pt>
                <c:pt idx="512">
                  <c:v>41773.467105185184</c:v>
                </c:pt>
                <c:pt idx="513">
                  <c:v>41773.476481041667</c:v>
                </c:pt>
                <c:pt idx="514">
                  <c:v>41773.485856898151</c:v>
                </c:pt>
                <c:pt idx="515">
                  <c:v>41773.495232754627</c:v>
                </c:pt>
                <c:pt idx="516">
                  <c:v>41773.504608611111</c:v>
                </c:pt>
                <c:pt idx="517">
                  <c:v>41773.513984467594</c:v>
                </c:pt>
                <c:pt idx="518">
                  <c:v>41773.523360324078</c:v>
                </c:pt>
                <c:pt idx="519">
                  <c:v>41773.532736180554</c:v>
                </c:pt>
                <c:pt idx="520">
                  <c:v>41773.542112037037</c:v>
                </c:pt>
                <c:pt idx="521">
                  <c:v>41773.551487893521</c:v>
                </c:pt>
                <c:pt idx="522">
                  <c:v>41773.560863749997</c:v>
                </c:pt>
                <c:pt idx="523">
                  <c:v>41773.570239606481</c:v>
                </c:pt>
                <c:pt idx="524">
                  <c:v>41773.579615462964</c:v>
                </c:pt>
                <c:pt idx="525">
                  <c:v>41773.588991319448</c:v>
                </c:pt>
                <c:pt idx="526">
                  <c:v>41773.598367175924</c:v>
                </c:pt>
                <c:pt idx="527">
                  <c:v>41773.607743032408</c:v>
                </c:pt>
                <c:pt idx="528">
                  <c:v>41773.617118888891</c:v>
                </c:pt>
                <c:pt idx="529">
                  <c:v>41773.626494745367</c:v>
                </c:pt>
                <c:pt idx="530">
                  <c:v>41773.635870601851</c:v>
                </c:pt>
                <c:pt idx="531">
                  <c:v>41773.645246458334</c:v>
                </c:pt>
                <c:pt idx="532">
                  <c:v>41773.654622314818</c:v>
                </c:pt>
                <c:pt idx="533">
                  <c:v>41773.663998171294</c:v>
                </c:pt>
                <c:pt idx="534">
                  <c:v>41773.673374027778</c:v>
                </c:pt>
                <c:pt idx="535">
                  <c:v>41773.682749884261</c:v>
                </c:pt>
                <c:pt idx="536">
                  <c:v>41773.692125740738</c:v>
                </c:pt>
                <c:pt idx="537">
                  <c:v>41773.701501597221</c:v>
                </c:pt>
                <c:pt idx="538">
                  <c:v>41773.710877453705</c:v>
                </c:pt>
                <c:pt idx="539">
                  <c:v>41773.720253310188</c:v>
                </c:pt>
                <c:pt idx="540">
                  <c:v>41773.729629166664</c:v>
                </c:pt>
                <c:pt idx="541">
                  <c:v>41773.739005023148</c:v>
                </c:pt>
                <c:pt idx="542">
                  <c:v>41773.748380879631</c:v>
                </c:pt>
                <c:pt idx="543">
                  <c:v>41773.757756736108</c:v>
                </c:pt>
                <c:pt idx="544">
                  <c:v>41773.767132592591</c:v>
                </c:pt>
                <c:pt idx="545">
                  <c:v>41773.776508449075</c:v>
                </c:pt>
                <c:pt idx="546">
                  <c:v>41773.785884305558</c:v>
                </c:pt>
                <c:pt idx="547">
                  <c:v>41773.795260162035</c:v>
                </c:pt>
                <c:pt idx="548">
                  <c:v>41773.804636018518</c:v>
                </c:pt>
                <c:pt idx="549">
                  <c:v>41773.814011875002</c:v>
                </c:pt>
                <c:pt idx="550">
                  <c:v>41773.823387731478</c:v>
                </c:pt>
                <c:pt idx="551">
                  <c:v>41773.832763587961</c:v>
                </c:pt>
                <c:pt idx="552">
                  <c:v>41773.842139444445</c:v>
                </c:pt>
                <c:pt idx="553">
                  <c:v>41773.851515300928</c:v>
                </c:pt>
                <c:pt idx="554">
                  <c:v>41773.860891157405</c:v>
                </c:pt>
                <c:pt idx="555">
                  <c:v>41773.870267013888</c:v>
                </c:pt>
                <c:pt idx="556">
                  <c:v>41773.879642870372</c:v>
                </c:pt>
                <c:pt idx="557">
                  <c:v>41773.889018726855</c:v>
                </c:pt>
                <c:pt idx="558">
                  <c:v>41773.898394583332</c:v>
                </c:pt>
                <c:pt idx="559">
                  <c:v>41773.907770439815</c:v>
                </c:pt>
                <c:pt idx="560">
                  <c:v>41773.917146296299</c:v>
                </c:pt>
                <c:pt idx="561">
                  <c:v>41773.926522152775</c:v>
                </c:pt>
                <c:pt idx="562">
                  <c:v>41773.935898009258</c:v>
                </c:pt>
                <c:pt idx="563">
                  <c:v>41773.945273865742</c:v>
                </c:pt>
                <c:pt idx="564">
                  <c:v>41773.954649722225</c:v>
                </c:pt>
                <c:pt idx="565">
                  <c:v>41773.964025578702</c:v>
                </c:pt>
                <c:pt idx="566">
                  <c:v>41773.973401435185</c:v>
                </c:pt>
                <c:pt idx="567">
                  <c:v>41773.982777291669</c:v>
                </c:pt>
                <c:pt idx="568">
                  <c:v>41773.992153148145</c:v>
                </c:pt>
                <c:pt idx="569">
                  <c:v>41774.001529004629</c:v>
                </c:pt>
                <c:pt idx="570">
                  <c:v>41774.010904861112</c:v>
                </c:pt>
                <c:pt idx="571">
                  <c:v>41774.020280717596</c:v>
                </c:pt>
                <c:pt idx="572">
                  <c:v>41774.029656574072</c:v>
                </c:pt>
                <c:pt idx="573">
                  <c:v>41774.039032430555</c:v>
                </c:pt>
                <c:pt idx="574">
                  <c:v>41774.048408287039</c:v>
                </c:pt>
                <c:pt idx="575">
                  <c:v>41774.057784143515</c:v>
                </c:pt>
                <c:pt idx="576">
                  <c:v>41774.067159999999</c:v>
                </c:pt>
                <c:pt idx="577">
                  <c:v>41774.076535856482</c:v>
                </c:pt>
                <c:pt idx="578">
                  <c:v>41774.085911712966</c:v>
                </c:pt>
                <c:pt idx="579">
                  <c:v>41774.095287569442</c:v>
                </c:pt>
                <c:pt idx="580">
                  <c:v>41774.104663425926</c:v>
                </c:pt>
                <c:pt idx="581">
                  <c:v>41774.114039282409</c:v>
                </c:pt>
                <c:pt idx="582">
                  <c:v>41774.123415138885</c:v>
                </c:pt>
                <c:pt idx="583">
                  <c:v>41774.132790995369</c:v>
                </c:pt>
                <c:pt idx="584">
                  <c:v>41774.142166851852</c:v>
                </c:pt>
                <c:pt idx="585">
                  <c:v>41774.151542708336</c:v>
                </c:pt>
                <c:pt idx="586">
                  <c:v>41774.160918564812</c:v>
                </c:pt>
                <c:pt idx="587">
                  <c:v>41774.170294421296</c:v>
                </c:pt>
                <c:pt idx="588">
                  <c:v>41774.179670277779</c:v>
                </c:pt>
                <c:pt idx="589">
                  <c:v>41774.189046134263</c:v>
                </c:pt>
                <c:pt idx="590">
                  <c:v>41774.198421990739</c:v>
                </c:pt>
                <c:pt idx="591">
                  <c:v>41774.207797847223</c:v>
                </c:pt>
                <c:pt idx="592">
                  <c:v>41774.217173703706</c:v>
                </c:pt>
                <c:pt idx="593">
                  <c:v>41774.226549560182</c:v>
                </c:pt>
                <c:pt idx="594">
                  <c:v>41774.235925416666</c:v>
                </c:pt>
                <c:pt idx="595">
                  <c:v>41774.245301273149</c:v>
                </c:pt>
                <c:pt idx="596">
                  <c:v>41774.254677129633</c:v>
                </c:pt>
                <c:pt idx="597">
                  <c:v>41774.264052986109</c:v>
                </c:pt>
                <c:pt idx="598">
                  <c:v>41774.273428842593</c:v>
                </c:pt>
                <c:pt idx="599">
                  <c:v>41774.282804699076</c:v>
                </c:pt>
                <c:pt idx="600">
                  <c:v>41774.292180555552</c:v>
                </c:pt>
                <c:pt idx="601">
                  <c:v>41774.301556412036</c:v>
                </c:pt>
                <c:pt idx="602">
                  <c:v>41774.31093226852</c:v>
                </c:pt>
                <c:pt idx="603">
                  <c:v>41774.320308125003</c:v>
                </c:pt>
                <c:pt idx="604">
                  <c:v>41774.329683981479</c:v>
                </c:pt>
                <c:pt idx="605">
                  <c:v>41774.339059837963</c:v>
                </c:pt>
                <c:pt idx="606">
                  <c:v>41774.348435694446</c:v>
                </c:pt>
                <c:pt idx="607">
                  <c:v>41774.357811550923</c:v>
                </c:pt>
                <c:pt idx="608">
                  <c:v>41774.367187407406</c:v>
                </c:pt>
                <c:pt idx="609">
                  <c:v>41774.37656326389</c:v>
                </c:pt>
                <c:pt idx="610">
                  <c:v>41774.385939120373</c:v>
                </c:pt>
                <c:pt idx="611">
                  <c:v>41774.395314976849</c:v>
                </c:pt>
                <c:pt idx="612">
                  <c:v>41774.404690833333</c:v>
                </c:pt>
                <c:pt idx="613">
                  <c:v>41774.414066689817</c:v>
                </c:pt>
                <c:pt idx="614">
                  <c:v>41774.423442546293</c:v>
                </c:pt>
                <c:pt idx="615">
                  <c:v>41774.432818402776</c:v>
                </c:pt>
                <c:pt idx="616">
                  <c:v>41774.44219425926</c:v>
                </c:pt>
                <c:pt idx="617">
                  <c:v>41774.451570115743</c:v>
                </c:pt>
                <c:pt idx="618">
                  <c:v>41774.46094597222</c:v>
                </c:pt>
                <c:pt idx="619">
                  <c:v>41774.470321828703</c:v>
                </c:pt>
                <c:pt idx="620">
                  <c:v>41774.479697685187</c:v>
                </c:pt>
                <c:pt idx="621">
                  <c:v>41774.48907354167</c:v>
                </c:pt>
                <c:pt idx="622">
                  <c:v>41774.498449398146</c:v>
                </c:pt>
                <c:pt idx="623">
                  <c:v>41774.50782525463</c:v>
                </c:pt>
                <c:pt idx="624">
                  <c:v>41774.517201111114</c:v>
                </c:pt>
                <c:pt idx="625">
                  <c:v>41774.52657696759</c:v>
                </c:pt>
                <c:pt idx="626">
                  <c:v>41774.535952824073</c:v>
                </c:pt>
                <c:pt idx="627">
                  <c:v>41774.545328680557</c:v>
                </c:pt>
                <c:pt idx="628">
                  <c:v>41774.55470453704</c:v>
                </c:pt>
                <c:pt idx="629">
                  <c:v>41774.564080393517</c:v>
                </c:pt>
                <c:pt idx="630">
                  <c:v>41774.57345625</c:v>
                </c:pt>
                <c:pt idx="631">
                  <c:v>41774.582832106484</c:v>
                </c:pt>
                <c:pt idx="632">
                  <c:v>41774.59220796296</c:v>
                </c:pt>
                <c:pt idx="633">
                  <c:v>41774.601583819443</c:v>
                </c:pt>
                <c:pt idx="634">
                  <c:v>41774.610959675927</c:v>
                </c:pt>
                <c:pt idx="635">
                  <c:v>41774.620335532411</c:v>
                </c:pt>
                <c:pt idx="636">
                  <c:v>41774.629711388887</c:v>
                </c:pt>
                <c:pt idx="637">
                  <c:v>41774.63908724537</c:v>
                </c:pt>
                <c:pt idx="638">
                  <c:v>41774.648463101854</c:v>
                </c:pt>
                <c:pt idx="639">
                  <c:v>41774.65783895833</c:v>
                </c:pt>
                <c:pt idx="640">
                  <c:v>41774.667214814814</c:v>
                </c:pt>
                <c:pt idx="641">
                  <c:v>41774.676590671297</c:v>
                </c:pt>
                <c:pt idx="642">
                  <c:v>41774.685966527781</c:v>
                </c:pt>
                <c:pt idx="643">
                  <c:v>41774.695342384257</c:v>
                </c:pt>
                <c:pt idx="644">
                  <c:v>41774.70471824074</c:v>
                </c:pt>
                <c:pt idx="645">
                  <c:v>41774.714094097224</c:v>
                </c:pt>
                <c:pt idx="646">
                  <c:v>41774.7234699537</c:v>
                </c:pt>
                <c:pt idx="647">
                  <c:v>41774.732845810184</c:v>
                </c:pt>
                <c:pt idx="648">
                  <c:v>41774.742221666667</c:v>
                </c:pt>
                <c:pt idx="649">
                  <c:v>41774.751597523151</c:v>
                </c:pt>
                <c:pt idx="650">
                  <c:v>41774.760973379627</c:v>
                </c:pt>
                <c:pt idx="651">
                  <c:v>41774.770349236111</c:v>
                </c:pt>
                <c:pt idx="652">
                  <c:v>41774.779725092594</c:v>
                </c:pt>
                <c:pt idx="653">
                  <c:v>41774.789100949078</c:v>
                </c:pt>
                <c:pt idx="654">
                  <c:v>41774.798476805554</c:v>
                </c:pt>
                <c:pt idx="655">
                  <c:v>41774.807852662037</c:v>
                </c:pt>
                <c:pt idx="656">
                  <c:v>41774.817228518521</c:v>
                </c:pt>
                <c:pt idx="657">
                  <c:v>41774.826604374997</c:v>
                </c:pt>
                <c:pt idx="658">
                  <c:v>41774.835980231481</c:v>
                </c:pt>
                <c:pt idx="659">
                  <c:v>41774.845356087964</c:v>
                </c:pt>
                <c:pt idx="660">
                  <c:v>41774.854731944448</c:v>
                </c:pt>
                <c:pt idx="661">
                  <c:v>41774.864107800924</c:v>
                </c:pt>
                <c:pt idx="662">
                  <c:v>41774.873483657408</c:v>
                </c:pt>
                <c:pt idx="663">
                  <c:v>41774.882859513891</c:v>
                </c:pt>
                <c:pt idx="664">
                  <c:v>41774.892235370367</c:v>
                </c:pt>
                <c:pt idx="665">
                  <c:v>41774.901611226851</c:v>
                </c:pt>
                <c:pt idx="666">
                  <c:v>41774.910987083334</c:v>
                </c:pt>
                <c:pt idx="667">
                  <c:v>41774.920362939818</c:v>
                </c:pt>
                <c:pt idx="668">
                  <c:v>41774.929738796294</c:v>
                </c:pt>
                <c:pt idx="669">
                  <c:v>41774.939114652778</c:v>
                </c:pt>
                <c:pt idx="670">
                  <c:v>41774.948490509261</c:v>
                </c:pt>
                <c:pt idx="671">
                  <c:v>41774.957866365738</c:v>
                </c:pt>
                <c:pt idx="672">
                  <c:v>41774.967242222221</c:v>
                </c:pt>
                <c:pt idx="673">
                  <c:v>41774.976618078705</c:v>
                </c:pt>
                <c:pt idx="674">
                  <c:v>41774.985993935188</c:v>
                </c:pt>
                <c:pt idx="675">
                  <c:v>41774.995369791664</c:v>
                </c:pt>
                <c:pt idx="676">
                  <c:v>41775.004745648148</c:v>
                </c:pt>
                <c:pt idx="677">
                  <c:v>41775.014121504631</c:v>
                </c:pt>
                <c:pt idx="678">
                  <c:v>41775.023497361108</c:v>
                </c:pt>
                <c:pt idx="679">
                  <c:v>41775.032873217591</c:v>
                </c:pt>
                <c:pt idx="680">
                  <c:v>41775.042249074075</c:v>
                </c:pt>
                <c:pt idx="681">
                  <c:v>41775.051624930558</c:v>
                </c:pt>
                <c:pt idx="682">
                  <c:v>41775.061000787035</c:v>
                </c:pt>
                <c:pt idx="683">
                  <c:v>41775.070376643518</c:v>
                </c:pt>
                <c:pt idx="684">
                  <c:v>41775.079752500002</c:v>
                </c:pt>
                <c:pt idx="685">
                  <c:v>41775.089128356478</c:v>
                </c:pt>
                <c:pt idx="686">
                  <c:v>41775.098504212961</c:v>
                </c:pt>
                <c:pt idx="687">
                  <c:v>41775.107880069445</c:v>
                </c:pt>
                <c:pt idx="688">
                  <c:v>41775.117255925928</c:v>
                </c:pt>
                <c:pt idx="689">
                  <c:v>41775.126631782405</c:v>
                </c:pt>
                <c:pt idx="690">
                  <c:v>41775.136007638888</c:v>
                </c:pt>
                <c:pt idx="691">
                  <c:v>41775.145383495372</c:v>
                </c:pt>
                <c:pt idx="692">
                  <c:v>41775.154759351855</c:v>
                </c:pt>
                <c:pt idx="693">
                  <c:v>41775.164135208332</c:v>
                </c:pt>
                <c:pt idx="694">
                  <c:v>41775.173511064815</c:v>
                </c:pt>
                <c:pt idx="695">
                  <c:v>41775.182886921299</c:v>
                </c:pt>
                <c:pt idx="696">
                  <c:v>41775.192262777775</c:v>
                </c:pt>
                <c:pt idx="697">
                  <c:v>41775.201638634258</c:v>
                </c:pt>
                <c:pt idx="698">
                  <c:v>41775.211014490742</c:v>
                </c:pt>
                <c:pt idx="699">
                  <c:v>41775.220390347225</c:v>
                </c:pt>
                <c:pt idx="700">
                  <c:v>41775.229766203702</c:v>
                </c:pt>
                <c:pt idx="701">
                  <c:v>41775.239142060185</c:v>
                </c:pt>
                <c:pt idx="702">
                  <c:v>41775.248517916669</c:v>
                </c:pt>
                <c:pt idx="703">
                  <c:v>41775.257893773145</c:v>
                </c:pt>
                <c:pt idx="704">
                  <c:v>41775.267269629629</c:v>
                </c:pt>
                <c:pt idx="705">
                  <c:v>41775.276645486112</c:v>
                </c:pt>
                <c:pt idx="706">
                  <c:v>41775.286021342596</c:v>
                </c:pt>
                <c:pt idx="707">
                  <c:v>41775.295397199072</c:v>
                </c:pt>
                <c:pt idx="708">
                  <c:v>41775.304773055555</c:v>
                </c:pt>
                <c:pt idx="709">
                  <c:v>41775.314148912039</c:v>
                </c:pt>
                <c:pt idx="710">
                  <c:v>41775.323524768515</c:v>
                </c:pt>
                <c:pt idx="711">
                  <c:v>41775.332900624999</c:v>
                </c:pt>
                <c:pt idx="712">
                  <c:v>41775.342276481482</c:v>
                </c:pt>
                <c:pt idx="713">
                  <c:v>41775.351652337966</c:v>
                </c:pt>
                <c:pt idx="714">
                  <c:v>41775.361028194442</c:v>
                </c:pt>
                <c:pt idx="715">
                  <c:v>41775.370404050926</c:v>
                </c:pt>
                <c:pt idx="716">
                  <c:v>41775.379779907409</c:v>
                </c:pt>
                <c:pt idx="717">
                  <c:v>41775.389155763885</c:v>
                </c:pt>
                <c:pt idx="718">
                  <c:v>41775.398531620369</c:v>
                </c:pt>
                <c:pt idx="719">
                  <c:v>41775.407907476852</c:v>
                </c:pt>
                <c:pt idx="720">
                  <c:v>41775.417283333336</c:v>
                </c:pt>
                <c:pt idx="721">
                  <c:v>41775.426659189812</c:v>
                </c:pt>
                <c:pt idx="722">
                  <c:v>41775.436035046296</c:v>
                </c:pt>
                <c:pt idx="723">
                  <c:v>41775.445410902779</c:v>
                </c:pt>
                <c:pt idx="724">
                  <c:v>41775.454786759263</c:v>
                </c:pt>
                <c:pt idx="725">
                  <c:v>41775.464162615739</c:v>
                </c:pt>
                <c:pt idx="726">
                  <c:v>41775.473538472223</c:v>
                </c:pt>
                <c:pt idx="727">
                  <c:v>41775.482914328706</c:v>
                </c:pt>
                <c:pt idx="728">
                  <c:v>41775.492290185182</c:v>
                </c:pt>
                <c:pt idx="729">
                  <c:v>41775.501666041666</c:v>
                </c:pt>
                <c:pt idx="730">
                  <c:v>41775.511041898149</c:v>
                </c:pt>
                <c:pt idx="731">
                  <c:v>41775.520417754633</c:v>
                </c:pt>
                <c:pt idx="732">
                  <c:v>41775.529793611109</c:v>
                </c:pt>
                <c:pt idx="733">
                  <c:v>41775.539169467593</c:v>
                </c:pt>
                <c:pt idx="734">
                  <c:v>41775.548545324076</c:v>
                </c:pt>
                <c:pt idx="735">
                  <c:v>41775.557921180553</c:v>
                </c:pt>
                <c:pt idx="736">
                  <c:v>41775.567297037036</c:v>
                </c:pt>
                <c:pt idx="737">
                  <c:v>41775.57667289352</c:v>
                </c:pt>
                <c:pt idx="738">
                  <c:v>41775.586048750003</c:v>
                </c:pt>
                <c:pt idx="739">
                  <c:v>41775.595424606479</c:v>
                </c:pt>
                <c:pt idx="740">
                  <c:v>41775.604800462963</c:v>
                </c:pt>
                <c:pt idx="741">
                  <c:v>41775.614176319446</c:v>
                </c:pt>
                <c:pt idx="742">
                  <c:v>41775.623552175923</c:v>
                </c:pt>
                <c:pt idx="743">
                  <c:v>41775.632928032406</c:v>
                </c:pt>
                <c:pt idx="744">
                  <c:v>41775.64230388889</c:v>
                </c:pt>
                <c:pt idx="745">
                  <c:v>41775.651679745373</c:v>
                </c:pt>
                <c:pt idx="746">
                  <c:v>41775.66105560185</c:v>
                </c:pt>
                <c:pt idx="747">
                  <c:v>41775.670431458333</c:v>
                </c:pt>
                <c:pt idx="748">
                  <c:v>41775.679807314817</c:v>
                </c:pt>
                <c:pt idx="749">
                  <c:v>41775.689183171293</c:v>
                </c:pt>
                <c:pt idx="750">
                  <c:v>41775.698559027776</c:v>
                </c:pt>
                <c:pt idx="751">
                  <c:v>41775.70793488426</c:v>
                </c:pt>
                <c:pt idx="752">
                  <c:v>41775.717310740743</c:v>
                </c:pt>
                <c:pt idx="753">
                  <c:v>41775.72668659722</c:v>
                </c:pt>
                <c:pt idx="754">
                  <c:v>41775.736062453703</c:v>
                </c:pt>
                <c:pt idx="755">
                  <c:v>41775.745438310187</c:v>
                </c:pt>
                <c:pt idx="756">
                  <c:v>41775.75481416667</c:v>
                </c:pt>
                <c:pt idx="757">
                  <c:v>41775.764190023147</c:v>
                </c:pt>
                <c:pt idx="758">
                  <c:v>41775.77356587963</c:v>
                </c:pt>
                <c:pt idx="759">
                  <c:v>41775.782941736114</c:v>
                </c:pt>
                <c:pt idx="760">
                  <c:v>41775.79231759259</c:v>
                </c:pt>
                <c:pt idx="761">
                  <c:v>41775.801693449073</c:v>
                </c:pt>
                <c:pt idx="762">
                  <c:v>41775.811069305557</c:v>
                </c:pt>
                <c:pt idx="763">
                  <c:v>41775.82044516204</c:v>
                </c:pt>
                <c:pt idx="764">
                  <c:v>41775.829821018517</c:v>
                </c:pt>
                <c:pt idx="765">
                  <c:v>41775.839196875</c:v>
                </c:pt>
                <c:pt idx="766">
                  <c:v>41775.848572731484</c:v>
                </c:pt>
                <c:pt idx="767">
                  <c:v>41775.85794858796</c:v>
                </c:pt>
                <c:pt idx="768">
                  <c:v>41775.867324444444</c:v>
                </c:pt>
                <c:pt idx="769">
                  <c:v>41775.876700300927</c:v>
                </c:pt>
                <c:pt idx="770">
                  <c:v>41775.886076157411</c:v>
                </c:pt>
                <c:pt idx="771">
                  <c:v>41775.895452013887</c:v>
                </c:pt>
                <c:pt idx="772">
                  <c:v>41775.90482787037</c:v>
                </c:pt>
                <c:pt idx="773">
                  <c:v>41775.914203726854</c:v>
                </c:pt>
                <c:pt idx="774">
                  <c:v>41775.92357958333</c:v>
                </c:pt>
                <c:pt idx="775">
                  <c:v>41775.932955439814</c:v>
                </c:pt>
                <c:pt idx="776">
                  <c:v>41775.942331296297</c:v>
                </c:pt>
                <c:pt idx="777">
                  <c:v>41775.951707152781</c:v>
                </c:pt>
                <c:pt idx="778">
                  <c:v>41775.961083009257</c:v>
                </c:pt>
                <c:pt idx="779">
                  <c:v>41775.970458865741</c:v>
                </c:pt>
                <c:pt idx="780">
                  <c:v>41775.979834722224</c:v>
                </c:pt>
                <c:pt idx="781">
                  <c:v>41775.9892105787</c:v>
                </c:pt>
                <c:pt idx="782">
                  <c:v>41775.998586435184</c:v>
                </c:pt>
                <c:pt idx="783">
                  <c:v>41776.007962291667</c:v>
                </c:pt>
                <c:pt idx="784">
                  <c:v>41776.017338148151</c:v>
                </c:pt>
                <c:pt idx="785">
                  <c:v>41776.026714004627</c:v>
                </c:pt>
                <c:pt idx="786">
                  <c:v>41776.036089861111</c:v>
                </c:pt>
                <c:pt idx="787">
                  <c:v>41776.045465717594</c:v>
                </c:pt>
                <c:pt idx="788">
                  <c:v>41776.05484157407</c:v>
                </c:pt>
                <c:pt idx="789">
                  <c:v>41776.064217430554</c:v>
                </c:pt>
                <c:pt idx="790">
                  <c:v>41776.073593287038</c:v>
                </c:pt>
                <c:pt idx="791">
                  <c:v>41776.082969143521</c:v>
                </c:pt>
                <c:pt idx="792">
                  <c:v>41776.092344999997</c:v>
                </c:pt>
                <c:pt idx="793">
                  <c:v>41776.101720856481</c:v>
                </c:pt>
                <c:pt idx="794">
                  <c:v>41776.111096712964</c:v>
                </c:pt>
                <c:pt idx="795">
                  <c:v>41776.120472569448</c:v>
                </c:pt>
                <c:pt idx="796">
                  <c:v>41776.129848425924</c:v>
                </c:pt>
                <c:pt idx="797">
                  <c:v>41776.139224282408</c:v>
                </c:pt>
                <c:pt idx="798">
                  <c:v>41776.148600138891</c:v>
                </c:pt>
                <c:pt idx="799">
                  <c:v>41776.157975995367</c:v>
                </c:pt>
                <c:pt idx="800">
                  <c:v>41776.167351851851</c:v>
                </c:pt>
              </c:numCache>
            </c:numRef>
          </c:xVal>
          <c:yVal>
            <c:numRef>
              <c:f>'Dataset 1'!$C$2:$C$802</c:f>
              <c:numCache>
                <c:formatCode>0</c:formatCode>
                <c:ptCount val="801"/>
                <c:pt idx="0">
                  <c:v>-2.5</c:v>
                </c:pt>
                <c:pt idx="1">
                  <c:v>-6.458333333333333</c:v>
                </c:pt>
                <c:pt idx="2">
                  <c:v>-7.291666666666667</c:v>
                </c:pt>
                <c:pt idx="3">
                  <c:v>-7.1428571428571432</c:v>
                </c:pt>
                <c:pt idx="4">
                  <c:v>-6.25</c:v>
                </c:pt>
                <c:pt idx="5">
                  <c:v>-4.8214285714285712</c:v>
                </c:pt>
                <c:pt idx="6">
                  <c:v>-4.0625</c:v>
                </c:pt>
                <c:pt idx="7">
                  <c:v>-4.375</c:v>
                </c:pt>
                <c:pt idx="8">
                  <c:v>-3.9583333333333335</c:v>
                </c:pt>
                <c:pt idx="9">
                  <c:v>-5.416666666666667</c:v>
                </c:pt>
                <c:pt idx="10">
                  <c:v>-4.84375</c:v>
                </c:pt>
                <c:pt idx="11">
                  <c:v>-4.479166666666667</c:v>
                </c:pt>
                <c:pt idx="12">
                  <c:v>-4.7222222222222223</c:v>
                </c:pt>
                <c:pt idx="13">
                  <c:v>-4.8863636363636367</c:v>
                </c:pt>
                <c:pt idx="14">
                  <c:v>-3.90625</c:v>
                </c:pt>
                <c:pt idx="15">
                  <c:v>-5.625</c:v>
                </c:pt>
                <c:pt idx="16">
                  <c:v>-7.96875</c:v>
                </c:pt>
                <c:pt idx="17">
                  <c:v>-8.5</c:v>
                </c:pt>
                <c:pt idx="18">
                  <c:v>-8.9583333333333339</c:v>
                </c:pt>
                <c:pt idx="19">
                  <c:v>-9.6428571428571423</c:v>
                </c:pt>
                <c:pt idx="20">
                  <c:v>-10.625</c:v>
                </c:pt>
                <c:pt idx="21">
                  <c:v>-11.805555555555555</c:v>
                </c:pt>
                <c:pt idx="22">
                  <c:v>-11.388888888888889</c:v>
                </c:pt>
                <c:pt idx="23">
                  <c:v>-11.458333333333334</c:v>
                </c:pt>
                <c:pt idx="24">
                  <c:v>-11.666666666666666</c:v>
                </c:pt>
                <c:pt idx="25">
                  <c:v>-7.8125</c:v>
                </c:pt>
                <c:pt idx="26">
                  <c:v>-6.5</c:v>
                </c:pt>
                <c:pt idx="27">
                  <c:v>-9.75</c:v>
                </c:pt>
                <c:pt idx="28">
                  <c:v>-8.75</c:v>
                </c:pt>
                <c:pt idx="29">
                  <c:v>-9.5833333333333339</c:v>
                </c:pt>
                <c:pt idx="30">
                  <c:v>-8.75</c:v>
                </c:pt>
                <c:pt idx="31">
                  <c:v>-5.46875</c:v>
                </c:pt>
                <c:pt idx="32">
                  <c:v>-7.65625</c:v>
                </c:pt>
                <c:pt idx="33">
                  <c:v>-6.7857142857142856</c:v>
                </c:pt>
                <c:pt idx="34">
                  <c:v>-5.125</c:v>
                </c:pt>
                <c:pt idx="35">
                  <c:v>-6.5</c:v>
                </c:pt>
                <c:pt idx="36">
                  <c:v>-6.5</c:v>
                </c:pt>
                <c:pt idx="37">
                  <c:v>-5.625</c:v>
                </c:pt>
                <c:pt idx="38">
                  <c:v>-5.625</c:v>
                </c:pt>
                <c:pt idx="39">
                  <c:v>-4.375</c:v>
                </c:pt>
                <c:pt idx="40">
                  <c:v>-5.5</c:v>
                </c:pt>
                <c:pt idx="41">
                  <c:v>-5.3125</c:v>
                </c:pt>
                <c:pt idx="42">
                  <c:v>-5.625</c:v>
                </c:pt>
                <c:pt idx="43">
                  <c:v>-5.625</c:v>
                </c:pt>
                <c:pt idx="44">
                  <c:v>-6.5625</c:v>
                </c:pt>
                <c:pt idx="45">
                  <c:v>-8.125</c:v>
                </c:pt>
                <c:pt idx="46">
                  <c:v>-6.875</c:v>
                </c:pt>
                <c:pt idx="47">
                  <c:v>-6.666666666666667</c:v>
                </c:pt>
                <c:pt idx="48">
                  <c:v>-4.875</c:v>
                </c:pt>
                <c:pt idx="49">
                  <c:v>-6.375</c:v>
                </c:pt>
                <c:pt idx="50">
                  <c:v>-7.083333333333333</c:v>
                </c:pt>
                <c:pt idx="51">
                  <c:v>-11.354166666666666</c:v>
                </c:pt>
                <c:pt idx="52">
                  <c:v>-11.875</c:v>
                </c:pt>
                <c:pt idx="53">
                  <c:v>-10.625</c:v>
                </c:pt>
                <c:pt idx="54">
                  <c:v>-11.875</c:v>
                </c:pt>
                <c:pt idx="55">
                  <c:v>-6.25</c:v>
                </c:pt>
                <c:pt idx="56">
                  <c:v>-5</c:v>
                </c:pt>
                <c:pt idx="57">
                  <c:v>-5.75</c:v>
                </c:pt>
                <c:pt idx="58">
                  <c:v>-5.625</c:v>
                </c:pt>
                <c:pt idx="59">
                  <c:v>-4</c:v>
                </c:pt>
                <c:pt idx="60">
                  <c:v>-5.9375</c:v>
                </c:pt>
                <c:pt idx="61">
                  <c:v>-5.208333333333333</c:v>
                </c:pt>
                <c:pt idx="62">
                  <c:v>-4.375</c:v>
                </c:pt>
                <c:pt idx="63">
                  <c:v>-4.375</c:v>
                </c:pt>
                <c:pt idx="64">
                  <c:v>-8.125</c:v>
                </c:pt>
                <c:pt idx="65">
                  <c:v>-7.25</c:v>
                </c:pt>
                <c:pt idx="66">
                  <c:v>-4.791666666666667</c:v>
                </c:pt>
                <c:pt idx="67">
                  <c:v>-3.875</c:v>
                </c:pt>
                <c:pt idx="68">
                  <c:v>-3.125</c:v>
                </c:pt>
                <c:pt idx="69">
                  <c:v>-3.5416666666666665</c:v>
                </c:pt>
                <c:pt idx="70">
                  <c:v>-6.25</c:v>
                </c:pt>
                <c:pt idx="71">
                  <c:v>-6.5</c:v>
                </c:pt>
                <c:pt idx="72">
                  <c:v>-7.708333333333333</c:v>
                </c:pt>
                <c:pt idx="73">
                  <c:v>-7.5</c:v>
                </c:pt>
                <c:pt idx="74">
                  <c:v>-4.6875</c:v>
                </c:pt>
                <c:pt idx="75">
                  <c:v>-4.5</c:v>
                </c:pt>
                <c:pt idx="76">
                  <c:v>-3.9285714285714284</c:v>
                </c:pt>
                <c:pt idx="77">
                  <c:v>-6.25</c:v>
                </c:pt>
                <c:pt idx="78">
                  <c:v>-7.5</c:v>
                </c:pt>
                <c:pt idx="79">
                  <c:v>-7</c:v>
                </c:pt>
                <c:pt idx="80">
                  <c:v>-5.9821428571428568</c:v>
                </c:pt>
                <c:pt idx="81">
                  <c:v>-4.21875</c:v>
                </c:pt>
                <c:pt idx="82">
                  <c:v>-7.291666666666667</c:v>
                </c:pt>
                <c:pt idx="83">
                  <c:v>-7.1875</c:v>
                </c:pt>
                <c:pt idx="84">
                  <c:v>-7.375</c:v>
                </c:pt>
                <c:pt idx="85">
                  <c:v>-7</c:v>
                </c:pt>
                <c:pt idx="86">
                  <c:v>-5.625</c:v>
                </c:pt>
                <c:pt idx="87">
                  <c:v>-9.0625</c:v>
                </c:pt>
                <c:pt idx="88">
                  <c:v>-8.5</c:v>
                </c:pt>
                <c:pt idx="89">
                  <c:v>-7</c:v>
                </c:pt>
                <c:pt idx="90">
                  <c:v>-6.71875</c:v>
                </c:pt>
                <c:pt idx="91">
                  <c:v>-6.5625</c:v>
                </c:pt>
                <c:pt idx="92">
                  <c:v>-5.625</c:v>
                </c:pt>
                <c:pt idx="93">
                  <c:v>-6.75</c:v>
                </c:pt>
                <c:pt idx="94">
                  <c:v>-5</c:v>
                </c:pt>
                <c:pt idx="95">
                  <c:v>-5.5357142857142856</c:v>
                </c:pt>
                <c:pt idx="96">
                  <c:v>-4.375</c:v>
                </c:pt>
                <c:pt idx="97">
                  <c:v>-4.5454545454545459</c:v>
                </c:pt>
                <c:pt idx="98">
                  <c:v>-3.3333333333333335</c:v>
                </c:pt>
                <c:pt idx="99">
                  <c:v>-6.458333333333333</c:v>
                </c:pt>
                <c:pt idx="100">
                  <c:v>-5.75</c:v>
                </c:pt>
                <c:pt idx="101">
                  <c:v>-4.166666666666667</c:v>
                </c:pt>
                <c:pt idx="102">
                  <c:v>-5</c:v>
                </c:pt>
                <c:pt idx="103">
                  <c:v>-2.8125</c:v>
                </c:pt>
                <c:pt idx="104">
                  <c:v>-3</c:v>
                </c:pt>
                <c:pt idx="105">
                  <c:v>-4.791666666666667</c:v>
                </c:pt>
                <c:pt idx="106">
                  <c:v>-4.166666666666667</c:v>
                </c:pt>
                <c:pt idx="107">
                  <c:v>-3.75</c:v>
                </c:pt>
                <c:pt idx="108">
                  <c:v>-5.9375</c:v>
                </c:pt>
                <c:pt idx="109">
                  <c:v>-5.9375</c:v>
                </c:pt>
                <c:pt idx="110">
                  <c:v>-6.25</c:v>
                </c:pt>
                <c:pt idx="111">
                  <c:v>-4.84375</c:v>
                </c:pt>
                <c:pt idx="112">
                  <c:v>-4.375</c:v>
                </c:pt>
                <c:pt idx="113">
                  <c:v>-2.75</c:v>
                </c:pt>
                <c:pt idx="114">
                  <c:v>-4.75</c:v>
                </c:pt>
                <c:pt idx="115">
                  <c:v>-4.21875</c:v>
                </c:pt>
                <c:pt idx="116">
                  <c:v>-4.0625</c:v>
                </c:pt>
                <c:pt idx="117">
                  <c:v>-5.625</c:v>
                </c:pt>
                <c:pt idx="118">
                  <c:v>-6.5</c:v>
                </c:pt>
                <c:pt idx="119">
                  <c:v>-6.25</c:v>
                </c:pt>
                <c:pt idx="120">
                  <c:v>-5.9375</c:v>
                </c:pt>
                <c:pt idx="121">
                  <c:v>-5.416666666666667</c:v>
                </c:pt>
                <c:pt idx="122">
                  <c:v>-6.25</c:v>
                </c:pt>
                <c:pt idx="123">
                  <c:v>-6.666666666666667</c:v>
                </c:pt>
                <c:pt idx="124">
                  <c:v>-5.833333333333333</c:v>
                </c:pt>
                <c:pt idx="125">
                  <c:v>-7.708333333333333</c:v>
                </c:pt>
                <c:pt idx="126">
                  <c:v>-6.875</c:v>
                </c:pt>
                <c:pt idx="127">
                  <c:v>-6.875</c:v>
                </c:pt>
                <c:pt idx="128">
                  <c:v>-8.59375</c:v>
                </c:pt>
                <c:pt idx="129">
                  <c:v>-7.708333333333333</c:v>
                </c:pt>
                <c:pt idx="130">
                  <c:v>-6.25</c:v>
                </c:pt>
                <c:pt idx="131">
                  <c:v>-5</c:v>
                </c:pt>
                <c:pt idx="132">
                  <c:v>-6.09375</c:v>
                </c:pt>
                <c:pt idx="133">
                  <c:v>-8.4375</c:v>
                </c:pt>
                <c:pt idx="134">
                  <c:v>-8.875</c:v>
                </c:pt>
                <c:pt idx="135">
                  <c:v>-9.0625</c:v>
                </c:pt>
                <c:pt idx="136">
                  <c:v>-8.125</c:v>
                </c:pt>
                <c:pt idx="137">
                  <c:v>-9.375</c:v>
                </c:pt>
                <c:pt idx="138">
                  <c:v>-10.208333333333334</c:v>
                </c:pt>
                <c:pt idx="139">
                  <c:v>-9.375</c:v>
                </c:pt>
                <c:pt idx="140">
                  <c:v>-9.6875</c:v>
                </c:pt>
                <c:pt idx="141">
                  <c:v>-9.25</c:v>
                </c:pt>
                <c:pt idx="142">
                  <c:v>-9.625</c:v>
                </c:pt>
                <c:pt idx="143">
                  <c:v>-8.4375</c:v>
                </c:pt>
                <c:pt idx="144">
                  <c:v>-8.4375</c:v>
                </c:pt>
                <c:pt idx="145">
                  <c:v>-8.75</c:v>
                </c:pt>
                <c:pt idx="146">
                  <c:v>-9.5</c:v>
                </c:pt>
                <c:pt idx="147">
                  <c:v>-9.3181818181818183</c:v>
                </c:pt>
                <c:pt idx="148">
                  <c:v>-10</c:v>
                </c:pt>
                <c:pt idx="149">
                  <c:v>-10</c:v>
                </c:pt>
                <c:pt idx="150">
                  <c:v>-8.75</c:v>
                </c:pt>
                <c:pt idx="151">
                  <c:v>-8.125</c:v>
                </c:pt>
                <c:pt idx="152">
                  <c:v>-9.375</c:v>
                </c:pt>
                <c:pt idx="153">
                  <c:v>-6.25</c:v>
                </c:pt>
                <c:pt idx="154">
                  <c:v>-5.625</c:v>
                </c:pt>
                <c:pt idx="155">
                  <c:v>-4.0625</c:v>
                </c:pt>
                <c:pt idx="156">
                  <c:v>-4.6875</c:v>
                </c:pt>
                <c:pt idx="157">
                  <c:v>-5.125</c:v>
                </c:pt>
                <c:pt idx="158">
                  <c:v>-5.5</c:v>
                </c:pt>
                <c:pt idx="159">
                  <c:v>-5.9090909090909092</c:v>
                </c:pt>
                <c:pt idx="160">
                  <c:v>-3.3333333333333335</c:v>
                </c:pt>
                <c:pt idx="161">
                  <c:v>-4.7222222222222223</c:v>
                </c:pt>
                <c:pt idx="162">
                  <c:v>-4.583333333333333</c:v>
                </c:pt>
                <c:pt idx="165">
                  <c:v>-3.125</c:v>
                </c:pt>
                <c:pt idx="166">
                  <c:v>-5</c:v>
                </c:pt>
                <c:pt idx="167">
                  <c:v>-5.3125</c:v>
                </c:pt>
                <c:pt idx="168">
                  <c:v>-4</c:v>
                </c:pt>
                <c:pt idx="169">
                  <c:v>-5.104166666666667</c:v>
                </c:pt>
                <c:pt idx="170">
                  <c:v>-5</c:v>
                </c:pt>
                <c:pt idx="171">
                  <c:v>-4.375</c:v>
                </c:pt>
                <c:pt idx="172">
                  <c:v>-7.708333333333333</c:v>
                </c:pt>
                <c:pt idx="173">
                  <c:v>-8.28125</c:v>
                </c:pt>
                <c:pt idx="174">
                  <c:v>-6.7307692307692308</c:v>
                </c:pt>
                <c:pt idx="175">
                  <c:v>-6.666666666666667</c:v>
                </c:pt>
                <c:pt idx="176">
                  <c:v>-6.875</c:v>
                </c:pt>
                <c:pt idx="177">
                  <c:v>-6.875</c:v>
                </c:pt>
                <c:pt idx="178">
                  <c:v>-6.875</c:v>
                </c:pt>
                <c:pt idx="179">
                  <c:v>-6.875</c:v>
                </c:pt>
                <c:pt idx="180">
                  <c:v>-6.041666666666667</c:v>
                </c:pt>
                <c:pt idx="181">
                  <c:v>-6.875</c:v>
                </c:pt>
                <c:pt idx="182">
                  <c:v>-6.875</c:v>
                </c:pt>
                <c:pt idx="183">
                  <c:v>-6.875</c:v>
                </c:pt>
                <c:pt idx="184">
                  <c:v>-6.875</c:v>
                </c:pt>
                <c:pt idx="185">
                  <c:v>-6.875</c:v>
                </c:pt>
                <c:pt idx="186">
                  <c:v>-7.291666666666667</c:v>
                </c:pt>
                <c:pt idx="187">
                  <c:v>-6.875</c:v>
                </c:pt>
                <c:pt idx="188">
                  <c:v>-7.1875</c:v>
                </c:pt>
                <c:pt idx="189">
                  <c:v>-7.5</c:v>
                </c:pt>
                <c:pt idx="190">
                  <c:v>-5.9375</c:v>
                </c:pt>
                <c:pt idx="191">
                  <c:v>-6.875</c:v>
                </c:pt>
                <c:pt idx="192">
                  <c:v>-6.5</c:v>
                </c:pt>
                <c:pt idx="193">
                  <c:v>-7.5</c:v>
                </c:pt>
                <c:pt idx="194">
                  <c:v>-7.5</c:v>
                </c:pt>
                <c:pt idx="195">
                  <c:v>-6.875</c:v>
                </c:pt>
                <c:pt idx="196">
                  <c:v>-6.25</c:v>
                </c:pt>
                <c:pt idx="197">
                  <c:v>-6.875</c:v>
                </c:pt>
                <c:pt idx="198">
                  <c:v>-8.125</c:v>
                </c:pt>
                <c:pt idx="199">
                  <c:v>-7.708333333333333</c:v>
                </c:pt>
                <c:pt idx="200">
                  <c:v>-6.875</c:v>
                </c:pt>
                <c:pt idx="201">
                  <c:v>-5.625</c:v>
                </c:pt>
                <c:pt idx="202">
                  <c:v>-7.03125</c:v>
                </c:pt>
                <c:pt idx="203">
                  <c:v>-5</c:v>
                </c:pt>
                <c:pt idx="204">
                  <c:v>-7.8125</c:v>
                </c:pt>
                <c:pt idx="205">
                  <c:v>-5.9375</c:v>
                </c:pt>
                <c:pt idx="206">
                  <c:v>-7.708333333333333</c:v>
                </c:pt>
                <c:pt idx="207">
                  <c:v>-8.125</c:v>
                </c:pt>
                <c:pt idx="208">
                  <c:v>-7.34375</c:v>
                </c:pt>
                <c:pt idx="209">
                  <c:v>-4.75</c:v>
                </c:pt>
                <c:pt idx="210">
                  <c:v>-4.791666666666667</c:v>
                </c:pt>
                <c:pt idx="211">
                  <c:v>-5.9375</c:v>
                </c:pt>
                <c:pt idx="212">
                  <c:v>-6.041666666666667</c:v>
                </c:pt>
                <c:pt idx="213">
                  <c:v>-6.875</c:v>
                </c:pt>
                <c:pt idx="214">
                  <c:v>-7.875</c:v>
                </c:pt>
                <c:pt idx="215">
                  <c:v>-6.354166666666667</c:v>
                </c:pt>
                <c:pt idx="216">
                  <c:v>-5.5681818181818183</c:v>
                </c:pt>
                <c:pt idx="217">
                  <c:v>-5</c:v>
                </c:pt>
                <c:pt idx="218">
                  <c:v>-4.21875</c:v>
                </c:pt>
                <c:pt idx="219">
                  <c:v>-9.375</c:v>
                </c:pt>
                <c:pt idx="220">
                  <c:v>-7</c:v>
                </c:pt>
                <c:pt idx="221">
                  <c:v>-7.708333333333333</c:v>
                </c:pt>
                <c:pt idx="222">
                  <c:v>-8.75</c:v>
                </c:pt>
                <c:pt idx="223">
                  <c:v>-8.2291666666666661</c:v>
                </c:pt>
                <c:pt idx="224">
                  <c:v>-7.1875</c:v>
                </c:pt>
                <c:pt idx="225">
                  <c:v>-6.25</c:v>
                </c:pt>
                <c:pt idx="226">
                  <c:v>-7.34375</c:v>
                </c:pt>
                <c:pt idx="227">
                  <c:v>-8.28125</c:v>
                </c:pt>
                <c:pt idx="228">
                  <c:v>-8.5416666666666661</c:v>
                </c:pt>
                <c:pt idx="229">
                  <c:v>-7.1875</c:v>
                </c:pt>
                <c:pt idx="230">
                  <c:v>-8.90625</c:v>
                </c:pt>
                <c:pt idx="231">
                  <c:v>-9.375</c:v>
                </c:pt>
                <c:pt idx="232">
                  <c:v>-9.375</c:v>
                </c:pt>
                <c:pt idx="233">
                  <c:v>-8.125</c:v>
                </c:pt>
                <c:pt idx="234">
                  <c:v>-6.25</c:v>
                </c:pt>
                <c:pt idx="235">
                  <c:v>-7</c:v>
                </c:pt>
                <c:pt idx="236">
                  <c:v>-7.625</c:v>
                </c:pt>
                <c:pt idx="237">
                  <c:v>-8.5416666666666661</c:v>
                </c:pt>
                <c:pt idx="238">
                  <c:v>-6.25</c:v>
                </c:pt>
                <c:pt idx="239">
                  <c:v>-6.25</c:v>
                </c:pt>
                <c:pt idx="240">
                  <c:v>-5.625</c:v>
                </c:pt>
                <c:pt idx="241">
                  <c:v>-5.625</c:v>
                </c:pt>
                <c:pt idx="242">
                  <c:v>-5.833333333333333</c:v>
                </c:pt>
                <c:pt idx="243">
                  <c:v>-10</c:v>
                </c:pt>
                <c:pt idx="244">
                  <c:v>-9.375</c:v>
                </c:pt>
                <c:pt idx="245">
                  <c:v>-10</c:v>
                </c:pt>
                <c:pt idx="246">
                  <c:v>-7.5</c:v>
                </c:pt>
                <c:pt idx="247">
                  <c:v>-6.25</c:v>
                </c:pt>
                <c:pt idx="248">
                  <c:v>-10.625</c:v>
                </c:pt>
                <c:pt idx="249">
                  <c:v>-9.6875</c:v>
                </c:pt>
                <c:pt idx="250">
                  <c:v>-9.375</c:v>
                </c:pt>
                <c:pt idx="251">
                  <c:v>-9.375</c:v>
                </c:pt>
                <c:pt idx="252">
                  <c:v>-9.375</c:v>
                </c:pt>
                <c:pt idx="253">
                  <c:v>-10</c:v>
                </c:pt>
                <c:pt idx="254">
                  <c:v>-10.625</c:v>
                </c:pt>
                <c:pt idx="255">
                  <c:v>-10</c:v>
                </c:pt>
                <c:pt idx="256">
                  <c:v>-5.125</c:v>
                </c:pt>
                <c:pt idx="257">
                  <c:v>-3.125</c:v>
                </c:pt>
                <c:pt idx="258">
                  <c:v>-1.25</c:v>
                </c:pt>
                <c:pt idx="259">
                  <c:v>-4.375</c:v>
                </c:pt>
                <c:pt idx="260">
                  <c:v>-3.75</c:v>
                </c:pt>
                <c:pt idx="261">
                  <c:v>-3.125</c:v>
                </c:pt>
                <c:pt idx="262">
                  <c:v>-4.0625</c:v>
                </c:pt>
                <c:pt idx="263">
                  <c:v>-5.416666666666667</c:v>
                </c:pt>
                <c:pt idx="264">
                  <c:v>-5</c:v>
                </c:pt>
                <c:pt idx="265">
                  <c:v>-4.375</c:v>
                </c:pt>
                <c:pt idx="266">
                  <c:v>-4.375</c:v>
                </c:pt>
                <c:pt idx="267">
                  <c:v>-4.375</c:v>
                </c:pt>
                <c:pt idx="268">
                  <c:v>-4.375</c:v>
                </c:pt>
                <c:pt idx="269">
                  <c:v>-4.375</c:v>
                </c:pt>
                <c:pt idx="270">
                  <c:v>-3.75</c:v>
                </c:pt>
                <c:pt idx="271">
                  <c:v>-4.375</c:v>
                </c:pt>
                <c:pt idx="272">
                  <c:v>-3.90625</c:v>
                </c:pt>
                <c:pt idx="273">
                  <c:v>-1.5625</c:v>
                </c:pt>
                <c:pt idx="274">
                  <c:v>0.625</c:v>
                </c:pt>
                <c:pt idx="275">
                  <c:v>1.25</c:v>
                </c:pt>
                <c:pt idx="276">
                  <c:v>-0.625</c:v>
                </c:pt>
                <c:pt idx="277">
                  <c:v>-4.166666666666667</c:v>
                </c:pt>
                <c:pt idx="278">
                  <c:v>-4.375</c:v>
                </c:pt>
                <c:pt idx="279">
                  <c:v>-4.375</c:v>
                </c:pt>
                <c:pt idx="280">
                  <c:v>-5.208333333333333</c:v>
                </c:pt>
                <c:pt idx="281">
                  <c:v>-4.125</c:v>
                </c:pt>
                <c:pt idx="282">
                  <c:v>-3.875</c:v>
                </c:pt>
                <c:pt idx="283">
                  <c:v>-4.375</c:v>
                </c:pt>
                <c:pt idx="284">
                  <c:v>-5.625</c:v>
                </c:pt>
                <c:pt idx="285">
                  <c:v>-6.25</c:v>
                </c:pt>
                <c:pt idx="286">
                  <c:v>-5.625</c:v>
                </c:pt>
                <c:pt idx="287">
                  <c:v>-6.875</c:v>
                </c:pt>
                <c:pt idx="288">
                  <c:v>-6.875</c:v>
                </c:pt>
                <c:pt idx="289">
                  <c:v>-6.875</c:v>
                </c:pt>
                <c:pt idx="290">
                  <c:v>-6.375</c:v>
                </c:pt>
                <c:pt idx="291">
                  <c:v>-6.875</c:v>
                </c:pt>
                <c:pt idx="292">
                  <c:v>-6.875</c:v>
                </c:pt>
                <c:pt idx="293">
                  <c:v>-4.583333333333333</c:v>
                </c:pt>
                <c:pt idx="294">
                  <c:v>-5.9375</c:v>
                </c:pt>
                <c:pt idx="295">
                  <c:v>-6.375</c:v>
                </c:pt>
                <c:pt idx="296">
                  <c:v>-6.458333333333333</c:v>
                </c:pt>
                <c:pt idx="297">
                  <c:v>-5.833333333333333</c:v>
                </c:pt>
                <c:pt idx="298">
                  <c:v>-5.9375</c:v>
                </c:pt>
                <c:pt idx="299">
                  <c:v>-5.625</c:v>
                </c:pt>
                <c:pt idx="300">
                  <c:v>-5.625</c:v>
                </c:pt>
                <c:pt idx="301">
                  <c:v>-3.25</c:v>
                </c:pt>
                <c:pt idx="302">
                  <c:v>-5.25</c:v>
                </c:pt>
                <c:pt idx="303">
                  <c:v>-6.0714285714285712</c:v>
                </c:pt>
                <c:pt idx="304">
                  <c:v>-5</c:v>
                </c:pt>
                <c:pt idx="305">
                  <c:v>-5</c:v>
                </c:pt>
                <c:pt idx="306">
                  <c:v>-5.833333333333333</c:v>
                </c:pt>
                <c:pt idx="307">
                  <c:v>-5</c:v>
                </c:pt>
                <c:pt idx="308">
                  <c:v>-5.208333333333333</c:v>
                </c:pt>
                <c:pt idx="309">
                  <c:v>-4.75</c:v>
                </c:pt>
                <c:pt idx="310">
                  <c:v>-3.5</c:v>
                </c:pt>
                <c:pt idx="311">
                  <c:v>-3.125</c:v>
                </c:pt>
                <c:pt idx="312">
                  <c:v>-5.625</c:v>
                </c:pt>
                <c:pt idx="313">
                  <c:v>-5.625</c:v>
                </c:pt>
                <c:pt idx="314">
                  <c:v>-5.625</c:v>
                </c:pt>
                <c:pt idx="315">
                  <c:v>-3.75</c:v>
                </c:pt>
                <c:pt idx="316">
                  <c:v>-3.3333333333333335</c:v>
                </c:pt>
                <c:pt idx="317">
                  <c:v>-5.625</c:v>
                </c:pt>
                <c:pt idx="318">
                  <c:v>-5.625</c:v>
                </c:pt>
                <c:pt idx="319">
                  <c:v>-4.166666666666667</c:v>
                </c:pt>
                <c:pt idx="320">
                  <c:v>-3.125</c:v>
                </c:pt>
                <c:pt idx="321">
                  <c:v>-5</c:v>
                </c:pt>
                <c:pt idx="322">
                  <c:v>-6.4285714285714288</c:v>
                </c:pt>
                <c:pt idx="323">
                  <c:v>-5</c:v>
                </c:pt>
                <c:pt idx="324">
                  <c:v>-5.5</c:v>
                </c:pt>
                <c:pt idx="325">
                  <c:v>-5</c:v>
                </c:pt>
                <c:pt idx="326">
                  <c:v>-5.9090909090909092</c:v>
                </c:pt>
                <c:pt idx="327">
                  <c:v>-5.625</c:v>
                </c:pt>
                <c:pt idx="328">
                  <c:v>-5.5357142857142856</c:v>
                </c:pt>
                <c:pt idx="329">
                  <c:v>-5.6944444444444446</c:v>
                </c:pt>
                <c:pt idx="330">
                  <c:v>-7.708333333333333</c:v>
                </c:pt>
                <c:pt idx="331">
                  <c:v>-8.125</c:v>
                </c:pt>
                <c:pt idx="332">
                  <c:v>-6.5277777777777777</c:v>
                </c:pt>
                <c:pt idx="333">
                  <c:v>-8.125</c:v>
                </c:pt>
                <c:pt idx="334">
                  <c:v>-4.166666666666667</c:v>
                </c:pt>
                <c:pt idx="335">
                  <c:v>-8.1818181818181817</c:v>
                </c:pt>
                <c:pt idx="336">
                  <c:v>-8.125</c:v>
                </c:pt>
                <c:pt idx="337">
                  <c:v>-8.4375</c:v>
                </c:pt>
                <c:pt idx="338">
                  <c:v>-7.083333333333333</c:v>
                </c:pt>
                <c:pt idx="339">
                  <c:v>-5.78125</c:v>
                </c:pt>
                <c:pt idx="340">
                  <c:v>-8.875</c:v>
                </c:pt>
                <c:pt idx="341">
                  <c:v>-7.916666666666667</c:v>
                </c:pt>
                <c:pt idx="342">
                  <c:v>-7.375</c:v>
                </c:pt>
                <c:pt idx="343">
                  <c:v>-7.96875</c:v>
                </c:pt>
                <c:pt idx="344">
                  <c:v>-8.4375</c:v>
                </c:pt>
                <c:pt idx="345">
                  <c:v>-7.5</c:v>
                </c:pt>
                <c:pt idx="346">
                  <c:v>-4.5</c:v>
                </c:pt>
                <c:pt idx="347">
                  <c:v>-3.9285714285714284</c:v>
                </c:pt>
                <c:pt idx="348">
                  <c:v>-5.9375</c:v>
                </c:pt>
                <c:pt idx="349">
                  <c:v>-5.625</c:v>
                </c:pt>
                <c:pt idx="350">
                  <c:v>-6.5625</c:v>
                </c:pt>
                <c:pt idx="351">
                  <c:v>-7.5</c:v>
                </c:pt>
                <c:pt idx="352">
                  <c:v>-9.5833333333333339</c:v>
                </c:pt>
                <c:pt idx="353">
                  <c:v>-5.75</c:v>
                </c:pt>
                <c:pt idx="354">
                  <c:v>-5.3125</c:v>
                </c:pt>
                <c:pt idx="355">
                  <c:v>-3.875</c:v>
                </c:pt>
                <c:pt idx="356">
                  <c:v>0</c:v>
                </c:pt>
                <c:pt idx="357">
                  <c:v>-2.5</c:v>
                </c:pt>
                <c:pt idx="358">
                  <c:v>-6.145833333333333</c:v>
                </c:pt>
                <c:pt idx="359">
                  <c:v>-5.9375</c:v>
                </c:pt>
                <c:pt idx="360">
                  <c:v>-8.75</c:v>
                </c:pt>
                <c:pt idx="361">
                  <c:v>-6.09375</c:v>
                </c:pt>
                <c:pt idx="362">
                  <c:v>-5.625</c:v>
                </c:pt>
                <c:pt idx="363">
                  <c:v>-5.625</c:v>
                </c:pt>
                <c:pt idx="364">
                  <c:v>-5.625</c:v>
                </c:pt>
                <c:pt idx="365">
                  <c:v>-6.09375</c:v>
                </c:pt>
                <c:pt idx="366">
                  <c:v>-4.375</c:v>
                </c:pt>
                <c:pt idx="367">
                  <c:v>-5.625</c:v>
                </c:pt>
                <c:pt idx="368">
                  <c:v>-5.625</c:v>
                </c:pt>
                <c:pt idx="369">
                  <c:v>-4.791666666666667</c:v>
                </c:pt>
                <c:pt idx="370">
                  <c:v>-5.15625</c:v>
                </c:pt>
                <c:pt idx="371">
                  <c:v>-5.625</c:v>
                </c:pt>
                <c:pt idx="372">
                  <c:v>-5.625</c:v>
                </c:pt>
                <c:pt idx="373">
                  <c:v>-8.125</c:v>
                </c:pt>
                <c:pt idx="374">
                  <c:v>-9.375</c:v>
                </c:pt>
                <c:pt idx="375">
                  <c:v>-7.5</c:v>
                </c:pt>
                <c:pt idx="376">
                  <c:v>-5.625</c:v>
                </c:pt>
                <c:pt idx="377">
                  <c:v>-5.625</c:v>
                </c:pt>
                <c:pt idx="378">
                  <c:v>-5.625</c:v>
                </c:pt>
                <c:pt idx="379">
                  <c:v>-6.09375</c:v>
                </c:pt>
                <c:pt idx="380">
                  <c:v>-6.041666666666667</c:v>
                </c:pt>
                <c:pt idx="381">
                  <c:v>-6.25</c:v>
                </c:pt>
                <c:pt idx="382">
                  <c:v>-6.625</c:v>
                </c:pt>
                <c:pt idx="383">
                  <c:v>-7.5</c:v>
                </c:pt>
                <c:pt idx="384">
                  <c:v>-7.708333333333333</c:v>
                </c:pt>
                <c:pt idx="385">
                  <c:v>-7.34375</c:v>
                </c:pt>
                <c:pt idx="386">
                  <c:v>-6.875</c:v>
                </c:pt>
                <c:pt idx="387">
                  <c:v>-4.375</c:v>
                </c:pt>
                <c:pt idx="388">
                  <c:v>-3.8888888888888888</c:v>
                </c:pt>
                <c:pt idx="389">
                  <c:v>-5.5555555555555554</c:v>
                </c:pt>
                <c:pt idx="390">
                  <c:v>-4.875</c:v>
                </c:pt>
                <c:pt idx="391">
                  <c:v>-5.78125</c:v>
                </c:pt>
                <c:pt idx="392">
                  <c:v>-6.875</c:v>
                </c:pt>
                <c:pt idx="393">
                  <c:v>-6.875</c:v>
                </c:pt>
                <c:pt idx="394">
                  <c:v>-6.09375</c:v>
                </c:pt>
                <c:pt idx="395">
                  <c:v>-7</c:v>
                </c:pt>
                <c:pt idx="396">
                  <c:v>-7.291666666666667</c:v>
                </c:pt>
                <c:pt idx="397">
                  <c:v>-6</c:v>
                </c:pt>
                <c:pt idx="398">
                  <c:v>-6.125</c:v>
                </c:pt>
                <c:pt idx="399">
                  <c:v>-7.1875</c:v>
                </c:pt>
                <c:pt idx="400">
                  <c:v>-7.34375</c:v>
                </c:pt>
                <c:pt idx="401">
                  <c:v>-6.125</c:v>
                </c:pt>
                <c:pt idx="402">
                  <c:v>-4.6875</c:v>
                </c:pt>
                <c:pt idx="403">
                  <c:v>-5.15625</c:v>
                </c:pt>
                <c:pt idx="404">
                  <c:v>-6.125</c:v>
                </c:pt>
                <c:pt idx="405">
                  <c:v>-5.3125</c:v>
                </c:pt>
                <c:pt idx="406">
                  <c:v>-4.5</c:v>
                </c:pt>
                <c:pt idx="407">
                  <c:v>-5.208333333333333</c:v>
                </c:pt>
                <c:pt idx="408">
                  <c:v>-5.875</c:v>
                </c:pt>
                <c:pt idx="409">
                  <c:v>-4.895833333333333</c:v>
                </c:pt>
                <c:pt idx="410">
                  <c:v>-5.875</c:v>
                </c:pt>
                <c:pt idx="411">
                  <c:v>-5.625</c:v>
                </c:pt>
                <c:pt idx="412">
                  <c:v>-6.5625</c:v>
                </c:pt>
                <c:pt idx="413">
                  <c:v>-6.25</c:v>
                </c:pt>
                <c:pt idx="414">
                  <c:v>-5.5</c:v>
                </c:pt>
                <c:pt idx="415">
                  <c:v>-6.5625</c:v>
                </c:pt>
                <c:pt idx="416">
                  <c:v>-7.75</c:v>
                </c:pt>
                <c:pt idx="417">
                  <c:v>-8.125</c:v>
                </c:pt>
                <c:pt idx="418">
                  <c:v>-4.84375</c:v>
                </c:pt>
                <c:pt idx="419">
                  <c:v>-5.3125</c:v>
                </c:pt>
                <c:pt idx="420">
                  <c:v>-4.875</c:v>
                </c:pt>
                <c:pt idx="421">
                  <c:v>-5.833333333333333</c:v>
                </c:pt>
                <c:pt idx="422">
                  <c:v>-5</c:v>
                </c:pt>
                <c:pt idx="423">
                  <c:v>-5</c:v>
                </c:pt>
                <c:pt idx="424">
                  <c:v>-6.145833333333333</c:v>
                </c:pt>
                <c:pt idx="425">
                  <c:v>-7.5</c:v>
                </c:pt>
                <c:pt idx="426">
                  <c:v>-7.25</c:v>
                </c:pt>
                <c:pt idx="427">
                  <c:v>-6.25</c:v>
                </c:pt>
                <c:pt idx="428">
                  <c:v>-6.875</c:v>
                </c:pt>
                <c:pt idx="429">
                  <c:v>-6.875</c:v>
                </c:pt>
                <c:pt idx="430">
                  <c:v>-6.75</c:v>
                </c:pt>
                <c:pt idx="431">
                  <c:v>-6.25</c:v>
                </c:pt>
                <c:pt idx="432">
                  <c:v>-7.5</c:v>
                </c:pt>
                <c:pt idx="433">
                  <c:v>-7.0454545454545459</c:v>
                </c:pt>
                <c:pt idx="434">
                  <c:v>-7.125</c:v>
                </c:pt>
                <c:pt idx="435">
                  <c:v>-8.125</c:v>
                </c:pt>
                <c:pt idx="436">
                  <c:v>-8</c:v>
                </c:pt>
                <c:pt idx="437">
                  <c:v>-9.875</c:v>
                </c:pt>
                <c:pt idx="438">
                  <c:v>-10.25</c:v>
                </c:pt>
                <c:pt idx="439">
                  <c:v>-10</c:v>
                </c:pt>
                <c:pt idx="440">
                  <c:v>-7.875</c:v>
                </c:pt>
                <c:pt idx="441">
                  <c:v>-8.875</c:v>
                </c:pt>
                <c:pt idx="442">
                  <c:v>-10.9375</c:v>
                </c:pt>
                <c:pt idx="443">
                  <c:v>-9.5</c:v>
                </c:pt>
                <c:pt idx="444">
                  <c:v>-8</c:v>
                </c:pt>
                <c:pt idx="445">
                  <c:v>-6.875</c:v>
                </c:pt>
                <c:pt idx="446">
                  <c:v>-6.875</c:v>
                </c:pt>
                <c:pt idx="447">
                  <c:v>-7.375</c:v>
                </c:pt>
                <c:pt idx="448">
                  <c:v>-6</c:v>
                </c:pt>
                <c:pt idx="449">
                  <c:v>-7.083333333333333</c:v>
                </c:pt>
                <c:pt idx="450">
                  <c:v>-5.625</c:v>
                </c:pt>
                <c:pt idx="451">
                  <c:v>-6.375</c:v>
                </c:pt>
                <c:pt idx="452">
                  <c:v>-5.625</c:v>
                </c:pt>
                <c:pt idx="453">
                  <c:v>-3.90625</c:v>
                </c:pt>
                <c:pt idx="454">
                  <c:v>-5.25</c:v>
                </c:pt>
                <c:pt idx="455">
                  <c:v>-6.5625</c:v>
                </c:pt>
                <c:pt idx="456">
                  <c:v>-7.8125</c:v>
                </c:pt>
                <c:pt idx="457">
                  <c:v>-9.5833333333333339</c:v>
                </c:pt>
                <c:pt idx="458">
                  <c:v>-9.6875</c:v>
                </c:pt>
                <c:pt idx="459">
                  <c:v>-10.833333333333334</c:v>
                </c:pt>
                <c:pt idx="460">
                  <c:v>-11.125</c:v>
                </c:pt>
                <c:pt idx="461">
                  <c:v>-10</c:v>
                </c:pt>
                <c:pt idx="462">
                  <c:v>-11.041666666666666</c:v>
                </c:pt>
                <c:pt idx="463">
                  <c:v>-10.625</c:v>
                </c:pt>
                <c:pt idx="464">
                  <c:v>-9.7916666666666661</c:v>
                </c:pt>
                <c:pt idx="465">
                  <c:v>-9.375</c:v>
                </c:pt>
                <c:pt idx="466">
                  <c:v>-9.375</c:v>
                </c:pt>
                <c:pt idx="467">
                  <c:v>-9.375</c:v>
                </c:pt>
                <c:pt idx="468">
                  <c:v>-9.1666666666666661</c:v>
                </c:pt>
                <c:pt idx="469">
                  <c:v>-10</c:v>
                </c:pt>
                <c:pt idx="470">
                  <c:v>-9.0625</c:v>
                </c:pt>
                <c:pt idx="471">
                  <c:v>-7.5</c:v>
                </c:pt>
                <c:pt idx="472">
                  <c:v>-6.666666666666667</c:v>
                </c:pt>
                <c:pt idx="473">
                  <c:v>-5.375</c:v>
                </c:pt>
                <c:pt idx="474">
                  <c:v>-5.625</c:v>
                </c:pt>
                <c:pt idx="475">
                  <c:v>-8.9583333333333339</c:v>
                </c:pt>
                <c:pt idx="478">
                  <c:v>-8.0555555555555554</c:v>
                </c:pt>
                <c:pt idx="479">
                  <c:v>-11.25</c:v>
                </c:pt>
                <c:pt idx="480">
                  <c:v>-10.15625</c:v>
                </c:pt>
                <c:pt idx="481">
                  <c:v>-10.15625</c:v>
                </c:pt>
                <c:pt idx="482">
                  <c:v>-9.1666666666666661</c:v>
                </c:pt>
                <c:pt idx="483">
                  <c:v>-9.21875</c:v>
                </c:pt>
                <c:pt idx="484">
                  <c:v>-9.375</c:v>
                </c:pt>
                <c:pt idx="485">
                  <c:v>-9.375</c:v>
                </c:pt>
                <c:pt idx="486">
                  <c:v>-7.8125</c:v>
                </c:pt>
                <c:pt idx="487">
                  <c:v>-8.125</c:v>
                </c:pt>
                <c:pt idx="488">
                  <c:v>-8.8541666666666661</c:v>
                </c:pt>
                <c:pt idx="489">
                  <c:v>-10.125</c:v>
                </c:pt>
                <c:pt idx="490">
                  <c:v>-6.5</c:v>
                </c:pt>
                <c:pt idx="491">
                  <c:v>-5.5</c:v>
                </c:pt>
                <c:pt idx="492">
                  <c:v>-5.9375</c:v>
                </c:pt>
                <c:pt idx="497">
                  <c:v>-4.166666666666667</c:v>
                </c:pt>
                <c:pt idx="498">
                  <c:v>-3.75</c:v>
                </c:pt>
                <c:pt idx="500">
                  <c:v>-5</c:v>
                </c:pt>
                <c:pt idx="503">
                  <c:v>-4.5</c:v>
                </c:pt>
                <c:pt idx="504">
                  <c:v>-4.5</c:v>
                </c:pt>
                <c:pt idx="505">
                  <c:v>-4.6875</c:v>
                </c:pt>
                <c:pt idx="506">
                  <c:v>-6.71875</c:v>
                </c:pt>
                <c:pt idx="507">
                  <c:v>-6.5625</c:v>
                </c:pt>
                <c:pt idx="508">
                  <c:v>-4.25</c:v>
                </c:pt>
                <c:pt idx="509">
                  <c:v>-6.125</c:v>
                </c:pt>
                <c:pt idx="510">
                  <c:v>-6.125</c:v>
                </c:pt>
                <c:pt idx="511">
                  <c:v>-4</c:v>
                </c:pt>
                <c:pt idx="512">
                  <c:v>-3.90625</c:v>
                </c:pt>
                <c:pt idx="513">
                  <c:v>-4.25</c:v>
                </c:pt>
                <c:pt idx="514">
                  <c:v>-3.875</c:v>
                </c:pt>
                <c:pt idx="515">
                  <c:v>-5.625</c:v>
                </c:pt>
                <c:pt idx="516">
                  <c:v>-3.125</c:v>
                </c:pt>
                <c:pt idx="517">
                  <c:v>-3.75</c:v>
                </c:pt>
                <c:pt idx="518">
                  <c:v>-3.9285714285714284</c:v>
                </c:pt>
                <c:pt idx="519">
                  <c:v>-5</c:v>
                </c:pt>
                <c:pt idx="520">
                  <c:v>-6</c:v>
                </c:pt>
                <c:pt idx="521">
                  <c:v>-4.6875</c:v>
                </c:pt>
                <c:pt idx="522">
                  <c:v>-3.375</c:v>
                </c:pt>
                <c:pt idx="523">
                  <c:v>-3.9772727272727271</c:v>
                </c:pt>
                <c:pt idx="524">
                  <c:v>-5</c:v>
                </c:pt>
                <c:pt idx="525">
                  <c:v>-4.84375</c:v>
                </c:pt>
                <c:pt idx="526">
                  <c:v>-4.583333333333333</c:v>
                </c:pt>
                <c:pt idx="527">
                  <c:v>-4.84375</c:v>
                </c:pt>
                <c:pt idx="528">
                  <c:v>-5.625</c:v>
                </c:pt>
                <c:pt idx="529">
                  <c:v>-7.1875</c:v>
                </c:pt>
                <c:pt idx="530">
                  <c:v>-5.375</c:v>
                </c:pt>
                <c:pt idx="531">
                  <c:v>-5.625</c:v>
                </c:pt>
                <c:pt idx="532">
                  <c:v>-4.791666666666667</c:v>
                </c:pt>
                <c:pt idx="533">
                  <c:v>-4.84375</c:v>
                </c:pt>
                <c:pt idx="534">
                  <c:v>-7.03125</c:v>
                </c:pt>
                <c:pt idx="535">
                  <c:v>-6.041666666666667</c:v>
                </c:pt>
                <c:pt idx="536">
                  <c:v>-4.6875</c:v>
                </c:pt>
                <c:pt idx="537">
                  <c:v>-5</c:v>
                </c:pt>
                <c:pt idx="538">
                  <c:v>-6.25</c:v>
                </c:pt>
                <c:pt idx="539">
                  <c:v>-8.3333333333333339</c:v>
                </c:pt>
                <c:pt idx="540">
                  <c:v>-7.65625</c:v>
                </c:pt>
                <c:pt idx="541">
                  <c:v>-8.3333333333333339</c:v>
                </c:pt>
                <c:pt idx="542">
                  <c:v>-6.875</c:v>
                </c:pt>
                <c:pt idx="543">
                  <c:v>-8.9583333333333339</c:v>
                </c:pt>
                <c:pt idx="544">
                  <c:v>-8.28125</c:v>
                </c:pt>
                <c:pt idx="545">
                  <c:v>-9.375</c:v>
                </c:pt>
                <c:pt idx="546">
                  <c:v>-6.25</c:v>
                </c:pt>
                <c:pt idx="547">
                  <c:v>-9.375</c:v>
                </c:pt>
                <c:pt idx="548">
                  <c:v>-8.75</c:v>
                </c:pt>
                <c:pt idx="549">
                  <c:v>-8.4375</c:v>
                </c:pt>
                <c:pt idx="550">
                  <c:v>-10</c:v>
                </c:pt>
                <c:pt idx="551">
                  <c:v>-10.625</c:v>
                </c:pt>
                <c:pt idx="552">
                  <c:v>-11.458333333333334</c:v>
                </c:pt>
                <c:pt idx="553">
                  <c:v>-8.90625</c:v>
                </c:pt>
                <c:pt idx="554">
                  <c:v>-10.208333333333334</c:v>
                </c:pt>
                <c:pt idx="555">
                  <c:v>-10.9375</c:v>
                </c:pt>
                <c:pt idx="556">
                  <c:v>-8.25</c:v>
                </c:pt>
                <c:pt idx="557">
                  <c:v>-5.625</c:v>
                </c:pt>
                <c:pt idx="558">
                  <c:v>-5.625</c:v>
                </c:pt>
                <c:pt idx="559">
                  <c:v>-5.625</c:v>
                </c:pt>
                <c:pt idx="560">
                  <c:v>-6.09375</c:v>
                </c:pt>
                <c:pt idx="561">
                  <c:v>-10</c:v>
                </c:pt>
                <c:pt idx="562">
                  <c:v>-10</c:v>
                </c:pt>
                <c:pt idx="563">
                  <c:v>-10</c:v>
                </c:pt>
                <c:pt idx="564">
                  <c:v>-10</c:v>
                </c:pt>
                <c:pt idx="565">
                  <c:v>-10</c:v>
                </c:pt>
                <c:pt idx="566">
                  <c:v>-9.375</c:v>
                </c:pt>
                <c:pt idx="567">
                  <c:v>-10.625</c:v>
                </c:pt>
                <c:pt idx="568">
                  <c:v>-10</c:v>
                </c:pt>
                <c:pt idx="569">
                  <c:v>-10.625</c:v>
                </c:pt>
                <c:pt idx="570">
                  <c:v>-10.9375</c:v>
                </c:pt>
                <c:pt idx="571">
                  <c:v>-10.625</c:v>
                </c:pt>
                <c:pt idx="572">
                  <c:v>-11.875</c:v>
                </c:pt>
                <c:pt idx="573">
                  <c:v>-11.875</c:v>
                </c:pt>
                <c:pt idx="574">
                  <c:v>-11.875</c:v>
                </c:pt>
                <c:pt idx="575">
                  <c:v>-10.625</c:v>
                </c:pt>
                <c:pt idx="576">
                  <c:v>-11.875</c:v>
                </c:pt>
                <c:pt idx="577">
                  <c:v>-10.535714285714286</c:v>
                </c:pt>
                <c:pt idx="578">
                  <c:v>-10.833333333333334</c:v>
                </c:pt>
                <c:pt idx="579">
                  <c:v>-6.5625</c:v>
                </c:pt>
                <c:pt idx="580">
                  <c:v>-5.416666666666667</c:v>
                </c:pt>
                <c:pt idx="581">
                  <c:v>-6.25</c:v>
                </c:pt>
                <c:pt idx="582">
                  <c:v>-5.3125</c:v>
                </c:pt>
                <c:pt idx="583">
                  <c:v>-5.625</c:v>
                </c:pt>
                <c:pt idx="584">
                  <c:v>-5.625</c:v>
                </c:pt>
                <c:pt idx="585">
                  <c:v>-5.625</c:v>
                </c:pt>
                <c:pt idx="586">
                  <c:v>-5.625</c:v>
                </c:pt>
                <c:pt idx="587">
                  <c:v>-5.625</c:v>
                </c:pt>
                <c:pt idx="588">
                  <c:v>-6.25</c:v>
                </c:pt>
                <c:pt idx="589">
                  <c:v>-6.458333333333333</c:v>
                </c:pt>
                <c:pt idx="590">
                  <c:v>-6.458333333333333</c:v>
                </c:pt>
                <c:pt idx="591">
                  <c:v>1</c:v>
                </c:pt>
                <c:pt idx="592">
                  <c:v>1.4583333333333333</c:v>
                </c:pt>
                <c:pt idx="593">
                  <c:v>0.625</c:v>
                </c:pt>
                <c:pt idx="594">
                  <c:v>-3.4375</c:v>
                </c:pt>
                <c:pt idx="595">
                  <c:v>-2.5</c:v>
                </c:pt>
                <c:pt idx="596">
                  <c:v>-4.53125</c:v>
                </c:pt>
                <c:pt idx="597">
                  <c:v>-3.28125</c:v>
                </c:pt>
                <c:pt idx="598">
                  <c:v>-4.6875</c:v>
                </c:pt>
                <c:pt idx="599">
                  <c:v>-8.4375</c:v>
                </c:pt>
                <c:pt idx="600">
                  <c:v>-4.375</c:v>
                </c:pt>
                <c:pt idx="601">
                  <c:v>-3.75</c:v>
                </c:pt>
                <c:pt idx="602">
                  <c:v>-3.75</c:v>
                </c:pt>
                <c:pt idx="603">
                  <c:v>-5.625</c:v>
                </c:pt>
                <c:pt idx="604">
                  <c:v>-7.5</c:v>
                </c:pt>
                <c:pt idx="605">
                  <c:v>-6.041666666666667</c:v>
                </c:pt>
                <c:pt idx="606">
                  <c:v>-6.458333333333333</c:v>
                </c:pt>
                <c:pt idx="607">
                  <c:v>-6.3392857142857144</c:v>
                </c:pt>
                <c:pt idx="608">
                  <c:v>-3.75</c:v>
                </c:pt>
                <c:pt idx="609">
                  <c:v>-5</c:v>
                </c:pt>
                <c:pt idx="610">
                  <c:v>-3.125</c:v>
                </c:pt>
                <c:pt idx="611">
                  <c:v>-5</c:v>
                </c:pt>
                <c:pt idx="612">
                  <c:v>-6.666666666666667</c:v>
                </c:pt>
                <c:pt idx="613">
                  <c:v>-4.0625</c:v>
                </c:pt>
                <c:pt idx="614">
                  <c:v>-4.583333333333333</c:v>
                </c:pt>
                <c:pt idx="615">
                  <c:v>-3.9583333333333335</c:v>
                </c:pt>
                <c:pt idx="616">
                  <c:v>-5.2678571428571432</c:v>
                </c:pt>
                <c:pt idx="617">
                  <c:v>-7.03125</c:v>
                </c:pt>
                <c:pt idx="618">
                  <c:v>-3.9583333333333335</c:v>
                </c:pt>
                <c:pt idx="619">
                  <c:v>-3.0357142857142856</c:v>
                </c:pt>
                <c:pt idx="620">
                  <c:v>-4.895833333333333</c:v>
                </c:pt>
                <c:pt idx="621">
                  <c:v>-4.21875</c:v>
                </c:pt>
                <c:pt idx="622">
                  <c:v>-4.1071428571428568</c:v>
                </c:pt>
                <c:pt idx="623">
                  <c:v>-4.134615384615385</c:v>
                </c:pt>
                <c:pt idx="624">
                  <c:v>-3.375</c:v>
                </c:pt>
                <c:pt idx="625">
                  <c:v>-6.25</c:v>
                </c:pt>
                <c:pt idx="626">
                  <c:v>-6.1607142857142856</c:v>
                </c:pt>
                <c:pt idx="627">
                  <c:v>-5.833333333333333</c:v>
                </c:pt>
                <c:pt idx="628">
                  <c:v>-6.25</c:v>
                </c:pt>
                <c:pt idx="629">
                  <c:v>-5.208333333333333</c:v>
                </c:pt>
                <c:pt idx="630">
                  <c:v>-5</c:v>
                </c:pt>
                <c:pt idx="631">
                  <c:v>-7.03125</c:v>
                </c:pt>
                <c:pt idx="632">
                  <c:v>-5.625</c:v>
                </c:pt>
                <c:pt idx="633">
                  <c:v>-4.6875</c:v>
                </c:pt>
                <c:pt idx="634">
                  <c:v>-5.125</c:v>
                </c:pt>
                <c:pt idx="635">
                  <c:v>-5.875</c:v>
                </c:pt>
                <c:pt idx="636">
                  <c:v>-5.78125</c:v>
                </c:pt>
                <c:pt idx="637">
                  <c:v>-4.75</c:v>
                </c:pt>
                <c:pt idx="638">
                  <c:v>-5</c:v>
                </c:pt>
                <c:pt idx="639">
                  <c:v>-5.625</c:v>
                </c:pt>
                <c:pt idx="640">
                  <c:v>-5.416666666666667</c:v>
                </c:pt>
                <c:pt idx="641">
                  <c:v>-4.25</c:v>
                </c:pt>
                <c:pt idx="642">
                  <c:v>-5.9375</c:v>
                </c:pt>
                <c:pt idx="643">
                  <c:v>-5</c:v>
                </c:pt>
                <c:pt idx="644">
                  <c:v>-5.3125</c:v>
                </c:pt>
                <c:pt idx="645">
                  <c:v>-6.75</c:v>
                </c:pt>
                <c:pt idx="646">
                  <c:v>-7.1875</c:v>
                </c:pt>
                <c:pt idx="647">
                  <c:v>-6.09375</c:v>
                </c:pt>
                <c:pt idx="648">
                  <c:v>-6.40625</c:v>
                </c:pt>
                <c:pt idx="649">
                  <c:v>-7.5</c:v>
                </c:pt>
                <c:pt idx="650">
                  <c:v>-8.125</c:v>
                </c:pt>
                <c:pt idx="651">
                  <c:v>-7.083333333333333</c:v>
                </c:pt>
                <c:pt idx="652">
                  <c:v>-8.125</c:v>
                </c:pt>
                <c:pt idx="653">
                  <c:v>-8.25</c:v>
                </c:pt>
                <c:pt idx="654">
                  <c:v>-8.125</c:v>
                </c:pt>
                <c:pt idx="655">
                  <c:v>-8.4375</c:v>
                </c:pt>
                <c:pt idx="656">
                  <c:v>-7.96875</c:v>
                </c:pt>
                <c:pt idx="657">
                  <c:v>-6.875</c:v>
                </c:pt>
                <c:pt idx="658">
                  <c:v>-10.3125</c:v>
                </c:pt>
                <c:pt idx="659">
                  <c:v>-10.3125</c:v>
                </c:pt>
                <c:pt idx="660">
                  <c:v>-10.625</c:v>
                </c:pt>
                <c:pt idx="661">
                  <c:v>-10.625</c:v>
                </c:pt>
                <c:pt idx="662">
                  <c:v>-11.40625</c:v>
                </c:pt>
                <c:pt idx="663">
                  <c:v>-9.375</c:v>
                </c:pt>
                <c:pt idx="664">
                  <c:v>-7.5</c:v>
                </c:pt>
                <c:pt idx="665">
                  <c:v>-7.125</c:v>
                </c:pt>
                <c:pt idx="666">
                  <c:v>-11.71875</c:v>
                </c:pt>
                <c:pt idx="667">
                  <c:v>-11.5625</c:v>
                </c:pt>
                <c:pt idx="668">
                  <c:v>-11.875</c:v>
                </c:pt>
                <c:pt idx="669">
                  <c:v>-10.625</c:v>
                </c:pt>
                <c:pt idx="670">
                  <c:v>-11.875</c:v>
                </c:pt>
                <c:pt idx="671">
                  <c:v>-11.25</c:v>
                </c:pt>
                <c:pt idx="672">
                  <c:v>-11.666666666666666</c:v>
                </c:pt>
                <c:pt idx="673">
                  <c:v>-11.71875</c:v>
                </c:pt>
                <c:pt idx="674">
                  <c:v>-13.125</c:v>
                </c:pt>
                <c:pt idx="675">
                  <c:v>-11.875</c:v>
                </c:pt>
                <c:pt idx="676">
                  <c:v>-12</c:v>
                </c:pt>
                <c:pt idx="677">
                  <c:v>-6.9444444444444446</c:v>
                </c:pt>
                <c:pt idx="678">
                  <c:v>-11.25</c:v>
                </c:pt>
                <c:pt idx="679">
                  <c:v>-11.041666666666666</c:v>
                </c:pt>
                <c:pt idx="680">
                  <c:v>-11.875</c:v>
                </c:pt>
                <c:pt idx="681">
                  <c:v>-12.708333333333334</c:v>
                </c:pt>
                <c:pt idx="682">
                  <c:v>-10.833333333333334</c:v>
                </c:pt>
                <c:pt idx="683">
                  <c:v>-11.041666666666666</c:v>
                </c:pt>
                <c:pt idx="684">
                  <c:v>-10.9375</c:v>
                </c:pt>
                <c:pt idx="685">
                  <c:v>-12.5</c:v>
                </c:pt>
                <c:pt idx="686">
                  <c:v>-11.5</c:v>
                </c:pt>
                <c:pt idx="687">
                  <c:v>-11.875</c:v>
                </c:pt>
                <c:pt idx="688">
                  <c:v>-11.875</c:v>
                </c:pt>
                <c:pt idx="689">
                  <c:v>-11.875</c:v>
                </c:pt>
                <c:pt idx="690">
                  <c:v>-11.875</c:v>
                </c:pt>
                <c:pt idx="691">
                  <c:v>-12.5</c:v>
                </c:pt>
                <c:pt idx="692">
                  <c:v>-10.3125</c:v>
                </c:pt>
                <c:pt idx="693">
                  <c:v>-12.5</c:v>
                </c:pt>
                <c:pt idx="694">
                  <c:v>-10.9375</c:v>
                </c:pt>
                <c:pt idx="695">
                  <c:v>-11.40625</c:v>
                </c:pt>
                <c:pt idx="696">
                  <c:v>-11.875</c:v>
                </c:pt>
                <c:pt idx="697">
                  <c:v>-12.5</c:v>
                </c:pt>
                <c:pt idx="698">
                  <c:v>-11.75</c:v>
                </c:pt>
                <c:pt idx="699">
                  <c:v>-10</c:v>
                </c:pt>
                <c:pt idx="700">
                  <c:v>-6.25</c:v>
                </c:pt>
                <c:pt idx="701">
                  <c:v>-6.0714285714285712</c:v>
                </c:pt>
                <c:pt idx="702">
                  <c:v>-9.375</c:v>
                </c:pt>
                <c:pt idx="703">
                  <c:v>-10</c:v>
                </c:pt>
                <c:pt idx="704">
                  <c:v>-8.4375</c:v>
                </c:pt>
                <c:pt idx="705">
                  <c:v>-9</c:v>
                </c:pt>
                <c:pt idx="706">
                  <c:v>-9.2857142857142865</c:v>
                </c:pt>
                <c:pt idx="707">
                  <c:v>-9</c:v>
                </c:pt>
                <c:pt idx="708">
                  <c:v>-4.0384615384615383</c:v>
                </c:pt>
                <c:pt idx="709">
                  <c:v>-4</c:v>
                </c:pt>
                <c:pt idx="710">
                  <c:v>-7.5</c:v>
                </c:pt>
                <c:pt idx="711">
                  <c:v>-6.25</c:v>
                </c:pt>
                <c:pt idx="712">
                  <c:v>-7.5</c:v>
                </c:pt>
                <c:pt idx="713">
                  <c:v>-6.09375</c:v>
                </c:pt>
                <c:pt idx="714">
                  <c:v>-4.479166666666667</c:v>
                </c:pt>
                <c:pt idx="715">
                  <c:v>-4.75</c:v>
                </c:pt>
                <c:pt idx="716">
                  <c:v>-7.75</c:v>
                </c:pt>
                <c:pt idx="717">
                  <c:v>-6.458333333333333</c:v>
                </c:pt>
                <c:pt idx="718">
                  <c:v>-6.25</c:v>
                </c:pt>
                <c:pt idx="719">
                  <c:v>-3.75</c:v>
                </c:pt>
                <c:pt idx="720">
                  <c:v>-4</c:v>
                </c:pt>
                <c:pt idx="721">
                  <c:v>-6.25</c:v>
                </c:pt>
                <c:pt idx="722">
                  <c:v>-7.083333333333333</c:v>
                </c:pt>
                <c:pt idx="723">
                  <c:v>-6.875</c:v>
                </c:pt>
                <c:pt idx="724">
                  <c:v>-5.125</c:v>
                </c:pt>
                <c:pt idx="725">
                  <c:v>-4.583333333333333</c:v>
                </c:pt>
                <c:pt idx="726">
                  <c:v>-2.1428571428571428</c:v>
                </c:pt>
                <c:pt idx="727">
                  <c:v>-1.25</c:v>
                </c:pt>
                <c:pt idx="728">
                  <c:v>-3.375</c:v>
                </c:pt>
                <c:pt idx="729">
                  <c:v>-1.4285714285714286</c:v>
                </c:pt>
                <c:pt idx="730">
                  <c:v>-3.75</c:v>
                </c:pt>
                <c:pt idx="731">
                  <c:v>-1.5625</c:v>
                </c:pt>
                <c:pt idx="732">
                  <c:v>-2.2916666666666665</c:v>
                </c:pt>
                <c:pt idx="733">
                  <c:v>-5.833333333333333</c:v>
                </c:pt>
                <c:pt idx="734">
                  <c:v>-6.25</c:v>
                </c:pt>
                <c:pt idx="735">
                  <c:v>-1.625</c:v>
                </c:pt>
                <c:pt idx="736">
                  <c:v>-2.6041666666666665</c:v>
                </c:pt>
                <c:pt idx="737">
                  <c:v>-2.5</c:v>
                </c:pt>
                <c:pt idx="738">
                  <c:v>-6.125</c:v>
                </c:pt>
                <c:pt idx="739">
                  <c:v>-4.270833333333333</c:v>
                </c:pt>
                <c:pt idx="740">
                  <c:v>-4.1964285714285712</c:v>
                </c:pt>
                <c:pt idx="741">
                  <c:v>-2.9166666666666665</c:v>
                </c:pt>
                <c:pt idx="742">
                  <c:v>-2.5</c:v>
                </c:pt>
                <c:pt idx="743">
                  <c:v>-2.1875</c:v>
                </c:pt>
                <c:pt idx="744">
                  <c:v>-5.5357142857142856</c:v>
                </c:pt>
                <c:pt idx="745">
                  <c:v>-3.875</c:v>
                </c:pt>
                <c:pt idx="746">
                  <c:v>-6.25</c:v>
                </c:pt>
                <c:pt idx="747">
                  <c:v>-6.25</c:v>
                </c:pt>
                <c:pt idx="748">
                  <c:v>-6.25</c:v>
                </c:pt>
                <c:pt idx="749">
                  <c:v>-6.25</c:v>
                </c:pt>
                <c:pt idx="750">
                  <c:v>-6.7857142857142856</c:v>
                </c:pt>
                <c:pt idx="751">
                  <c:v>-6.25</c:v>
                </c:pt>
                <c:pt idx="752">
                  <c:v>-7.75</c:v>
                </c:pt>
                <c:pt idx="753">
                  <c:v>-7.5</c:v>
                </c:pt>
                <c:pt idx="754">
                  <c:v>-6.40625</c:v>
                </c:pt>
                <c:pt idx="755">
                  <c:v>-6.875</c:v>
                </c:pt>
                <c:pt idx="756">
                  <c:v>-5.1785714285714288</c:v>
                </c:pt>
                <c:pt idx="757">
                  <c:v>-5.3125</c:v>
                </c:pt>
                <c:pt idx="758">
                  <c:v>-5</c:v>
                </c:pt>
                <c:pt idx="759">
                  <c:v>-5.78125</c:v>
                </c:pt>
                <c:pt idx="760">
                  <c:v>-4.6875</c:v>
                </c:pt>
                <c:pt idx="761">
                  <c:v>-4.6428571428571432</c:v>
                </c:pt>
                <c:pt idx="762">
                  <c:v>-4.53125</c:v>
                </c:pt>
                <c:pt idx="763">
                  <c:v>-8.25</c:v>
                </c:pt>
                <c:pt idx="764">
                  <c:v>-7.5</c:v>
                </c:pt>
                <c:pt idx="765">
                  <c:v>-10</c:v>
                </c:pt>
                <c:pt idx="766">
                  <c:v>-9.2857142857142865</c:v>
                </c:pt>
                <c:pt idx="767">
                  <c:v>-9.375</c:v>
                </c:pt>
                <c:pt idx="768">
                  <c:v>-5.9722222222222223</c:v>
                </c:pt>
                <c:pt idx="769">
                  <c:v>-7.6388888888888893</c:v>
                </c:pt>
                <c:pt idx="770">
                  <c:v>-9.0625</c:v>
                </c:pt>
                <c:pt idx="771">
                  <c:v>-4.583333333333333</c:v>
                </c:pt>
                <c:pt idx="772">
                  <c:v>-4.21875</c:v>
                </c:pt>
                <c:pt idx="773">
                  <c:v>-7.875</c:v>
                </c:pt>
                <c:pt idx="774">
                  <c:v>-7.7272727272727275</c:v>
                </c:pt>
                <c:pt idx="775">
                  <c:v>-6.666666666666667</c:v>
                </c:pt>
                <c:pt idx="776">
                  <c:v>-10</c:v>
                </c:pt>
                <c:pt idx="777">
                  <c:v>-9.375</c:v>
                </c:pt>
                <c:pt idx="778">
                  <c:v>-9.375</c:v>
                </c:pt>
                <c:pt idx="779">
                  <c:v>-9.5</c:v>
                </c:pt>
                <c:pt idx="780">
                  <c:v>-8.5</c:v>
                </c:pt>
                <c:pt idx="781">
                  <c:v>-10</c:v>
                </c:pt>
                <c:pt idx="782">
                  <c:v>-10</c:v>
                </c:pt>
                <c:pt idx="783">
                  <c:v>-7.916666666666667</c:v>
                </c:pt>
                <c:pt idx="784">
                  <c:v>-7.8571428571428568</c:v>
                </c:pt>
                <c:pt idx="785">
                  <c:v>-8.75</c:v>
                </c:pt>
                <c:pt idx="786">
                  <c:v>-9.25</c:v>
                </c:pt>
                <c:pt idx="787">
                  <c:v>-8.125</c:v>
                </c:pt>
                <c:pt idx="788">
                  <c:v>-8.125</c:v>
                </c:pt>
                <c:pt idx="789">
                  <c:v>-8.75</c:v>
                </c:pt>
                <c:pt idx="790">
                  <c:v>-9.375</c:v>
                </c:pt>
                <c:pt idx="791">
                  <c:v>-9.375</c:v>
                </c:pt>
                <c:pt idx="792">
                  <c:v>-9.5833333333333339</c:v>
                </c:pt>
                <c:pt idx="793">
                  <c:v>-9</c:v>
                </c:pt>
                <c:pt idx="794">
                  <c:v>-9.0625</c:v>
                </c:pt>
                <c:pt idx="795">
                  <c:v>-8.75</c:v>
                </c:pt>
                <c:pt idx="796">
                  <c:v>-9.5833333333333339</c:v>
                </c:pt>
                <c:pt idx="797">
                  <c:v>-10</c:v>
                </c:pt>
                <c:pt idx="798">
                  <c:v>-9.25</c:v>
                </c:pt>
                <c:pt idx="799">
                  <c:v>-9.1666666666666661</c:v>
                </c:pt>
                <c:pt idx="800">
                  <c:v>-8.3333333333333339</c:v>
                </c:pt>
              </c:numCache>
            </c:numRef>
          </c:yVal>
          <c:smooth val="1"/>
        </c:ser>
        <c:dLbls>
          <c:showLegendKey val="0"/>
          <c:showVal val="0"/>
          <c:showCatName val="0"/>
          <c:showSerName val="0"/>
          <c:showPercent val="0"/>
          <c:showBubbleSize val="0"/>
        </c:dLbls>
        <c:axId val="429279168"/>
        <c:axId val="429269368"/>
      </c:scatterChart>
      <c:valAx>
        <c:axId val="429279168"/>
        <c:scaling>
          <c:orientation val="minMax"/>
        </c:scaling>
        <c:delete val="0"/>
        <c:axPos val="b"/>
        <c:majorGridlines>
          <c:spPr>
            <a:ln w="9525" cap="flat" cmpd="sng" algn="ctr">
              <a:solidFill>
                <a:schemeClr val="tx1">
                  <a:lumMod val="15000"/>
                  <a:lumOff val="85000"/>
                </a:schemeClr>
              </a:solidFill>
              <a:round/>
            </a:ln>
            <a:effectLst/>
          </c:spPr>
        </c:majorGridlines>
        <c:numFmt formatCode="d\.m\.yy\ h:mm;@" sourceLinked="1"/>
        <c:majorTickMark val="none"/>
        <c:minorTickMark val="none"/>
        <c:tickLblPos val="low"/>
        <c:spPr>
          <a:noFill/>
          <a:ln w="9525" cap="flat" cmpd="sng" algn="ctr">
            <a:solidFill>
              <a:schemeClr val="tx1">
                <a:lumMod val="25000"/>
                <a:lumOff val="7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9269368"/>
        <c:crosses val="autoZero"/>
        <c:crossBetween val="midCat"/>
        <c:majorUnit val="0.5"/>
      </c:valAx>
      <c:valAx>
        <c:axId val="429269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Paine-ero (Pa)</a:t>
                </a:r>
              </a:p>
            </c:rich>
          </c:tx>
          <c:overlay val="0"/>
          <c:spPr>
            <a:noFill/>
            <a:ln>
              <a:noFill/>
            </a:ln>
            <a:effectLst/>
          </c:spPr>
        </c:title>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429279168"/>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fi-FI"/>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59" tIns="47780" rIns="95559" bIns="47780" rtlCol="0"/>
          <a:lstStyle>
            <a:lvl1pPr algn="l">
              <a:defRPr sz="1300"/>
            </a:lvl1pPr>
          </a:lstStyle>
          <a:p>
            <a:endParaRPr lang="fi-FI" sz="900" dirty="0">
              <a:latin typeface="Arial" pitchFamily="34" charset="0"/>
              <a:cs typeface="Arial" pitchFamily="34" charset="0"/>
            </a:endParaRPr>
          </a:p>
        </p:txBody>
      </p:sp>
      <p:sp>
        <p:nvSpPr>
          <p:cNvPr id="3" name="Date Placeholder 2"/>
          <p:cNvSpPr>
            <a:spLocks noGrp="1"/>
          </p:cNvSpPr>
          <p:nvPr>
            <p:ph type="dt" sz="quarter" idx="1"/>
          </p:nvPr>
        </p:nvSpPr>
        <p:spPr>
          <a:xfrm>
            <a:off x="3850443" y="1"/>
            <a:ext cx="2945659" cy="496332"/>
          </a:xfrm>
          <a:prstGeom prst="rect">
            <a:avLst/>
          </a:prstGeom>
        </p:spPr>
        <p:txBody>
          <a:bodyPr vert="horz" lIns="95559" tIns="47780" rIns="95559" bIns="47780" rtlCol="0"/>
          <a:lstStyle>
            <a:lvl1pPr algn="r">
              <a:defRPr sz="1300"/>
            </a:lvl1pPr>
          </a:lstStyle>
          <a:p>
            <a:fld id="{D2B8EB6F-D7BD-410C-AB1F-00269204D9C8}" type="datetimeFigureOut">
              <a:rPr lang="fi-FI" sz="900">
                <a:latin typeface="Arial" pitchFamily="34" charset="0"/>
                <a:cs typeface="Arial" pitchFamily="34" charset="0"/>
              </a:rPr>
              <a:pPr/>
              <a:t>23.6.2016</a:t>
            </a:fld>
            <a:endParaRPr lang="fi-FI" sz="900">
              <a:latin typeface="Arial" pitchFamily="34" charset="0"/>
              <a:cs typeface="Arial" pitchFamily="34" charset="0"/>
            </a:endParaRPr>
          </a:p>
        </p:txBody>
      </p:sp>
      <p:sp>
        <p:nvSpPr>
          <p:cNvPr id="4" name="Footer Placeholder 3"/>
          <p:cNvSpPr>
            <a:spLocks noGrp="1"/>
          </p:cNvSpPr>
          <p:nvPr>
            <p:ph type="ftr" sz="quarter" idx="2"/>
          </p:nvPr>
        </p:nvSpPr>
        <p:spPr>
          <a:xfrm>
            <a:off x="0" y="9428584"/>
            <a:ext cx="2945659" cy="496332"/>
          </a:xfrm>
          <a:prstGeom prst="rect">
            <a:avLst/>
          </a:prstGeom>
        </p:spPr>
        <p:txBody>
          <a:bodyPr vert="horz" lIns="95559" tIns="47780" rIns="95559" bIns="47780" rtlCol="0" anchor="b"/>
          <a:lstStyle>
            <a:lvl1pPr algn="l">
              <a:defRPr sz="1300"/>
            </a:lvl1pPr>
          </a:lstStyle>
          <a:p>
            <a:endParaRPr lang="fi-FI" sz="900">
              <a:latin typeface="Arial" pitchFamily="34" charset="0"/>
              <a:cs typeface="Arial" pitchFamily="34" charset="0"/>
            </a:endParaRPr>
          </a:p>
        </p:txBody>
      </p:sp>
      <p:sp>
        <p:nvSpPr>
          <p:cNvPr id="5" name="Slide Number Placeholder 4"/>
          <p:cNvSpPr>
            <a:spLocks noGrp="1"/>
          </p:cNvSpPr>
          <p:nvPr>
            <p:ph type="sldNum" sz="quarter" idx="3"/>
          </p:nvPr>
        </p:nvSpPr>
        <p:spPr>
          <a:xfrm>
            <a:off x="3850443" y="9428584"/>
            <a:ext cx="2945659" cy="496332"/>
          </a:xfrm>
          <a:prstGeom prst="rect">
            <a:avLst/>
          </a:prstGeom>
        </p:spPr>
        <p:txBody>
          <a:bodyPr vert="horz" lIns="95559" tIns="47780" rIns="95559" bIns="47780" rtlCol="0" anchor="b"/>
          <a:lstStyle>
            <a:lvl1pPr algn="r">
              <a:defRPr sz="1300"/>
            </a:lvl1pPr>
          </a:lstStyle>
          <a:p>
            <a:fld id="{C9829D03-198C-4FB6-BC3D-FF132E164A92}" type="slidenum">
              <a:rPr lang="fi-FI" sz="900">
                <a:latin typeface="Arial" pitchFamily="34" charset="0"/>
                <a:cs typeface="Arial" pitchFamily="34" charset="0"/>
              </a:rPr>
              <a:pPr/>
              <a:t>‹#›</a:t>
            </a:fld>
            <a:endParaRPr lang="fi-FI" sz="900">
              <a:latin typeface="Arial" pitchFamily="34" charset="0"/>
              <a:cs typeface="Arial" pitchFamily="34" charset="0"/>
            </a:endParaRPr>
          </a:p>
        </p:txBody>
      </p:sp>
    </p:spTree>
    <p:extLst>
      <p:ext uri="{BB962C8B-B14F-4D97-AF65-F5344CB8AC3E}">
        <p14:creationId xmlns:p14="http://schemas.microsoft.com/office/powerpoint/2010/main" val="5348182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6332"/>
          </a:xfrm>
          <a:prstGeom prst="rect">
            <a:avLst/>
          </a:prstGeom>
        </p:spPr>
        <p:txBody>
          <a:bodyPr vert="horz" lIns="95559" tIns="47780" rIns="95559" bIns="47780" rtlCol="0"/>
          <a:lstStyle>
            <a:lvl1pPr algn="l">
              <a:defRPr sz="900">
                <a:latin typeface="Arial" pitchFamily="34" charset="0"/>
                <a:cs typeface="Arial" pitchFamily="34" charset="0"/>
              </a:defRPr>
            </a:lvl1pPr>
          </a:lstStyle>
          <a:p>
            <a:endParaRPr lang="fi-FI" dirty="0"/>
          </a:p>
        </p:txBody>
      </p:sp>
      <p:sp>
        <p:nvSpPr>
          <p:cNvPr id="3" name="Date Placeholder 2"/>
          <p:cNvSpPr>
            <a:spLocks noGrp="1"/>
          </p:cNvSpPr>
          <p:nvPr>
            <p:ph type="dt" idx="1"/>
          </p:nvPr>
        </p:nvSpPr>
        <p:spPr>
          <a:xfrm>
            <a:off x="3850443" y="1"/>
            <a:ext cx="2945659" cy="496332"/>
          </a:xfrm>
          <a:prstGeom prst="rect">
            <a:avLst/>
          </a:prstGeom>
        </p:spPr>
        <p:txBody>
          <a:bodyPr vert="horz" lIns="95559" tIns="47780" rIns="95559" bIns="47780" rtlCol="0"/>
          <a:lstStyle>
            <a:lvl1pPr algn="r">
              <a:defRPr sz="900">
                <a:latin typeface="Arial" pitchFamily="34" charset="0"/>
                <a:cs typeface="Arial" pitchFamily="34" charset="0"/>
              </a:defRPr>
            </a:lvl1pPr>
          </a:lstStyle>
          <a:p>
            <a:fld id="{734323DC-88BF-4AB1-9A78-B974D90A807B}" type="datetimeFigureOut">
              <a:rPr lang="fi-FI" smtClean="0"/>
              <a:pPr/>
              <a:t>23.6.2016</a:t>
            </a:fld>
            <a:endParaRPr lang="fi-FI"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59" tIns="47780" rIns="95559" bIns="4778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5559" tIns="47780" rIns="95559" bIns="4778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i-FI" dirty="0"/>
          </a:p>
        </p:txBody>
      </p:sp>
      <p:sp>
        <p:nvSpPr>
          <p:cNvPr id="6" name="Footer Placeholder 5"/>
          <p:cNvSpPr>
            <a:spLocks noGrp="1"/>
          </p:cNvSpPr>
          <p:nvPr>
            <p:ph type="ftr" sz="quarter" idx="4"/>
          </p:nvPr>
        </p:nvSpPr>
        <p:spPr>
          <a:xfrm>
            <a:off x="0" y="9428584"/>
            <a:ext cx="2945659" cy="496332"/>
          </a:xfrm>
          <a:prstGeom prst="rect">
            <a:avLst/>
          </a:prstGeom>
        </p:spPr>
        <p:txBody>
          <a:bodyPr vert="horz" lIns="95559" tIns="47780" rIns="95559" bIns="47780" rtlCol="0" anchor="b"/>
          <a:lstStyle>
            <a:lvl1pPr algn="l">
              <a:defRPr sz="900">
                <a:latin typeface="Arial" pitchFamily="34" charset="0"/>
                <a:cs typeface="Arial" pitchFamily="34" charset="0"/>
              </a:defRPr>
            </a:lvl1pPr>
          </a:lstStyle>
          <a:p>
            <a:endParaRPr lang="fi-FI" dirty="0"/>
          </a:p>
        </p:txBody>
      </p:sp>
      <p:sp>
        <p:nvSpPr>
          <p:cNvPr id="7" name="Slide Number Placeholder 6"/>
          <p:cNvSpPr>
            <a:spLocks noGrp="1"/>
          </p:cNvSpPr>
          <p:nvPr>
            <p:ph type="sldNum" sz="quarter" idx="5"/>
          </p:nvPr>
        </p:nvSpPr>
        <p:spPr>
          <a:xfrm>
            <a:off x="3850443" y="9428584"/>
            <a:ext cx="2945659" cy="496332"/>
          </a:xfrm>
          <a:prstGeom prst="rect">
            <a:avLst/>
          </a:prstGeom>
        </p:spPr>
        <p:txBody>
          <a:bodyPr vert="horz" lIns="95559" tIns="47780" rIns="95559" bIns="47780" rtlCol="0" anchor="b"/>
          <a:lstStyle>
            <a:lvl1pPr algn="r">
              <a:defRPr sz="900">
                <a:latin typeface="Arial" pitchFamily="34" charset="0"/>
                <a:cs typeface="Arial" pitchFamily="34" charset="0"/>
              </a:defRPr>
            </a:lvl1pPr>
          </a:lstStyle>
          <a:p>
            <a:fld id="{BB9F18BF-E348-4EEC-9C4C-E41F855D7E30}" type="slidenum">
              <a:rPr lang="fi-FI" smtClean="0"/>
              <a:pPr/>
              <a:t>‹#›</a:t>
            </a:fld>
            <a:endParaRPr lang="fi-FI" dirty="0"/>
          </a:p>
        </p:txBody>
      </p:sp>
    </p:spTree>
    <p:extLst>
      <p:ext uri="{BB962C8B-B14F-4D97-AF65-F5344CB8AC3E}">
        <p14:creationId xmlns:p14="http://schemas.microsoft.com/office/powerpoint/2010/main" val="1062969084"/>
      </p:ext>
    </p:extLst>
  </p:cSld>
  <p:clrMap bg1="lt1" tx1="dk1" bg2="lt2" tx2="dk2" accent1="accent1" accent2="accent2" accent3="accent3" accent4="accent4" accent5="accent5" accent6="accent6" hlink="hlink" folHlink="folHlink"/>
  <p:hf hdr="0" ftr="0" dt="0"/>
  <p:notesStyle>
    <a:lvl1pPr marL="176213" indent="-176213" algn="l" defTabSz="914400" rtl="0" eaLnBrk="1" latinLnBrk="0" hangingPunct="1">
      <a:buFont typeface="Arial" pitchFamily="34" charset="0"/>
      <a:buChar char="•"/>
      <a:defRPr sz="1600" kern="1200">
        <a:solidFill>
          <a:schemeClr val="tx1"/>
        </a:solidFill>
        <a:latin typeface="Arial" pitchFamily="34" charset="0"/>
        <a:ea typeface="+mn-ea"/>
        <a:cs typeface="Arial" pitchFamily="34" charset="0"/>
      </a:defRPr>
    </a:lvl1pPr>
    <a:lvl2pPr marL="363538" indent="-187325" algn="l" defTabSz="914400" rtl="0" eaLnBrk="1" latinLnBrk="0" hangingPunct="1">
      <a:buFont typeface="Arial" pitchFamily="34" charset="0"/>
      <a:buChar char="•"/>
      <a:defRPr sz="1100" kern="1200">
        <a:solidFill>
          <a:schemeClr val="tx1"/>
        </a:solidFill>
        <a:latin typeface="Arial" pitchFamily="34" charset="0"/>
        <a:ea typeface="+mn-ea"/>
        <a:cs typeface="Arial" pitchFamily="34" charset="0"/>
      </a:defRPr>
    </a:lvl2pPr>
    <a:lvl3pPr marL="539750"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3pPr>
    <a:lvl4pPr marL="715963"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4pPr>
    <a:lvl5pPr marL="892175" indent="-176213" algn="l" defTabSz="914400" rtl="0" eaLnBrk="1" latinLnBrk="0" hangingPunct="1">
      <a:buFont typeface="Arial" pitchFamily="34" charset="0"/>
      <a:buChar char="•"/>
      <a:defRPr sz="10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a:t>
            </a:fld>
            <a:endParaRPr lang="fi-FI" dirty="0"/>
          </a:p>
        </p:txBody>
      </p:sp>
    </p:spTree>
    <p:extLst>
      <p:ext uri="{BB962C8B-B14F-4D97-AF65-F5344CB8AC3E}">
        <p14:creationId xmlns:p14="http://schemas.microsoft.com/office/powerpoint/2010/main" val="1079409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14</a:t>
            </a:fld>
            <a:endParaRPr lang="fi-FI" dirty="0"/>
          </a:p>
        </p:txBody>
      </p:sp>
    </p:spTree>
    <p:extLst>
      <p:ext uri="{BB962C8B-B14F-4D97-AF65-F5344CB8AC3E}">
        <p14:creationId xmlns:p14="http://schemas.microsoft.com/office/powerpoint/2010/main" val="1622815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15</a:t>
            </a:fld>
            <a:endParaRPr lang="fi-FI" dirty="0"/>
          </a:p>
        </p:txBody>
      </p:sp>
    </p:spTree>
    <p:extLst>
      <p:ext uri="{BB962C8B-B14F-4D97-AF65-F5344CB8AC3E}">
        <p14:creationId xmlns:p14="http://schemas.microsoft.com/office/powerpoint/2010/main" val="21419004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16</a:t>
            </a:fld>
            <a:endParaRPr lang="fi-FI" dirty="0"/>
          </a:p>
        </p:txBody>
      </p:sp>
    </p:spTree>
    <p:extLst>
      <p:ext uri="{BB962C8B-B14F-4D97-AF65-F5344CB8AC3E}">
        <p14:creationId xmlns:p14="http://schemas.microsoft.com/office/powerpoint/2010/main" val="2420026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17</a:t>
            </a:fld>
            <a:endParaRPr lang="fi-FI" dirty="0"/>
          </a:p>
        </p:txBody>
      </p:sp>
    </p:spTree>
    <p:extLst>
      <p:ext uri="{BB962C8B-B14F-4D97-AF65-F5344CB8AC3E}">
        <p14:creationId xmlns:p14="http://schemas.microsoft.com/office/powerpoint/2010/main" val="2311659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18</a:t>
            </a:fld>
            <a:endParaRPr lang="fi-FI" dirty="0"/>
          </a:p>
        </p:txBody>
      </p:sp>
    </p:spTree>
    <p:extLst>
      <p:ext uri="{BB962C8B-B14F-4D97-AF65-F5344CB8AC3E}">
        <p14:creationId xmlns:p14="http://schemas.microsoft.com/office/powerpoint/2010/main" val="3329747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19</a:t>
            </a:fld>
            <a:endParaRPr lang="fi-FI" dirty="0"/>
          </a:p>
        </p:txBody>
      </p:sp>
    </p:spTree>
    <p:extLst>
      <p:ext uri="{BB962C8B-B14F-4D97-AF65-F5344CB8AC3E}">
        <p14:creationId xmlns:p14="http://schemas.microsoft.com/office/powerpoint/2010/main" val="540145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20</a:t>
            </a:fld>
            <a:endParaRPr lang="fi-FI" dirty="0"/>
          </a:p>
        </p:txBody>
      </p:sp>
    </p:spTree>
    <p:extLst>
      <p:ext uri="{BB962C8B-B14F-4D97-AF65-F5344CB8AC3E}">
        <p14:creationId xmlns:p14="http://schemas.microsoft.com/office/powerpoint/2010/main" val="1324676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21</a:t>
            </a:fld>
            <a:endParaRPr lang="fi-FI" dirty="0"/>
          </a:p>
        </p:txBody>
      </p:sp>
    </p:spTree>
    <p:extLst>
      <p:ext uri="{BB962C8B-B14F-4D97-AF65-F5344CB8AC3E}">
        <p14:creationId xmlns:p14="http://schemas.microsoft.com/office/powerpoint/2010/main" val="375639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22</a:t>
            </a:fld>
            <a:endParaRPr lang="fi-FI" dirty="0"/>
          </a:p>
        </p:txBody>
      </p:sp>
    </p:spTree>
    <p:extLst>
      <p:ext uri="{BB962C8B-B14F-4D97-AF65-F5344CB8AC3E}">
        <p14:creationId xmlns:p14="http://schemas.microsoft.com/office/powerpoint/2010/main" val="4154511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23</a:t>
            </a:fld>
            <a:endParaRPr lang="fi-FI" dirty="0"/>
          </a:p>
        </p:txBody>
      </p:sp>
    </p:spTree>
    <p:extLst>
      <p:ext uri="{BB962C8B-B14F-4D97-AF65-F5344CB8AC3E}">
        <p14:creationId xmlns:p14="http://schemas.microsoft.com/office/powerpoint/2010/main" val="3990553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a:t>
            </a:fld>
            <a:endParaRPr lang="fi-FI" dirty="0"/>
          </a:p>
        </p:txBody>
      </p:sp>
    </p:spTree>
    <p:extLst>
      <p:ext uri="{BB962C8B-B14F-4D97-AF65-F5344CB8AC3E}">
        <p14:creationId xmlns:p14="http://schemas.microsoft.com/office/powerpoint/2010/main" val="2385311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24</a:t>
            </a:fld>
            <a:endParaRPr lang="fi-FI" dirty="0"/>
          </a:p>
        </p:txBody>
      </p:sp>
    </p:spTree>
    <p:extLst>
      <p:ext uri="{BB962C8B-B14F-4D97-AF65-F5344CB8AC3E}">
        <p14:creationId xmlns:p14="http://schemas.microsoft.com/office/powerpoint/2010/main" val="2965650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25</a:t>
            </a:fld>
            <a:endParaRPr lang="fi-FI" dirty="0"/>
          </a:p>
        </p:txBody>
      </p:sp>
    </p:spTree>
    <p:extLst>
      <p:ext uri="{BB962C8B-B14F-4D97-AF65-F5344CB8AC3E}">
        <p14:creationId xmlns:p14="http://schemas.microsoft.com/office/powerpoint/2010/main" val="190252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26</a:t>
            </a:fld>
            <a:endParaRPr lang="fi-FI" dirty="0"/>
          </a:p>
        </p:txBody>
      </p:sp>
    </p:spTree>
    <p:extLst>
      <p:ext uri="{BB962C8B-B14F-4D97-AF65-F5344CB8AC3E}">
        <p14:creationId xmlns:p14="http://schemas.microsoft.com/office/powerpoint/2010/main" val="3493047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28</a:t>
            </a:fld>
            <a:endParaRPr lang="fi-FI" dirty="0"/>
          </a:p>
        </p:txBody>
      </p:sp>
    </p:spTree>
    <p:extLst>
      <p:ext uri="{BB962C8B-B14F-4D97-AF65-F5344CB8AC3E}">
        <p14:creationId xmlns:p14="http://schemas.microsoft.com/office/powerpoint/2010/main" val="16988312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29</a:t>
            </a:fld>
            <a:endParaRPr lang="fi-FI" dirty="0"/>
          </a:p>
        </p:txBody>
      </p:sp>
    </p:spTree>
    <p:extLst>
      <p:ext uri="{BB962C8B-B14F-4D97-AF65-F5344CB8AC3E}">
        <p14:creationId xmlns:p14="http://schemas.microsoft.com/office/powerpoint/2010/main" val="46989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30</a:t>
            </a:fld>
            <a:endParaRPr lang="fi-FI" dirty="0"/>
          </a:p>
        </p:txBody>
      </p:sp>
    </p:spTree>
    <p:extLst>
      <p:ext uri="{BB962C8B-B14F-4D97-AF65-F5344CB8AC3E}">
        <p14:creationId xmlns:p14="http://schemas.microsoft.com/office/powerpoint/2010/main" val="19658327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31</a:t>
            </a:fld>
            <a:endParaRPr lang="fi-FI" dirty="0"/>
          </a:p>
        </p:txBody>
      </p:sp>
    </p:spTree>
    <p:extLst>
      <p:ext uri="{BB962C8B-B14F-4D97-AF65-F5344CB8AC3E}">
        <p14:creationId xmlns:p14="http://schemas.microsoft.com/office/powerpoint/2010/main" val="118400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32</a:t>
            </a:fld>
            <a:endParaRPr lang="fi-FI" dirty="0"/>
          </a:p>
        </p:txBody>
      </p:sp>
    </p:spTree>
    <p:extLst>
      <p:ext uri="{BB962C8B-B14F-4D97-AF65-F5344CB8AC3E}">
        <p14:creationId xmlns:p14="http://schemas.microsoft.com/office/powerpoint/2010/main" val="2824208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33</a:t>
            </a:fld>
            <a:endParaRPr lang="fi-FI" dirty="0"/>
          </a:p>
        </p:txBody>
      </p:sp>
    </p:spTree>
    <p:extLst>
      <p:ext uri="{BB962C8B-B14F-4D97-AF65-F5344CB8AC3E}">
        <p14:creationId xmlns:p14="http://schemas.microsoft.com/office/powerpoint/2010/main" val="4933303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34</a:t>
            </a:fld>
            <a:endParaRPr lang="fi-FI" dirty="0"/>
          </a:p>
        </p:txBody>
      </p:sp>
    </p:spTree>
    <p:extLst>
      <p:ext uri="{BB962C8B-B14F-4D97-AF65-F5344CB8AC3E}">
        <p14:creationId xmlns:p14="http://schemas.microsoft.com/office/powerpoint/2010/main" val="3738788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a:t>
            </a:fld>
            <a:endParaRPr lang="fi-FI" dirty="0"/>
          </a:p>
        </p:txBody>
      </p:sp>
    </p:spTree>
    <p:extLst>
      <p:ext uri="{BB962C8B-B14F-4D97-AF65-F5344CB8AC3E}">
        <p14:creationId xmlns:p14="http://schemas.microsoft.com/office/powerpoint/2010/main" val="702968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35</a:t>
            </a:fld>
            <a:endParaRPr lang="fi-FI" dirty="0"/>
          </a:p>
        </p:txBody>
      </p:sp>
    </p:spTree>
    <p:extLst>
      <p:ext uri="{BB962C8B-B14F-4D97-AF65-F5344CB8AC3E}">
        <p14:creationId xmlns:p14="http://schemas.microsoft.com/office/powerpoint/2010/main" val="31210835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36</a:t>
            </a:fld>
            <a:endParaRPr lang="fi-FI" dirty="0"/>
          </a:p>
        </p:txBody>
      </p:sp>
    </p:spTree>
    <p:extLst>
      <p:ext uri="{BB962C8B-B14F-4D97-AF65-F5344CB8AC3E}">
        <p14:creationId xmlns:p14="http://schemas.microsoft.com/office/powerpoint/2010/main" val="39547240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38</a:t>
            </a:fld>
            <a:endParaRPr lang="fi-FI" dirty="0"/>
          </a:p>
        </p:txBody>
      </p:sp>
    </p:spTree>
    <p:extLst>
      <p:ext uri="{BB962C8B-B14F-4D97-AF65-F5344CB8AC3E}">
        <p14:creationId xmlns:p14="http://schemas.microsoft.com/office/powerpoint/2010/main" val="41383144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39</a:t>
            </a:fld>
            <a:endParaRPr lang="fi-FI" dirty="0"/>
          </a:p>
        </p:txBody>
      </p:sp>
    </p:spTree>
    <p:extLst>
      <p:ext uri="{BB962C8B-B14F-4D97-AF65-F5344CB8AC3E}">
        <p14:creationId xmlns:p14="http://schemas.microsoft.com/office/powerpoint/2010/main" val="2102850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42</a:t>
            </a:fld>
            <a:endParaRPr lang="fi-FI" dirty="0"/>
          </a:p>
        </p:txBody>
      </p:sp>
    </p:spTree>
    <p:extLst>
      <p:ext uri="{BB962C8B-B14F-4D97-AF65-F5344CB8AC3E}">
        <p14:creationId xmlns:p14="http://schemas.microsoft.com/office/powerpoint/2010/main" val="28392147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43</a:t>
            </a:fld>
            <a:endParaRPr lang="fi-FI" dirty="0"/>
          </a:p>
        </p:txBody>
      </p:sp>
    </p:spTree>
    <p:extLst>
      <p:ext uri="{BB962C8B-B14F-4D97-AF65-F5344CB8AC3E}">
        <p14:creationId xmlns:p14="http://schemas.microsoft.com/office/powerpoint/2010/main" val="8502445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44</a:t>
            </a:fld>
            <a:endParaRPr lang="fi-FI" dirty="0"/>
          </a:p>
        </p:txBody>
      </p:sp>
    </p:spTree>
    <p:extLst>
      <p:ext uri="{BB962C8B-B14F-4D97-AF65-F5344CB8AC3E}">
        <p14:creationId xmlns:p14="http://schemas.microsoft.com/office/powerpoint/2010/main" val="7225292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45</a:t>
            </a:fld>
            <a:endParaRPr lang="fi-FI" dirty="0"/>
          </a:p>
        </p:txBody>
      </p:sp>
    </p:spTree>
    <p:extLst>
      <p:ext uri="{BB962C8B-B14F-4D97-AF65-F5344CB8AC3E}">
        <p14:creationId xmlns:p14="http://schemas.microsoft.com/office/powerpoint/2010/main" val="1411773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46</a:t>
            </a:fld>
            <a:endParaRPr lang="fi-FI" dirty="0"/>
          </a:p>
        </p:txBody>
      </p:sp>
    </p:spTree>
    <p:extLst>
      <p:ext uri="{BB962C8B-B14F-4D97-AF65-F5344CB8AC3E}">
        <p14:creationId xmlns:p14="http://schemas.microsoft.com/office/powerpoint/2010/main" val="14453941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47</a:t>
            </a:fld>
            <a:endParaRPr lang="fi-FI" dirty="0"/>
          </a:p>
        </p:txBody>
      </p:sp>
    </p:spTree>
    <p:extLst>
      <p:ext uri="{BB962C8B-B14F-4D97-AF65-F5344CB8AC3E}">
        <p14:creationId xmlns:p14="http://schemas.microsoft.com/office/powerpoint/2010/main" val="3708394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a:t>
            </a:fld>
            <a:endParaRPr lang="fi-FI" dirty="0"/>
          </a:p>
        </p:txBody>
      </p:sp>
    </p:spTree>
    <p:extLst>
      <p:ext uri="{BB962C8B-B14F-4D97-AF65-F5344CB8AC3E}">
        <p14:creationId xmlns:p14="http://schemas.microsoft.com/office/powerpoint/2010/main" val="26188940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48</a:t>
            </a:fld>
            <a:endParaRPr lang="fi-FI" dirty="0"/>
          </a:p>
        </p:txBody>
      </p:sp>
    </p:spTree>
    <p:extLst>
      <p:ext uri="{BB962C8B-B14F-4D97-AF65-F5344CB8AC3E}">
        <p14:creationId xmlns:p14="http://schemas.microsoft.com/office/powerpoint/2010/main" val="33891702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49</a:t>
            </a:fld>
            <a:endParaRPr lang="fi-FI" dirty="0"/>
          </a:p>
        </p:txBody>
      </p:sp>
    </p:spTree>
    <p:extLst>
      <p:ext uri="{BB962C8B-B14F-4D97-AF65-F5344CB8AC3E}">
        <p14:creationId xmlns:p14="http://schemas.microsoft.com/office/powerpoint/2010/main" val="27145421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50</a:t>
            </a:fld>
            <a:endParaRPr lang="fi-FI" dirty="0"/>
          </a:p>
        </p:txBody>
      </p:sp>
    </p:spTree>
    <p:extLst>
      <p:ext uri="{BB962C8B-B14F-4D97-AF65-F5344CB8AC3E}">
        <p14:creationId xmlns:p14="http://schemas.microsoft.com/office/powerpoint/2010/main" val="9182460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51</a:t>
            </a:fld>
            <a:endParaRPr lang="fi-FI" dirty="0"/>
          </a:p>
        </p:txBody>
      </p:sp>
    </p:spTree>
    <p:extLst>
      <p:ext uri="{BB962C8B-B14F-4D97-AF65-F5344CB8AC3E}">
        <p14:creationId xmlns:p14="http://schemas.microsoft.com/office/powerpoint/2010/main" val="16440487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52</a:t>
            </a:fld>
            <a:endParaRPr lang="fi-FI" dirty="0"/>
          </a:p>
        </p:txBody>
      </p:sp>
    </p:spTree>
    <p:extLst>
      <p:ext uri="{BB962C8B-B14F-4D97-AF65-F5344CB8AC3E}">
        <p14:creationId xmlns:p14="http://schemas.microsoft.com/office/powerpoint/2010/main" val="22649604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53</a:t>
            </a:fld>
            <a:endParaRPr lang="fi-FI" dirty="0"/>
          </a:p>
        </p:txBody>
      </p:sp>
    </p:spTree>
    <p:extLst>
      <p:ext uri="{BB962C8B-B14F-4D97-AF65-F5344CB8AC3E}">
        <p14:creationId xmlns:p14="http://schemas.microsoft.com/office/powerpoint/2010/main" val="6413197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54</a:t>
            </a:fld>
            <a:endParaRPr lang="fi-FI" dirty="0"/>
          </a:p>
        </p:txBody>
      </p:sp>
    </p:spTree>
    <p:extLst>
      <p:ext uri="{BB962C8B-B14F-4D97-AF65-F5344CB8AC3E}">
        <p14:creationId xmlns:p14="http://schemas.microsoft.com/office/powerpoint/2010/main" val="12505681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55</a:t>
            </a:fld>
            <a:endParaRPr lang="fi-FI" dirty="0"/>
          </a:p>
        </p:txBody>
      </p:sp>
    </p:spTree>
    <p:extLst>
      <p:ext uri="{BB962C8B-B14F-4D97-AF65-F5344CB8AC3E}">
        <p14:creationId xmlns:p14="http://schemas.microsoft.com/office/powerpoint/2010/main" val="35742678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56</a:t>
            </a:fld>
            <a:endParaRPr lang="fi-FI" dirty="0"/>
          </a:p>
        </p:txBody>
      </p:sp>
    </p:spTree>
    <p:extLst>
      <p:ext uri="{BB962C8B-B14F-4D97-AF65-F5344CB8AC3E}">
        <p14:creationId xmlns:p14="http://schemas.microsoft.com/office/powerpoint/2010/main" val="6961131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19704" y="9392352"/>
            <a:ext cx="2977971" cy="53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13" tIns="47858" rIns="95713" bIns="47858" anchor="b"/>
          <a:lstStyle>
            <a:lvl1pPr defTabSz="992188">
              <a:defRPr>
                <a:solidFill>
                  <a:schemeClr val="tx1"/>
                </a:solidFill>
                <a:latin typeface="Verdana" pitchFamily="34" charset="0"/>
              </a:defRPr>
            </a:lvl1pPr>
            <a:lvl2pPr marL="804863" indent="-309563" defTabSz="992188">
              <a:defRPr>
                <a:solidFill>
                  <a:schemeClr val="tx1"/>
                </a:solidFill>
                <a:latin typeface="Verdana" pitchFamily="34" charset="0"/>
              </a:defRPr>
            </a:lvl2pPr>
            <a:lvl3pPr marL="1238250" indent="-247650" defTabSz="992188">
              <a:defRPr>
                <a:solidFill>
                  <a:schemeClr val="tx1"/>
                </a:solidFill>
                <a:latin typeface="Verdana" pitchFamily="34" charset="0"/>
              </a:defRPr>
            </a:lvl3pPr>
            <a:lvl4pPr marL="1733550" indent="-247650" defTabSz="992188">
              <a:defRPr>
                <a:solidFill>
                  <a:schemeClr val="tx1"/>
                </a:solidFill>
                <a:latin typeface="Verdana" pitchFamily="34" charset="0"/>
              </a:defRPr>
            </a:lvl4pPr>
            <a:lvl5pPr marL="2228850" indent="-247650" defTabSz="992188">
              <a:defRPr>
                <a:solidFill>
                  <a:schemeClr val="tx1"/>
                </a:solidFill>
                <a:latin typeface="Verdana" pitchFamily="34" charset="0"/>
              </a:defRPr>
            </a:lvl5pPr>
            <a:lvl6pPr marL="2686050" indent="-247650" defTabSz="992188" fontAlgn="base">
              <a:spcBef>
                <a:spcPct val="0"/>
              </a:spcBef>
              <a:spcAft>
                <a:spcPct val="0"/>
              </a:spcAft>
              <a:defRPr>
                <a:solidFill>
                  <a:schemeClr val="tx1"/>
                </a:solidFill>
                <a:latin typeface="Verdana" pitchFamily="34" charset="0"/>
              </a:defRPr>
            </a:lvl6pPr>
            <a:lvl7pPr marL="3143250" indent="-247650" defTabSz="992188" fontAlgn="base">
              <a:spcBef>
                <a:spcPct val="0"/>
              </a:spcBef>
              <a:spcAft>
                <a:spcPct val="0"/>
              </a:spcAft>
              <a:defRPr>
                <a:solidFill>
                  <a:schemeClr val="tx1"/>
                </a:solidFill>
                <a:latin typeface="Verdana" pitchFamily="34" charset="0"/>
              </a:defRPr>
            </a:lvl7pPr>
            <a:lvl8pPr marL="3600450" indent="-247650" defTabSz="992188" fontAlgn="base">
              <a:spcBef>
                <a:spcPct val="0"/>
              </a:spcBef>
              <a:spcAft>
                <a:spcPct val="0"/>
              </a:spcAft>
              <a:defRPr>
                <a:solidFill>
                  <a:schemeClr val="tx1"/>
                </a:solidFill>
                <a:latin typeface="Verdana" pitchFamily="34" charset="0"/>
              </a:defRPr>
            </a:lvl8pPr>
            <a:lvl9pPr marL="4057650" indent="-247650" defTabSz="992188" fontAlgn="base">
              <a:spcBef>
                <a:spcPct val="0"/>
              </a:spcBef>
              <a:spcAft>
                <a:spcPct val="0"/>
              </a:spcAft>
              <a:defRPr>
                <a:solidFill>
                  <a:schemeClr val="tx1"/>
                </a:solidFill>
                <a:latin typeface="Verdana" pitchFamily="34" charset="0"/>
              </a:defRPr>
            </a:lvl9pPr>
          </a:lstStyle>
          <a:p>
            <a:pPr algn="r" eaLnBrk="0" hangingPunct="0"/>
            <a:fld id="{7F3EDEA5-CAC4-4BC1-BFE7-F149883B8BB4}" type="slidenum">
              <a:rPr lang="en-US" altLang="fi-FI" sz="1300">
                <a:latin typeface="Times New Roman" pitchFamily="18" charset="0"/>
              </a:rPr>
              <a:pPr algn="r" eaLnBrk="0" hangingPunct="0"/>
              <a:t>57</a:t>
            </a:fld>
            <a:endParaRPr lang="en-US" altLang="fi-FI" sz="1300">
              <a:latin typeface="Times New Roman" pitchFamily="18" charset="0"/>
            </a:endParaRPr>
          </a:p>
        </p:txBody>
      </p:sp>
      <p:sp>
        <p:nvSpPr>
          <p:cNvPr id="95235"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a:xfrm>
            <a:off x="907067" y="4714654"/>
            <a:ext cx="4983544" cy="4466755"/>
          </a:xfrm>
        </p:spPr>
        <p:txBody>
          <a:bodyPr wrap="none" lIns="95713" tIns="47858" rIns="95713" bIns="47858"/>
          <a:lstStyle/>
          <a:p>
            <a:pPr defTabSz="881915"/>
            <a:endParaRPr lang="fi-FI" altLang="fi-FI" smtClean="0"/>
          </a:p>
        </p:txBody>
      </p:sp>
    </p:spTree>
    <p:extLst>
      <p:ext uri="{BB962C8B-B14F-4D97-AF65-F5344CB8AC3E}">
        <p14:creationId xmlns:p14="http://schemas.microsoft.com/office/powerpoint/2010/main" val="1774853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a:t>
            </a:fld>
            <a:endParaRPr lang="fi-FI" dirty="0"/>
          </a:p>
        </p:txBody>
      </p:sp>
    </p:spTree>
    <p:extLst>
      <p:ext uri="{BB962C8B-B14F-4D97-AF65-F5344CB8AC3E}">
        <p14:creationId xmlns:p14="http://schemas.microsoft.com/office/powerpoint/2010/main" val="37827141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58</a:t>
            </a:fld>
            <a:endParaRPr lang="fi-FI" dirty="0"/>
          </a:p>
        </p:txBody>
      </p:sp>
    </p:spTree>
    <p:extLst>
      <p:ext uri="{BB962C8B-B14F-4D97-AF65-F5344CB8AC3E}">
        <p14:creationId xmlns:p14="http://schemas.microsoft.com/office/powerpoint/2010/main" val="25751575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19704" y="9392352"/>
            <a:ext cx="2977971" cy="53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5713" tIns="47858" rIns="95713" bIns="47858" anchor="b"/>
          <a:lstStyle>
            <a:lvl1pPr defTabSz="992188">
              <a:defRPr>
                <a:solidFill>
                  <a:schemeClr val="tx1"/>
                </a:solidFill>
                <a:latin typeface="Verdana" pitchFamily="34" charset="0"/>
              </a:defRPr>
            </a:lvl1pPr>
            <a:lvl2pPr marL="804863" indent="-309563" defTabSz="992188">
              <a:defRPr>
                <a:solidFill>
                  <a:schemeClr val="tx1"/>
                </a:solidFill>
                <a:latin typeface="Verdana" pitchFamily="34" charset="0"/>
              </a:defRPr>
            </a:lvl2pPr>
            <a:lvl3pPr marL="1238250" indent="-247650" defTabSz="992188">
              <a:defRPr>
                <a:solidFill>
                  <a:schemeClr val="tx1"/>
                </a:solidFill>
                <a:latin typeface="Verdana" pitchFamily="34" charset="0"/>
              </a:defRPr>
            </a:lvl3pPr>
            <a:lvl4pPr marL="1733550" indent="-247650" defTabSz="992188">
              <a:defRPr>
                <a:solidFill>
                  <a:schemeClr val="tx1"/>
                </a:solidFill>
                <a:latin typeface="Verdana" pitchFamily="34" charset="0"/>
              </a:defRPr>
            </a:lvl4pPr>
            <a:lvl5pPr marL="2228850" indent="-247650" defTabSz="992188">
              <a:defRPr>
                <a:solidFill>
                  <a:schemeClr val="tx1"/>
                </a:solidFill>
                <a:latin typeface="Verdana" pitchFamily="34" charset="0"/>
              </a:defRPr>
            </a:lvl5pPr>
            <a:lvl6pPr marL="2686050" indent="-247650" defTabSz="992188" fontAlgn="base">
              <a:spcBef>
                <a:spcPct val="0"/>
              </a:spcBef>
              <a:spcAft>
                <a:spcPct val="0"/>
              </a:spcAft>
              <a:defRPr>
                <a:solidFill>
                  <a:schemeClr val="tx1"/>
                </a:solidFill>
                <a:latin typeface="Verdana" pitchFamily="34" charset="0"/>
              </a:defRPr>
            </a:lvl6pPr>
            <a:lvl7pPr marL="3143250" indent="-247650" defTabSz="992188" fontAlgn="base">
              <a:spcBef>
                <a:spcPct val="0"/>
              </a:spcBef>
              <a:spcAft>
                <a:spcPct val="0"/>
              </a:spcAft>
              <a:defRPr>
                <a:solidFill>
                  <a:schemeClr val="tx1"/>
                </a:solidFill>
                <a:latin typeface="Verdana" pitchFamily="34" charset="0"/>
              </a:defRPr>
            </a:lvl7pPr>
            <a:lvl8pPr marL="3600450" indent="-247650" defTabSz="992188" fontAlgn="base">
              <a:spcBef>
                <a:spcPct val="0"/>
              </a:spcBef>
              <a:spcAft>
                <a:spcPct val="0"/>
              </a:spcAft>
              <a:defRPr>
                <a:solidFill>
                  <a:schemeClr val="tx1"/>
                </a:solidFill>
                <a:latin typeface="Verdana" pitchFamily="34" charset="0"/>
              </a:defRPr>
            </a:lvl8pPr>
            <a:lvl9pPr marL="4057650" indent="-247650" defTabSz="992188" fontAlgn="base">
              <a:spcBef>
                <a:spcPct val="0"/>
              </a:spcBef>
              <a:spcAft>
                <a:spcPct val="0"/>
              </a:spcAft>
              <a:defRPr>
                <a:solidFill>
                  <a:schemeClr val="tx1"/>
                </a:solidFill>
                <a:latin typeface="Verdana" pitchFamily="34" charset="0"/>
              </a:defRPr>
            </a:lvl9pPr>
          </a:lstStyle>
          <a:p>
            <a:pPr algn="r" eaLnBrk="0" hangingPunct="0"/>
            <a:fld id="{9AE470DF-AE13-49B3-B607-7D34C4421EAD}" type="slidenum">
              <a:rPr lang="en-US" altLang="fi-FI" sz="1300">
                <a:latin typeface="Times New Roman" pitchFamily="18" charset="0"/>
              </a:rPr>
              <a:pPr algn="r" eaLnBrk="0" hangingPunct="0"/>
              <a:t>59</a:t>
            </a:fld>
            <a:endParaRPr lang="en-US" altLang="fi-FI" sz="1300">
              <a:latin typeface="Times New Roman" pitchFamily="18" charset="0"/>
            </a:endParaRPr>
          </a:p>
        </p:txBody>
      </p:sp>
      <p:sp>
        <p:nvSpPr>
          <p:cNvPr id="97283" name="Rectangle 2"/>
          <p:cNvSpPr>
            <a:spLocks noGrp="1" noRot="1" noChangeAspect="1" noChangeArrowheads="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4" name="Rectangle 3"/>
          <p:cNvSpPr>
            <a:spLocks noGrp="1" noChangeArrowheads="1"/>
          </p:cNvSpPr>
          <p:nvPr>
            <p:ph type="body" idx="1"/>
          </p:nvPr>
        </p:nvSpPr>
        <p:spPr>
          <a:xfrm>
            <a:off x="907067" y="4714654"/>
            <a:ext cx="4983544" cy="4466755"/>
          </a:xfrm>
        </p:spPr>
        <p:txBody>
          <a:bodyPr wrap="none" lIns="95713" tIns="47858" rIns="95713" bIns="47858"/>
          <a:lstStyle/>
          <a:p>
            <a:pPr defTabSz="881915"/>
            <a:endParaRPr lang="fi-FI" altLang="fi-FI" smtClean="0"/>
          </a:p>
        </p:txBody>
      </p:sp>
    </p:spTree>
    <p:extLst>
      <p:ext uri="{BB962C8B-B14F-4D97-AF65-F5344CB8AC3E}">
        <p14:creationId xmlns:p14="http://schemas.microsoft.com/office/powerpoint/2010/main" val="2823583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60</a:t>
            </a:fld>
            <a:endParaRPr lang="fi-FI" dirty="0"/>
          </a:p>
        </p:txBody>
      </p:sp>
    </p:spTree>
    <p:extLst>
      <p:ext uri="{BB962C8B-B14F-4D97-AF65-F5344CB8AC3E}">
        <p14:creationId xmlns:p14="http://schemas.microsoft.com/office/powerpoint/2010/main" val="32720082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61</a:t>
            </a:fld>
            <a:endParaRPr lang="fi-FI" dirty="0"/>
          </a:p>
        </p:txBody>
      </p:sp>
    </p:spTree>
    <p:extLst>
      <p:ext uri="{BB962C8B-B14F-4D97-AF65-F5344CB8AC3E}">
        <p14:creationId xmlns:p14="http://schemas.microsoft.com/office/powerpoint/2010/main" val="427369476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62</a:t>
            </a:fld>
            <a:endParaRPr lang="fi-FI" dirty="0"/>
          </a:p>
        </p:txBody>
      </p:sp>
    </p:spTree>
    <p:extLst>
      <p:ext uri="{BB962C8B-B14F-4D97-AF65-F5344CB8AC3E}">
        <p14:creationId xmlns:p14="http://schemas.microsoft.com/office/powerpoint/2010/main" val="23421819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a:defRPr/>
            </a:pPr>
            <a:fld id="{CA1C0503-F7D4-4341-B6A4-2782FA915E0C}" type="slidenum">
              <a:rPr lang="fi-FI" smtClean="0"/>
              <a:pPr>
                <a:defRPr/>
              </a:pPr>
              <a:t>63</a:t>
            </a:fld>
            <a:endParaRPr lang="fi-FI"/>
          </a:p>
        </p:txBody>
      </p:sp>
    </p:spTree>
    <p:extLst>
      <p:ext uri="{BB962C8B-B14F-4D97-AF65-F5344CB8AC3E}">
        <p14:creationId xmlns:p14="http://schemas.microsoft.com/office/powerpoint/2010/main" val="41374092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64</a:t>
            </a:fld>
            <a:endParaRPr lang="fi-FI" dirty="0"/>
          </a:p>
        </p:txBody>
      </p:sp>
    </p:spTree>
    <p:extLst>
      <p:ext uri="{BB962C8B-B14F-4D97-AF65-F5344CB8AC3E}">
        <p14:creationId xmlns:p14="http://schemas.microsoft.com/office/powerpoint/2010/main" val="33989531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65</a:t>
            </a:fld>
            <a:endParaRPr lang="fi-FI" dirty="0"/>
          </a:p>
        </p:txBody>
      </p:sp>
    </p:spTree>
    <p:extLst>
      <p:ext uri="{BB962C8B-B14F-4D97-AF65-F5344CB8AC3E}">
        <p14:creationId xmlns:p14="http://schemas.microsoft.com/office/powerpoint/2010/main" val="5547936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66</a:t>
            </a:fld>
            <a:endParaRPr lang="fi-FI" dirty="0"/>
          </a:p>
        </p:txBody>
      </p:sp>
    </p:spTree>
    <p:extLst>
      <p:ext uri="{BB962C8B-B14F-4D97-AF65-F5344CB8AC3E}">
        <p14:creationId xmlns:p14="http://schemas.microsoft.com/office/powerpoint/2010/main" val="18972713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67</a:t>
            </a:fld>
            <a:endParaRPr lang="fi-FI" dirty="0"/>
          </a:p>
        </p:txBody>
      </p:sp>
    </p:spTree>
    <p:extLst>
      <p:ext uri="{BB962C8B-B14F-4D97-AF65-F5344CB8AC3E}">
        <p14:creationId xmlns:p14="http://schemas.microsoft.com/office/powerpoint/2010/main" val="373191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7</a:t>
            </a:fld>
            <a:endParaRPr lang="fi-FI" dirty="0"/>
          </a:p>
        </p:txBody>
      </p:sp>
    </p:spTree>
    <p:extLst>
      <p:ext uri="{BB962C8B-B14F-4D97-AF65-F5344CB8AC3E}">
        <p14:creationId xmlns:p14="http://schemas.microsoft.com/office/powerpoint/2010/main" val="17686586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68</a:t>
            </a:fld>
            <a:endParaRPr lang="fi-FI" dirty="0"/>
          </a:p>
        </p:txBody>
      </p:sp>
    </p:spTree>
    <p:extLst>
      <p:ext uri="{BB962C8B-B14F-4D97-AF65-F5344CB8AC3E}">
        <p14:creationId xmlns:p14="http://schemas.microsoft.com/office/powerpoint/2010/main" val="411623133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69</a:t>
            </a:fld>
            <a:endParaRPr lang="fi-FI" dirty="0"/>
          </a:p>
        </p:txBody>
      </p:sp>
    </p:spTree>
    <p:extLst>
      <p:ext uri="{BB962C8B-B14F-4D97-AF65-F5344CB8AC3E}">
        <p14:creationId xmlns:p14="http://schemas.microsoft.com/office/powerpoint/2010/main" val="22129550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70</a:t>
            </a:fld>
            <a:endParaRPr lang="fi-FI" dirty="0"/>
          </a:p>
        </p:txBody>
      </p:sp>
    </p:spTree>
    <p:extLst>
      <p:ext uri="{BB962C8B-B14F-4D97-AF65-F5344CB8AC3E}">
        <p14:creationId xmlns:p14="http://schemas.microsoft.com/office/powerpoint/2010/main" val="39118852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A1C0503-F7D4-4341-B6A4-2782FA915E0C}" type="slidenum">
              <a:rPr lang="fi-FI" smtClean="0"/>
              <a:pPr>
                <a:defRPr/>
              </a:pPr>
              <a:t>71</a:t>
            </a:fld>
            <a:endParaRPr lang="fi-FI"/>
          </a:p>
        </p:txBody>
      </p:sp>
    </p:spTree>
    <p:extLst>
      <p:ext uri="{BB962C8B-B14F-4D97-AF65-F5344CB8AC3E}">
        <p14:creationId xmlns:p14="http://schemas.microsoft.com/office/powerpoint/2010/main" val="27233142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72</a:t>
            </a:fld>
            <a:endParaRPr lang="fi-FI" dirty="0"/>
          </a:p>
        </p:txBody>
      </p:sp>
    </p:spTree>
    <p:extLst>
      <p:ext uri="{BB962C8B-B14F-4D97-AF65-F5344CB8AC3E}">
        <p14:creationId xmlns:p14="http://schemas.microsoft.com/office/powerpoint/2010/main" val="277732071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73</a:t>
            </a:fld>
            <a:endParaRPr lang="fi-FI" dirty="0"/>
          </a:p>
        </p:txBody>
      </p:sp>
    </p:spTree>
    <p:extLst>
      <p:ext uri="{BB962C8B-B14F-4D97-AF65-F5344CB8AC3E}">
        <p14:creationId xmlns:p14="http://schemas.microsoft.com/office/powerpoint/2010/main" val="311924155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74</a:t>
            </a:fld>
            <a:endParaRPr lang="fi-FI" dirty="0"/>
          </a:p>
        </p:txBody>
      </p:sp>
    </p:spTree>
    <p:extLst>
      <p:ext uri="{BB962C8B-B14F-4D97-AF65-F5344CB8AC3E}">
        <p14:creationId xmlns:p14="http://schemas.microsoft.com/office/powerpoint/2010/main" val="22941704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75</a:t>
            </a:fld>
            <a:endParaRPr lang="fi-FI" dirty="0"/>
          </a:p>
        </p:txBody>
      </p:sp>
    </p:spTree>
    <p:extLst>
      <p:ext uri="{BB962C8B-B14F-4D97-AF65-F5344CB8AC3E}">
        <p14:creationId xmlns:p14="http://schemas.microsoft.com/office/powerpoint/2010/main" val="1339175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76</a:t>
            </a:fld>
            <a:endParaRPr lang="fi-FI" dirty="0"/>
          </a:p>
        </p:txBody>
      </p:sp>
    </p:spTree>
    <p:extLst>
      <p:ext uri="{BB962C8B-B14F-4D97-AF65-F5344CB8AC3E}">
        <p14:creationId xmlns:p14="http://schemas.microsoft.com/office/powerpoint/2010/main" val="33492533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77</a:t>
            </a:fld>
            <a:endParaRPr lang="fi-FI" dirty="0"/>
          </a:p>
        </p:txBody>
      </p:sp>
    </p:spTree>
    <p:extLst>
      <p:ext uri="{BB962C8B-B14F-4D97-AF65-F5344CB8AC3E}">
        <p14:creationId xmlns:p14="http://schemas.microsoft.com/office/powerpoint/2010/main" val="3401478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8</a:t>
            </a:fld>
            <a:endParaRPr lang="fi-FI" dirty="0"/>
          </a:p>
        </p:txBody>
      </p:sp>
    </p:spTree>
    <p:extLst>
      <p:ext uri="{BB962C8B-B14F-4D97-AF65-F5344CB8AC3E}">
        <p14:creationId xmlns:p14="http://schemas.microsoft.com/office/powerpoint/2010/main" val="188077079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78</a:t>
            </a:fld>
            <a:endParaRPr lang="fi-FI" dirty="0"/>
          </a:p>
        </p:txBody>
      </p:sp>
    </p:spTree>
    <p:extLst>
      <p:ext uri="{BB962C8B-B14F-4D97-AF65-F5344CB8AC3E}">
        <p14:creationId xmlns:p14="http://schemas.microsoft.com/office/powerpoint/2010/main" val="351729288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79</a:t>
            </a:fld>
            <a:endParaRPr lang="fi-FI" dirty="0"/>
          </a:p>
        </p:txBody>
      </p:sp>
    </p:spTree>
    <p:extLst>
      <p:ext uri="{BB962C8B-B14F-4D97-AF65-F5344CB8AC3E}">
        <p14:creationId xmlns:p14="http://schemas.microsoft.com/office/powerpoint/2010/main" val="2074629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80</a:t>
            </a:fld>
            <a:endParaRPr lang="fi-FI" dirty="0"/>
          </a:p>
        </p:txBody>
      </p:sp>
    </p:spTree>
    <p:extLst>
      <p:ext uri="{BB962C8B-B14F-4D97-AF65-F5344CB8AC3E}">
        <p14:creationId xmlns:p14="http://schemas.microsoft.com/office/powerpoint/2010/main" val="36014756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81</a:t>
            </a:fld>
            <a:endParaRPr lang="fi-FI" dirty="0"/>
          </a:p>
        </p:txBody>
      </p:sp>
    </p:spTree>
    <p:extLst>
      <p:ext uri="{BB962C8B-B14F-4D97-AF65-F5344CB8AC3E}">
        <p14:creationId xmlns:p14="http://schemas.microsoft.com/office/powerpoint/2010/main" val="67749471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83</a:t>
            </a:fld>
            <a:endParaRPr lang="fi-FI" dirty="0"/>
          </a:p>
        </p:txBody>
      </p:sp>
    </p:spTree>
    <p:extLst>
      <p:ext uri="{BB962C8B-B14F-4D97-AF65-F5344CB8AC3E}">
        <p14:creationId xmlns:p14="http://schemas.microsoft.com/office/powerpoint/2010/main" val="19616331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84</a:t>
            </a:fld>
            <a:endParaRPr lang="fi-FI" dirty="0"/>
          </a:p>
        </p:txBody>
      </p:sp>
    </p:spTree>
    <p:extLst>
      <p:ext uri="{BB962C8B-B14F-4D97-AF65-F5344CB8AC3E}">
        <p14:creationId xmlns:p14="http://schemas.microsoft.com/office/powerpoint/2010/main" val="318829233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85</a:t>
            </a:fld>
            <a:endParaRPr lang="fi-FI" dirty="0"/>
          </a:p>
        </p:txBody>
      </p:sp>
    </p:spTree>
    <p:extLst>
      <p:ext uri="{BB962C8B-B14F-4D97-AF65-F5344CB8AC3E}">
        <p14:creationId xmlns:p14="http://schemas.microsoft.com/office/powerpoint/2010/main" val="11473815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86</a:t>
            </a:fld>
            <a:endParaRPr lang="fi-FI" dirty="0"/>
          </a:p>
        </p:txBody>
      </p:sp>
    </p:spTree>
    <p:extLst>
      <p:ext uri="{BB962C8B-B14F-4D97-AF65-F5344CB8AC3E}">
        <p14:creationId xmlns:p14="http://schemas.microsoft.com/office/powerpoint/2010/main" val="265992673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87</a:t>
            </a:fld>
            <a:endParaRPr lang="fi-FI" dirty="0"/>
          </a:p>
        </p:txBody>
      </p:sp>
    </p:spTree>
    <p:extLst>
      <p:ext uri="{BB962C8B-B14F-4D97-AF65-F5344CB8AC3E}">
        <p14:creationId xmlns:p14="http://schemas.microsoft.com/office/powerpoint/2010/main" val="363404592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88</a:t>
            </a:fld>
            <a:endParaRPr lang="fi-FI" dirty="0"/>
          </a:p>
        </p:txBody>
      </p:sp>
    </p:spTree>
    <p:extLst>
      <p:ext uri="{BB962C8B-B14F-4D97-AF65-F5344CB8AC3E}">
        <p14:creationId xmlns:p14="http://schemas.microsoft.com/office/powerpoint/2010/main" val="3015052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9</a:t>
            </a:fld>
            <a:endParaRPr lang="fi-FI" dirty="0"/>
          </a:p>
        </p:txBody>
      </p:sp>
    </p:spTree>
    <p:extLst>
      <p:ext uri="{BB962C8B-B14F-4D97-AF65-F5344CB8AC3E}">
        <p14:creationId xmlns:p14="http://schemas.microsoft.com/office/powerpoint/2010/main" val="32815897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89</a:t>
            </a:fld>
            <a:endParaRPr lang="fi-FI" dirty="0"/>
          </a:p>
        </p:txBody>
      </p:sp>
    </p:spTree>
    <p:extLst>
      <p:ext uri="{BB962C8B-B14F-4D97-AF65-F5344CB8AC3E}">
        <p14:creationId xmlns:p14="http://schemas.microsoft.com/office/powerpoint/2010/main" val="30455228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90</a:t>
            </a:fld>
            <a:endParaRPr lang="fi-FI" dirty="0"/>
          </a:p>
        </p:txBody>
      </p:sp>
    </p:spTree>
    <p:extLst>
      <p:ext uri="{BB962C8B-B14F-4D97-AF65-F5344CB8AC3E}">
        <p14:creationId xmlns:p14="http://schemas.microsoft.com/office/powerpoint/2010/main" val="6188465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91</a:t>
            </a:fld>
            <a:endParaRPr lang="fi-FI" dirty="0"/>
          </a:p>
        </p:txBody>
      </p:sp>
    </p:spTree>
    <p:extLst>
      <p:ext uri="{BB962C8B-B14F-4D97-AF65-F5344CB8AC3E}">
        <p14:creationId xmlns:p14="http://schemas.microsoft.com/office/powerpoint/2010/main" val="67378971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92</a:t>
            </a:fld>
            <a:endParaRPr lang="fi-FI" dirty="0"/>
          </a:p>
        </p:txBody>
      </p:sp>
    </p:spTree>
    <p:extLst>
      <p:ext uri="{BB962C8B-B14F-4D97-AF65-F5344CB8AC3E}">
        <p14:creationId xmlns:p14="http://schemas.microsoft.com/office/powerpoint/2010/main" val="273034902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93</a:t>
            </a:fld>
            <a:endParaRPr lang="fi-FI" dirty="0"/>
          </a:p>
        </p:txBody>
      </p:sp>
    </p:spTree>
    <p:extLst>
      <p:ext uri="{BB962C8B-B14F-4D97-AF65-F5344CB8AC3E}">
        <p14:creationId xmlns:p14="http://schemas.microsoft.com/office/powerpoint/2010/main" val="294805896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94</a:t>
            </a:fld>
            <a:endParaRPr lang="fi-FI" dirty="0"/>
          </a:p>
        </p:txBody>
      </p:sp>
    </p:spTree>
    <p:extLst>
      <p:ext uri="{BB962C8B-B14F-4D97-AF65-F5344CB8AC3E}">
        <p14:creationId xmlns:p14="http://schemas.microsoft.com/office/powerpoint/2010/main" val="390504423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95</a:t>
            </a:fld>
            <a:endParaRPr lang="fi-FI" dirty="0"/>
          </a:p>
        </p:txBody>
      </p:sp>
    </p:spTree>
    <p:extLst>
      <p:ext uri="{BB962C8B-B14F-4D97-AF65-F5344CB8AC3E}">
        <p14:creationId xmlns:p14="http://schemas.microsoft.com/office/powerpoint/2010/main" val="360747254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96</a:t>
            </a:fld>
            <a:endParaRPr lang="fi-FI" dirty="0"/>
          </a:p>
        </p:txBody>
      </p:sp>
    </p:spTree>
    <p:extLst>
      <p:ext uri="{BB962C8B-B14F-4D97-AF65-F5344CB8AC3E}">
        <p14:creationId xmlns:p14="http://schemas.microsoft.com/office/powerpoint/2010/main" val="259526915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97</a:t>
            </a:fld>
            <a:endParaRPr lang="fi-FI" dirty="0"/>
          </a:p>
        </p:txBody>
      </p:sp>
    </p:spTree>
    <p:extLst>
      <p:ext uri="{BB962C8B-B14F-4D97-AF65-F5344CB8AC3E}">
        <p14:creationId xmlns:p14="http://schemas.microsoft.com/office/powerpoint/2010/main" val="205500998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a:defRPr/>
            </a:pPr>
            <a:fld id="{CA1C0503-F7D4-4341-B6A4-2782FA915E0C}" type="slidenum">
              <a:rPr lang="fi-FI" smtClean="0"/>
              <a:pPr>
                <a:defRPr/>
              </a:pPr>
              <a:t>98</a:t>
            </a:fld>
            <a:endParaRPr lang="fi-FI"/>
          </a:p>
        </p:txBody>
      </p:sp>
    </p:spTree>
    <p:extLst>
      <p:ext uri="{BB962C8B-B14F-4D97-AF65-F5344CB8AC3E}">
        <p14:creationId xmlns:p14="http://schemas.microsoft.com/office/powerpoint/2010/main" val="3387188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13</a:t>
            </a:fld>
            <a:endParaRPr lang="fi-FI" dirty="0"/>
          </a:p>
        </p:txBody>
      </p:sp>
    </p:spTree>
    <p:extLst>
      <p:ext uri="{BB962C8B-B14F-4D97-AF65-F5344CB8AC3E}">
        <p14:creationId xmlns:p14="http://schemas.microsoft.com/office/powerpoint/2010/main" val="160498272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a:defRPr/>
            </a:pPr>
            <a:fld id="{CA1C0503-F7D4-4341-B6A4-2782FA915E0C}" type="slidenum">
              <a:rPr lang="fi-FI" smtClean="0"/>
              <a:pPr>
                <a:defRPr/>
              </a:pPr>
              <a:t>99</a:t>
            </a:fld>
            <a:endParaRPr lang="fi-FI"/>
          </a:p>
        </p:txBody>
      </p:sp>
    </p:spTree>
    <p:extLst>
      <p:ext uri="{BB962C8B-B14F-4D97-AF65-F5344CB8AC3E}">
        <p14:creationId xmlns:p14="http://schemas.microsoft.com/office/powerpoint/2010/main" val="329615070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100</a:t>
            </a:fld>
            <a:endParaRPr lang="fi-FI" dirty="0"/>
          </a:p>
        </p:txBody>
      </p:sp>
    </p:spTree>
    <p:extLst>
      <p:ext uri="{BB962C8B-B14F-4D97-AF65-F5344CB8AC3E}">
        <p14:creationId xmlns:p14="http://schemas.microsoft.com/office/powerpoint/2010/main" val="224918887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102</a:t>
            </a:fld>
            <a:endParaRPr lang="fi-FI" dirty="0"/>
          </a:p>
        </p:txBody>
      </p:sp>
    </p:spTree>
    <p:extLst>
      <p:ext uri="{BB962C8B-B14F-4D97-AF65-F5344CB8AC3E}">
        <p14:creationId xmlns:p14="http://schemas.microsoft.com/office/powerpoint/2010/main" val="250475242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B9F18BF-E348-4EEC-9C4C-E41F855D7E30}" type="slidenum">
              <a:rPr lang="fi-FI" smtClean="0"/>
              <a:pPr/>
              <a:t>103</a:t>
            </a:fld>
            <a:endParaRPr lang="fi-FI" dirty="0"/>
          </a:p>
        </p:txBody>
      </p:sp>
    </p:spTree>
    <p:extLst>
      <p:ext uri="{BB962C8B-B14F-4D97-AF65-F5344CB8AC3E}">
        <p14:creationId xmlns:p14="http://schemas.microsoft.com/office/powerpoint/2010/main" val="2058788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email">
            <a:extLst>
              <a:ext uri="{28A0092B-C50C-407E-A947-70E740481C1C}">
                <a14:useLocalDpi xmlns:a14="http://schemas.microsoft.com/office/drawing/2010/main"/>
              </a:ext>
            </a:extLst>
          </a:blip>
          <a:stretch>
            <a:fillRect/>
          </a:stretch>
        </p:blipFill>
        <p:spPr bwMode="auto">
          <a:xfrm>
            <a:off x="411536" y="6197024"/>
            <a:ext cx="1462880"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7" name="Kuva 6" descr="Hometalkoot_SLOGAN_L#18DB0D.jp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5536" y="188640"/>
            <a:ext cx="8344967" cy="1872208"/>
          </a:xfrm>
          <a:prstGeom prst="rect">
            <a:avLst/>
          </a:prstGeom>
        </p:spPr>
      </p:pic>
    </p:spTree>
  </p:cSld>
  <p:clrMapOvr>
    <a:masterClrMapping/>
  </p:clrMapOvr>
  <p:transition spd="med">
    <p:wip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with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F19DECFF-2F9A-4682-B321-109EA3F35810}" type="datetime1">
              <a:rPr lang="fi-FI" smtClean="0"/>
              <a:t>23.6.2016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
        <p:nvSpPr>
          <p:cNvPr id="7" name="Picture Placeholder 6"/>
          <p:cNvSpPr>
            <a:spLocks noGrp="1"/>
          </p:cNvSpPr>
          <p:nvPr>
            <p:ph type="pic" sz="quarter" idx="13"/>
          </p:nvPr>
        </p:nvSpPr>
        <p:spPr>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026FA-D9D3-4F8C-8D77-1FBD491DEA7D}" type="datetime1">
              <a:rPr lang="fi-FI" smtClean="0"/>
              <a:t>23.6.2016</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827087" y="333375"/>
            <a:ext cx="7489825" cy="1079500"/>
          </a:xfrm>
        </p:spPr>
        <p:txBody>
          <a:bodyPr anchor="b">
            <a:normAutofit/>
          </a:bodyPr>
          <a:lstStyle>
            <a:lvl1pPr algn="l">
              <a:defRPr sz="3000" b="1"/>
            </a:lvl1pPr>
          </a:lstStyle>
          <a:p>
            <a:r>
              <a:rPr lang="en-US" smtClean="0"/>
              <a:t>Click to edit Master title style</a:t>
            </a:r>
            <a:endParaRPr lang="fi-FI"/>
          </a:p>
        </p:txBody>
      </p:sp>
      <p:sp>
        <p:nvSpPr>
          <p:cNvPr id="3" name="Picture Placeholder 2"/>
          <p:cNvSpPr>
            <a:spLocks noGrp="1"/>
          </p:cNvSpPr>
          <p:nvPr>
            <p:ph type="pic" idx="1"/>
          </p:nvPr>
        </p:nvSpPr>
        <p:spPr>
          <a:xfrm>
            <a:off x="827087" y="1628775"/>
            <a:ext cx="7489825" cy="2157415"/>
          </a:xfrm>
          <a:solidFill>
            <a:schemeClr val="accent4">
              <a:lumMod val="20000"/>
              <a:lumOff val="80000"/>
            </a:schemeClr>
          </a:solidFill>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i-FI"/>
          </a:p>
        </p:txBody>
      </p:sp>
      <p:sp>
        <p:nvSpPr>
          <p:cNvPr id="5" name="Date Placeholder 4"/>
          <p:cNvSpPr>
            <a:spLocks noGrp="1"/>
          </p:cNvSpPr>
          <p:nvPr>
            <p:ph type="dt" sz="half" idx="10"/>
          </p:nvPr>
        </p:nvSpPr>
        <p:spPr/>
        <p:txBody>
          <a:bodyPr/>
          <a:lstStyle/>
          <a:p>
            <a:fld id="{C789B6F1-61A8-4262-921C-45828EDB6E7A}" type="datetime1">
              <a:rPr lang="fi-FI" smtClean="0"/>
              <a:t>23.6.2016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Text Placeholder 8"/>
          <p:cNvSpPr>
            <a:spLocks noGrp="1"/>
          </p:cNvSpPr>
          <p:nvPr>
            <p:ph type="body" sz="quarter" idx="13"/>
          </p:nvPr>
        </p:nvSpPr>
        <p:spPr>
          <a:xfrm>
            <a:off x="827088" y="3933825"/>
            <a:ext cx="7489825" cy="2087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6781800" cy="114300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457200" y="1433513"/>
            <a:ext cx="3314700" cy="473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3924300" y="1433513"/>
            <a:ext cx="3314700" cy="473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a:xfrm>
            <a:off x="2603500" y="6543675"/>
            <a:ext cx="2565400" cy="228600"/>
          </a:xfrm>
          <a:prstGeom prst="rect">
            <a:avLst/>
          </a:prstGeom>
        </p:spPr>
        <p:txBody>
          <a:bodyPr/>
          <a:lstStyle>
            <a:lvl1pPr>
              <a:defRPr/>
            </a:lvl1pPr>
          </a:lstStyle>
          <a:p>
            <a:pPr>
              <a:defRPr/>
            </a:pPr>
            <a:fld id="{C8F0F405-2CB7-409C-A4CE-A427CB003F01}" type="datetime1">
              <a:rPr lang="fi-FI" smtClean="0"/>
              <a:t>23.6.2016</a:t>
            </a:fld>
            <a:endParaRPr lang="fi-FI"/>
          </a:p>
        </p:txBody>
      </p:sp>
      <p:sp>
        <p:nvSpPr>
          <p:cNvPr id="6" name="Slide Number Placeholder 5"/>
          <p:cNvSpPr>
            <a:spLocks noGrp="1"/>
          </p:cNvSpPr>
          <p:nvPr>
            <p:ph type="sldNum" sz="quarter" idx="11"/>
          </p:nvPr>
        </p:nvSpPr>
        <p:spPr>
          <a:xfrm>
            <a:off x="5486400" y="6551613"/>
            <a:ext cx="2133600" cy="188912"/>
          </a:xfrm>
        </p:spPr>
        <p:txBody>
          <a:bodyPr/>
          <a:lstStyle>
            <a:lvl1pPr>
              <a:defRPr smtClean="0"/>
            </a:lvl1pPr>
          </a:lstStyle>
          <a:p>
            <a:pPr>
              <a:defRPr/>
            </a:pPr>
            <a:fld id="{F4153000-F5F8-416D-839F-1C0BAED17464}" type="slidenum">
              <a:rPr lang="fi-FI"/>
              <a:pPr>
                <a:defRPr/>
              </a:pPr>
              <a:t>‹#›</a:t>
            </a:fld>
            <a:endParaRPr lang="fi-FI"/>
          </a:p>
        </p:txBody>
      </p:sp>
      <p:sp>
        <p:nvSpPr>
          <p:cNvPr id="7" name="Footer Placeholder 6"/>
          <p:cNvSpPr>
            <a:spLocks noGrp="1"/>
          </p:cNvSpPr>
          <p:nvPr>
            <p:ph type="ftr" sz="quarter" idx="12"/>
          </p:nvPr>
        </p:nvSpPr>
        <p:spPr>
          <a:xfrm>
            <a:off x="3841750" y="6540500"/>
            <a:ext cx="2895600" cy="169863"/>
          </a:xfrm>
        </p:spPr>
        <p:txBody>
          <a:bodyPr/>
          <a:lstStyle>
            <a:lvl1pPr>
              <a:defRPr/>
            </a:lvl1pPr>
          </a:lstStyle>
          <a:p>
            <a:endParaRPr lang="fi-FI" altLang="fi-FI"/>
          </a:p>
        </p:txBody>
      </p:sp>
    </p:spTree>
    <p:extLst>
      <p:ext uri="{BB962C8B-B14F-4D97-AF65-F5344CB8AC3E}">
        <p14:creationId xmlns:p14="http://schemas.microsoft.com/office/powerpoint/2010/main" val="468362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60350"/>
            <a:ext cx="6781800" cy="1143000"/>
          </a:xfrm>
        </p:spPr>
        <p:txBody>
          <a:bodyPr/>
          <a:lstStyle/>
          <a:p>
            <a:r>
              <a:rPr lang="en-US" smtClean="0"/>
              <a:t>Click to edit Master title style</a:t>
            </a:r>
            <a:endParaRPr lang="fi-FI"/>
          </a:p>
        </p:txBody>
      </p:sp>
      <p:sp>
        <p:nvSpPr>
          <p:cNvPr id="3" name="Content Placeholder 2"/>
          <p:cNvSpPr>
            <a:spLocks noGrp="1"/>
          </p:cNvSpPr>
          <p:nvPr>
            <p:ph sz="quarter" idx="1"/>
          </p:nvPr>
        </p:nvSpPr>
        <p:spPr>
          <a:xfrm>
            <a:off x="457200" y="1433513"/>
            <a:ext cx="3314700" cy="228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3924300" y="1433513"/>
            <a:ext cx="3314700" cy="228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457200" y="3875088"/>
            <a:ext cx="3314700" cy="2290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Content Placeholder 5"/>
          <p:cNvSpPr>
            <a:spLocks noGrp="1"/>
          </p:cNvSpPr>
          <p:nvPr>
            <p:ph sz="quarter" idx="4"/>
          </p:nvPr>
        </p:nvSpPr>
        <p:spPr>
          <a:xfrm>
            <a:off x="3924300" y="3875088"/>
            <a:ext cx="3314700" cy="2290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a:xfrm>
            <a:off x="2603500" y="6543675"/>
            <a:ext cx="2565400" cy="228600"/>
          </a:xfrm>
          <a:prstGeom prst="rect">
            <a:avLst/>
          </a:prstGeom>
        </p:spPr>
        <p:txBody>
          <a:bodyPr/>
          <a:lstStyle>
            <a:lvl1pPr>
              <a:defRPr/>
            </a:lvl1pPr>
          </a:lstStyle>
          <a:p>
            <a:pPr>
              <a:defRPr/>
            </a:pPr>
            <a:fld id="{7CE8F960-0B7E-418E-9D20-D91FA249C5B0}" type="datetime1">
              <a:rPr lang="fi-FI" smtClean="0"/>
              <a:t>23.6.2016</a:t>
            </a:fld>
            <a:endParaRPr lang="fi-FI"/>
          </a:p>
        </p:txBody>
      </p:sp>
      <p:sp>
        <p:nvSpPr>
          <p:cNvPr id="8" name="Slide Number Placeholder 7"/>
          <p:cNvSpPr>
            <a:spLocks noGrp="1"/>
          </p:cNvSpPr>
          <p:nvPr>
            <p:ph type="sldNum" sz="quarter" idx="11"/>
          </p:nvPr>
        </p:nvSpPr>
        <p:spPr>
          <a:xfrm>
            <a:off x="5486400" y="6551613"/>
            <a:ext cx="2133600" cy="188912"/>
          </a:xfrm>
        </p:spPr>
        <p:txBody>
          <a:bodyPr/>
          <a:lstStyle>
            <a:lvl1pPr>
              <a:defRPr smtClean="0"/>
            </a:lvl1pPr>
          </a:lstStyle>
          <a:p>
            <a:pPr>
              <a:defRPr/>
            </a:pPr>
            <a:fld id="{BB172920-48AD-426F-A733-3BA77F3287D1}" type="slidenum">
              <a:rPr lang="fi-FI"/>
              <a:pPr>
                <a:defRPr/>
              </a:pPr>
              <a:t>‹#›</a:t>
            </a:fld>
            <a:endParaRPr lang="fi-FI"/>
          </a:p>
        </p:txBody>
      </p:sp>
      <p:sp>
        <p:nvSpPr>
          <p:cNvPr id="9" name="Footer Placeholder 8"/>
          <p:cNvSpPr>
            <a:spLocks noGrp="1"/>
          </p:cNvSpPr>
          <p:nvPr>
            <p:ph type="ftr" sz="quarter" idx="12"/>
          </p:nvPr>
        </p:nvSpPr>
        <p:spPr>
          <a:xfrm>
            <a:off x="3841750" y="6540500"/>
            <a:ext cx="2895600" cy="169863"/>
          </a:xfrm>
        </p:spPr>
        <p:txBody>
          <a:bodyPr/>
          <a:lstStyle>
            <a:lvl1pPr>
              <a:defRPr/>
            </a:lvl1pPr>
          </a:lstStyle>
          <a:p>
            <a:endParaRPr lang="fi-FI" altLang="fi-FI"/>
          </a:p>
        </p:txBody>
      </p:sp>
    </p:spTree>
    <p:extLst>
      <p:ext uri="{BB962C8B-B14F-4D97-AF65-F5344CB8AC3E}">
        <p14:creationId xmlns:p14="http://schemas.microsoft.com/office/powerpoint/2010/main" val="289133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0350"/>
            <a:ext cx="6781800" cy="1143000"/>
          </a:xfrm>
        </p:spPr>
        <p:txBody>
          <a:bodyPr/>
          <a:lstStyle/>
          <a:p>
            <a:r>
              <a:rPr lang="en-US" smtClean="0"/>
              <a:t>Click to edit Master title style</a:t>
            </a:r>
            <a:endParaRPr lang="fi-FI"/>
          </a:p>
        </p:txBody>
      </p:sp>
      <p:sp>
        <p:nvSpPr>
          <p:cNvPr id="3" name="Text Placeholder 2"/>
          <p:cNvSpPr>
            <a:spLocks noGrp="1"/>
          </p:cNvSpPr>
          <p:nvPr>
            <p:ph type="body" sz="half" idx="1"/>
          </p:nvPr>
        </p:nvSpPr>
        <p:spPr>
          <a:xfrm>
            <a:off x="457200" y="1433513"/>
            <a:ext cx="3314700" cy="4732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quarter" idx="2"/>
          </p:nvPr>
        </p:nvSpPr>
        <p:spPr>
          <a:xfrm>
            <a:off x="3924300" y="1433513"/>
            <a:ext cx="3314700" cy="2289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Content Placeholder 4"/>
          <p:cNvSpPr>
            <a:spLocks noGrp="1"/>
          </p:cNvSpPr>
          <p:nvPr>
            <p:ph sz="quarter" idx="3"/>
          </p:nvPr>
        </p:nvSpPr>
        <p:spPr>
          <a:xfrm>
            <a:off x="3924300" y="3875088"/>
            <a:ext cx="3314700" cy="2290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Date Placeholder 5"/>
          <p:cNvSpPr>
            <a:spLocks noGrp="1"/>
          </p:cNvSpPr>
          <p:nvPr>
            <p:ph type="dt" sz="half" idx="10"/>
          </p:nvPr>
        </p:nvSpPr>
        <p:spPr>
          <a:xfrm>
            <a:off x="2603500" y="6543675"/>
            <a:ext cx="2565400" cy="228600"/>
          </a:xfrm>
          <a:prstGeom prst="rect">
            <a:avLst/>
          </a:prstGeom>
        </p:spPr>
        <p:txBody>
          <a:bodyPr/>
          <a:lstStyle>
            <a:lvl1pPr>
              <a:defRPr/>
            </a:lvl1pPr>
          </a:lstStyle>
          <a:p>
            <a:pPr>
              <a:defRPr/>
            </a:pPr>
            <a:fld id="{A6C60F5A-82DA-41CA-B0B0-B25BA31B9EDF}" type="datetime1">
              <a:rPr lang="fi-FI" smtClean="0"/>
              <a:t>23.6.2016</a:t>
            </a:fld>
            <a:endParaRPr lang="fi-FI"/>
          </a:p>
        </p:txBody>
      </p:sp>
      <p:sp>
        <p:nvSpPr>
          <p:cNvPr id="7" name="Slide Number Placeholder 6"/>
          <p:cNvSpPr>
            <a:spLocks noGrp="1"/>
          </p:cNvSpPr>
          <p:nvPr>
            <p:ph type="sldNum" sz="quarter" idx="11"/>
          </p:nvPr>
        </p:nvSpPr>
        <p:spPr>
          <a:xfrm>
            <a:off x="5486400" y="6551613"/>
            <a:ext cx="2133600" cy="188912"/>
          </a:xfrm>
        </p:spPr>
        <p:txBody>
          <a:bodyPr/>
          <a:lstStyle>
            <a:lvl1pPr>
              <a:defRPr smtClean="0"/>
            </a:lvl1pPr>
          </a:lstStyle>
          <a:p>
            <a:pPr>
              <a:defRPr/>
            </a:pPr>
            <a:fld id="{D2296E17-3EE4-4DAF-B0D5-CECE46E6807E}" type="slidenum">
              <a:rPr lang="fi-FI"/>
              <a:pPr>
                <a:defRPr/>
              </a:pPr>
              <a:t>‹#›</a:t>
            </a:fld>
            <a:endParaRPr lang="fi-FI"/>
          </a:p>
        </p:txBody>
      </p:sp>
      <p:sp>
        <p:nvSpPr>
          <p:cNvPr id="8" name="Footer Placeholder 7"/>
          <p:cNvSpPr>
            <a:spLocks noGrp="1"/>
          </p:cNvSpPr>
          <p:nvPr>
            <p:ph type="ftr" sz="quarter" idx="12"/>
          </p:nvPr>
        </p:nvSpPr>
        <p:spPr>
          <a:xfrm>
            <a:off x="3841750" y="6540500"/>
            <a:ext cx="2895600" cy="169863"/>
          </a:xfrm>
        </p:spPr>
        <p:txBody>
          <a:bodyPr/>
          <a:lstStyle>
            <a:lvl1pPr>
              <a:defRPr/>
            </a:lvl1pPr>
          </a:lstStyle>
          <a:p>
            <a:endParaRPr lang="fi-FI" altLang="fi-FI"/>
          </a:p>
        </p:txBody>
      </p:sp>
    </p:spTree>
    <p:extLst>
      <p:ext uri="{BB962C8B-B14F-4D97-AF65-F5344CB8AC3E}">
        <p14:creationId xmlns:p14="http://schemas.microsoft.com/office/powerpoint/2010/main" val="1017993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A7CC"/>
                </a:solidFill>
              </a:defRPr>
            </a:lvl1pPr>
          </a:lstStyle>
          <a:p>
            <a:r>
              <a:rPr lang="fi-FI" smtClean="0"/>
              <a:t>Click to edit Master title style</a:t>
            </a:r>
            <a:endParaRPr lang="fi-FI"/>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fi-FI"/>
          </a:p>
        </p:txBody>
      </p:sp>
      <p:sp>
        <p:nvSpPr>
          <p:cNvPr id="5" name="Päiväyksen paikkamerkki 8"/>
          <p:cNvSpPr>
            <a:spLocks noGrp="1"/>
          </p:cNvSpPr>
          <p:nvPr>
            <p:ph type="dt" sz="half" idx="10"/>
          </p:nvPr>
        </p:nvSpPr>
        <p:spPr>
          <a:xfrm>
            <a:off x="2603500" y="6543675"/>
            <a:ext cx="2565400" cy="228600"/>
          </a:xfrm>
          <a:prstGeom prst="rect">
            <a:avLst/>
          </a:prstGeom>
        </p:spPr>
        <p:txBody>
          <a:bodyPr/>
          <a:lstStyle>
            <a:lvl1pPr>
              <a:defRPr/>
            </a:lvl1pPr>
          </a:lstStyle>
          <a:p>
            <a:pPr>
              <a:defRPr/>
            </a:pPr>
            <a:fld id="{6DC5D25C-B32F-4887-82C0-389DDA3B73E9}" type="datetime1">
              <a:rPr lang="fi-FI" smtClean="0"/>
              <a:t>23.6.2016</a:t>
            </a:fld>
            <a:endParaRPr lang="fi-FI"/>
          </a:p>
        </p:txBody>
      </p:sp>
      <p:sp>
        <p:nvSpPr>
          <p:cNvPr id="7" name="Dian numeron paikkamerkki 9"/>
          <p:cNvSpPr>
            <a:spLocks noGrp="1"/>
          </p:cNvSpPr>
          <p:nvPr>
            <p:ph type="sldNum" sz="quarter" idx="11"/>
          </p:nvPr>
        </p:nvSpPr>
        <p:spPr/>
        <p:txBody>
          <a:bodyPr/>
          <a:lstStyle>
            <a:lvl1pPr>
              <a:defRPr/>
            </a:lvl1pPr>
          </a:lstStyle>
          <a:p>
            <a:pPr>
              <a:defRPr/>
            </a:pPr>
            <a:fld id="{3C3B60AB-ABB5-444C-B1A8-D7E181BD0FD3}" type="slidenum">
              <a:rPr lang="fi-FI"/>
              <a:pPr>
                <a:defRPr/>
              </a:pPr>
              <a:t>‹#›</a:t>
            </a:fld>
            <a:endParaRPr lang="fi-FI"/>
          </a:p>
        </p:txBody>
      </p:sp>
      <p:sp>
        <p:nvSpPr>
          <p:cNvPr id="8" name="Alatunnisteen paikkamerkki 10"/>
          <p:cNvSpPr>
            <a:spLocks noGrp="1"/>
          </p:cNvSpPr>
          <p:nvPr>
            <p:ph type="ftr" sz="quarter" idx="12"/>
          </p:nvPr>
        </p:nvSpPr>
        <p:spPr/>
        <p:txBody>
          <a:bodyPr/>
          <a:lstStyle>
            <a:lvl1pPr>
              <a:defRPr/>
            </a:lvl1pPr>
          </a:lstStyle>
          <a:p>
            <a:endParaRPr lang="fi-FI" altLang="fi-FI"/>
          </a:p>
        </p:txBody>
      </p:sp>
    </p:spTree>
    <p:extLst>
      <p:ext uri="{BB962C8B-B14F-4D97-AF65-F5344CB8AC3E}">
        <p14:creationId xmlns:p14="http://schemas.microsoft.com/office/powerpoint/2010/main" val="21849688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5438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038600"/>
            <a:ext cx="7772400" cy="236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457200" y="6553200"/>
            <a:ext cx="7772400" cy="152400"/>
          </a:xfrm>
        </p:spPr>
        <p:txBody>
          <a:bodyPr/>
          <a:lstStyle>
            <a:lvl1pPr>
              <a:defRPr/>
            </a:lvl1pPr>
          </a:lstStyle>
          <a:p>
            <a:endParaRPr lang="en-US" altLang="en-US"/>
          </a:p>
        </p:txBody>
      </p:sp>
      <p:sp>
        <p:nvSpPr>
          <p:cNvPr id="6" name="Slide Number Placeholder 5"/>
          <p:cNvSpPr>
            <a:spLocks noGrp="1"/>
          </p:cNvSpPr>
          <p:nvPr>
            <p:ph type="sldNum" sz="quarter" idx="11"/>
          </p:nvPr>
        </p:nvSpPr>
        <p:spPr>
          <a:xfrm>
            <a:off x="8229600" y="6553200"/>
            <a:ext cx="762000" cy="152400"/>
          </a:xfrm>
        </p:spPr>
        <p:txBody>
          <a:bodyPr/>
          <a:lstStyle>
            <a:lvl1pPr>
              <a:defRPr/>
            </a:lvl1pPr>
          </a:lstStyle>
          <a:p>
            <a:fld id="{26073405-6468-47AC-99CB-65A62C49F8C6}" type="slidenum">
              <a:rPr lang="en-US" altLang="en-US"/>
              <a:pPr/>
              <a:t>‹#›</a:t>
            </a:fld>
            <a:endParaRPr lang="en-US" altLang="en-US"/>
          </a:p>
        </p:txBody>
      </p:sp>
    </p:spTree>
    <p:extLst>
      <p:ext uri="{BB962C8B-B14F-4D97-AF65-F5344CB8AC3E}">
        <p14:creationId xmlns:p14="http://schemas.microsoft.com/office/powerpoint/2010/main" val="2331242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lvl1pPr>
              <a:defRPr sz="2000"/>
            </a:lvl1pPr>
            <a:lvl2pPr>
              <a:defRPr sz="1800"/>
            </a:lvl2pPr>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10"/>
          </p:nvPr>
        </p:nvSpPr>
        <p:spPr/>
        <p:txBody>
          <a:bodyPr/>
          <a:lstStyle/>
          <a:p>
            <a:fld id="{3CE891E1-B679-454C-9DDB-F07395E85087}" type="datetime1">
              <a:rPr lang="fi-FI" smtClean="0"/>
              <a:t>23.6.2016</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Swedish)">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08BA3E5F-7BE0-4750-AB1F-B2DC85A510CA}" type="datetime1">
              <a:rPr lang="fi-FI" smtClean="0"/>
              <a:t>23.6.2016</a:t>
            </a:fld>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7" name="Picture 16" descr="hometalkoot_su+ru.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266483" y="571480"/>
            <a:ext cx="3343967" cy="1316739"/>
          </a:xfrm>
          <a:prstGeom prst="rect">
            <a:avLst/>
          </a:prstGeom>
        </p:spPr>
      </p:pic>
      <p:pic>
        <p:nvPicPr>
          <p:cNvPr id="16" name="Picture 3" descr="Z:\YMP (Ympäristöministeriö)\ymp014\man4.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5957" y="928670"/>
            <a:ext cx="1238933" cy="1285884"/>
          </a:xfrm>
          <a:prstGeom prst="rect">
            <a:avLst/>
          </a:prstGeom>
          <a:noFill/>
        </p:spPr>
      </p:pic>
      <p:pic>
        <p:nvPicPr>
          <p:cNvPr id="18" name="Picture 4" descr="Z:\YMP (Ympäristöministeriö)\ymp014\man5.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054127" y="919572"/>
            <a:ext cx="874667" cy="1294981"/>
          </a:xfrm>
          <a:prstGeom prst="rect">
            <a:avLst/>
          </a:prstGeom>
          <a:noFill/>
        </p:spPr>
      </p:pic>
      <p:pic>
        <p:nvPicPr>
          <p:cNvPr id="19" name="Picture 6" descr="Z:\YMP (Ympäristöministeriö)\ymp014\man1.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823467" y="868380"/>
            <a:ext cx="517989" cy="1308603"/>
          </a:xfrm>
          <a:prstGeom prst="rect">
            <a:avLst/>
          </a:prstGeom>
          <a:noFill/>
        </p:spPr>
      </p:pic>
      <p:pic>
        <p:nvPicPr>
          <p:cNvPr id="20" name="Picture 7" descr="Z:\YMP (Ympäristöministeriö)\ymp014\man2.pn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748524" y="885367"/>
            <a:ext cx="499814" cy="1320720"/>
          </a:xfrm>
          <a:prstGeom prst="rect">
            <a:avLst/>
          </a:prstGeom>
          <a:noFill/>
        </p:spPr>
      </p:pic>
      <p:pic>
        <p:nvPicPr>
          <p:cNvPr id="21" name="Picture 8" descr="Z:\YMP (Ympäristöministeriö)\ymp014\man3.png"/>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8242820" y="890258"/>
            <a:ext cx="901180" cy="1290428"/>
          </a:xfrm>
          <a:prstGeom prst="rect">
            <a:avLst/>
          </a:prstGeom>
          <a:noFill/>
        </p:spPr>
      </p:pic>
      <p:pic>
        <p:nvPicPr>
          <p:cNvPr id="22" name="Picture 2" descr="Z:\YMP (Ympäristöministeriö)\ymp014\hahmot\hahmot\ruutuka¦êytto¦êo¦ên\arkkitehti_musta.png"/>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7361150" y="928670"/>
            <a:ext cx="337496" cy="1302818"/>
          </a:xfrm>
          <a:prstGeom prst="rect">
            <a:avLst/>
          </a:prstGeom>
          <a:noFill/>
        </p:spPr>
      </p:pic>
      <p:pic>
        <p:nvPicPr>
          <p:cNvPr id="23" name="Picture 3" descr="Z:\YMP (Ympäristöministeriö)\ymp014\hahmot\hahmot\ruutuka¦êytto¦êo¦ên\rakennusmies_musta.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2362072" y="781436"/>
            <a:ext cx="852606" cy="1393434"/>
          </a:xfrm>
          <a:prstGeom prst="rect">
            <a:avLst/>
          </a:prstGeom>
          <a:noFill/>
        </p:spPr>
      </p:pic>
      <p:pic>
        <p:nvPicPr>
          <p:cNvPr id="24" name="Picture 7" descr="Z:\YMP (Ympäristöministeriö)\ymp014\hahmot\hahmot\ruutuka¦êytto¦êo¦ên\siivooja_musta.png"/>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English)">
    <p:spTree>
      <p:nvGrpSpPr>
        <p:cNvPr id="1" name=""/>
        <p:cNvGrpSpPr/>
        <p:nvPr/>
      </p:nvGrpSpPr>
      <p:grpSpPr>
        <a:xfrm>
          <a:off x="0" y="0"/>
          <a:ext cx="0" cy="0"/>
          <a:chOff x="0" y="0"/>
          <a:chExt cx="0" cy="0"/>
        </a:xfrm>
      </p:grpSpPr>
      <p:pic>
        <p:nvPicPr>
          <p:cNvPr id="29" name="Picture 28" descr="Picture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241966" y="554854"/>
            <a:ext cx="3369707" cy="1285884"/>
          </a:xfrm>
          <a:prstGeom prst="rect">
            <a:avLst/>
          </a:prstGeom>
        </p:spPr>
      </p:pic>
      <p:sp>
        <p:nvSpPr>
          <p:cNvPr id="2" name="Title 1"/>
          <p:cNvSpPr>
            <a:spLocks noGrp="1"/>
          </p:cNvSpPr>
          <p:nvPr>
            <p:ph type="ctrTitle" hasCustomPrompt="1"/>
          </p:nvPr>
        </p:nvSpPr>
        <p:spPr>
          <a:xfrm>
            <a:off x="827088" y="2924174"/>
            <a:ext cx="7489825" cy="1584325"/>
          </a:xfrm>
        </p:spPr>
        <p:txBody>
          <a:bodyPr anchor="ctr"/>
          <a:lstStyle>
            <a:lvl1pPr algn="ctr">
              <a:defRPr b="0" cap="all" baseline="0"/>
            </a:lvl1pPr>
          </a:lstStyle>
          <a:p>
            <a:r>
              <a:rPr lang="en-US" dirty="0" smtClean="0"/>
              <a:t>CLICK TO EDIT MASTER TITLE STYLE</a:t>
            </a:r>
            <a:endParaRPr lang="fi-FI" dirty="0"/>
          </a:p>
        </p:txBody>
      </p:sp>
      <p:sp>
        <p:nvSpPr>
          <p:cNvPr id="3" name="Subtitle 2"/>
          <p:cNvSpPr>
            <a:spLocks noGrp="1"/>
          </p:cNvSpPr>
          <p:nvPr>
            <p:ph type="subTitle" idx="1"/>
          </p:nvPr>
        </p:nvSpPr>
        <p:spPr>
          <a:xfrm>
            <a:off x="827088" y="4714884"/>
            <a:ext cx="7489825" cy="642942"/>
          </a:xfrm>
        </p:spPr>
        <p:txBody>
          <a:bodyPr anchor="t">
            <a:normAutofit/>
          </a:bodyPr>
          <a:lstStyle>
            <a:lvl1pPr marL="0" marR="0" indent="0" algn="ctr" defTabSz="914400" rtl="0" eaLnBrk="1" fontAlgn="auto" latinLnBrk="0" hangingPunct="1">
              <a:lnSpc>
                <a:spcPct val="100000"/>
              </a:lnSpc>
              <a:spcBef>
                <a:spcPct val="20000"/>
              </a:spcBef>
              <a:spcAft>
                <a:spcPts val="0"/>
              </a:spcAft>
              <a:buClr>
                <a:schemeClr val="bg2"/>
              </a:buClr>
              <a:buSzTx/>
              <a:buFont typeface="Arial" pitchFamily="34" charset="0"/>
              <a:buNone/>
              <a:tabLst/>
              <a:defRPr sz="1600" b="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dirty="0"/>
          </a:p>
        </p:txBody>
      </p:sp>
      <p:sp>
        <p:nvSpPr>
          <p:cNvPr id="4" name="Date Placeholder 3"/>
          <p:cNvSpPr>
            <a:spLocks noGrp="1"/>
          </p:cNvSpPr>
          <p:nvPr>
            <p:ph type="dt" sz="half" idx="10"/>
          </p:nvPr>
        </p:nvSpPr>
        <p:spPr>
          <a:xfrm>
            <a:off x="395288" y="6492899"/>
            <a:ext cx="802500" cy="365125"/>
          </a:xfrm>
        </p:spPr>
        <p:txBody>
          <a:bodyPr/>
          <a:lstStyle/>
          <a:p>
            <a:fld id="{43CBF567-810A-452B-9C5A-21A407C01A52}" type="datetime1">
              <a:rPr lang="fi-FI" smtClean="0"/>
              <a:t>23.6.2016</a:t>
            </a:fld>
            <a:endParaRPr lang="fi-FI"/>
          </a:p>
        </p:txBody>
      </p:sp>
      <p:sp>
        <p:nvSpPr>
          <p:cNvPr id="5" name="Footer Placeholder 4"/>
          <p:cNvSpPr>
            <a:spLocks noGrp="1"/>
          </p:cNvSpPr>
          <p:nvPr>
            <p:ph type="ftr" sz="quarter" idx="11"/>
          </p:nvPr>
        </p:nvSpPr>
        <p:spPr>
          <a:xfrm>
            <a:off x="1201273" y="6492899"/>
            <a:ext cx="1799091" cy="365125"/>
          </a:xfrm>
        </p:spPr>
        <p:txBody>
          <a:bodyPr/>
          <a:lstStyle/>
          <a:p>
            <a:endParaRPr lang="fi-FI" dirty="0"/>
          </a:p>
        </p:txBody>
      </p:sp>
      <p:sp>
        <p:nvSpPr>
          <p:cNvPr id="6" name="Slide Number Placeholder 5"/>
          <p:cNvSpPr>
            <a:spLocks noGrp="1"/>
          </p:cNvSpPr>
          <p:nvPr>
            <p:ph type="sldNum" sz="quarter" idx="12"/>
          </p:nvPr>
        </p:nvSpPr>
        <p:spPr>
          <a:xfrm>
            <a:off x="8316912" y="6492899"/>
            <a:ext cx="503237" cy="365125"/>
          </a:xfrm>
        </p:spPr>
        <p:txBody>
          <a:bodyPr/>
          <a:lstStyle/>
          <a:p>
            <a:fld id="{49246692-9764-4796-AF2E-897E79EBAFA7}" type="slidenum">
              <a:rPr lang="fi-FI" smtClean="0"/>
              <a:pPr/>
              <a:t>‹#›</a:t>
            </a:fld>
            <a:endParaRPr lang="fi-FI"/>
          </a:p>
        </p:txBody>
      </p:sp>
      <p:pic>
        <p:nvPicPr>
          <p:cNvPr id="8" name="Picture 72" descr="ministeriö"/>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57158" y="6197024"/>
            <a:ext cx="1571636" cy="375248"/>
          </a:xfrm>
          <a:prstGeom prst="rect">
            <a:avLst/>
          </a:prstGeom>
          <a:noFill/>
        </p:spPr>
      </p:pic>
      <p:sp>
        <p:nvSpPr>
          <p:cNvPr id="9" name="Rectangle 8"/>
          <p:cNvSpPr/>
          <p:nvPr userDrawn="1"/>
        </p:nvSpPr>
        <p:spPr>
          <a:xfrm>
            <a:off x="0" y="2143116"/>
            <a:ext cx="9144000" cy="2143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Picture 3" descr="Z:\YMP (Ympäristöministeriö)\ymp014\man4.png"/>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95957" y="928670"/>
            <a:ext cx="1238933" cy="1285884"/>
          </a:xfrm>
          <a:prstGeom prst="rect">
            <a:avLst/>
          </a:prstGeom>
          <a:noFill/>
        </p:spPr>
      </p:pic>
      <p:pic>
        <p:nvPicPr>
          <p:cNvPr id="20" name="Picture 4" descr="Z:\YMP (Ympäristöministeriö)\ymp014\man5.png"/>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1054127" y="919572"/>
            <a:ext cx="874667" cy="1294981"/>
          </a:xfrm>
          <a:prstGeom prst="rect">
            <a:avLst/>
          </a:prstGeom>
          <a:noFill/>
        </p:spPr>
      </p:pic>
      <p:pic>
        <p:nvPicPr>
          <p:cNvPr id="21" name="Picture 6" descr="Z:\YMP (Ympäristöministeriö)\ymp014\man1.png"/>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823467" y="868380"/>
            <a:ext cx="517989" cy="1308603"/>
          </a:xfrm>
          <a:prstGeom prst="rect">
            <a:avLst/>
          </a:prstGeom>
          <a:noFill/>
        </p:spPr>
      </p:pic>
      <p:pic>
        <p:nvPicPr>
          <p:cNvPr id="22" name="Picture 7" descr="Z:\YMP (Ympäristöministeriö)\ymp014\man2.png"/>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748524" y="885367"/>
            <a:ext cx="499814" cy="1320720"/>
          </a:xfrm>
          <a:prstGeom prst="rect">
            <a:avLst/>
          </a:prstGeom>
          <a:noFill/>
        </p:spPr>
      </p:pic>
      <p:pic>
        <p:nvPicPr>
          <p:cNvPr id="23" name="Picture 8" descr="Z:\YMP (Ympäristöministeriö)\ymp014\man3.png"/>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8242820" y="890258"/>
            <a:ext cx="901180" cy="1290428"/>
          </a:xfrm>
          <a:prstGeom prst="rect">
            <a:avLst/>
          </a:prstGeom>
          <a:noFill/>
        </p:spPr>
      </p:pic>
      <p:pic>
        <p:nvPicPr>
          <p:cNvPr id="24" name="Picture 2" descr="Z:\YMP (Ympäristöministeriö)\ymp014\hahmot\hahmot\ruutuka¦êytto¦êo¦ên\arkkitehti_musta.png"/>
          <p:cNvPicPr>
            <a:picLocks noChangeAspect="1" noChangeArrowheads="1"/>
          </p:cNvPicPr>
          <p:nvPr userDrawn="1"/>
        </p:nvPicPr>
        <p:blipFill>
          <a:blip r:embed="rId9" cstate="email">
            <a:extLst>
              <a:ext uri="{28A0092B-C50C-407E-A947-70E740481C1C}">
                <a14:useLocalDpi xmlns:a14="http://schemas.microsoft.com/office/drawing/2010/main"/>
              </a:ext>
            </a:extLst>
          </a:blip>
          <a:srcRect/>
          <a:stretch>
            <a:fillRect/>
          </a:stretch>
        </p:blipFill>
        <p:spPr bwMode="auto">
          <a:xfrm>
            <a:off x="7361150" y="928670"/>
            <a:ext cx="337496" cy="1302818"/>
          </a:xfrm>
          <a:prstGeom prst="rect">
            <a:avLst/>
          </a:prstGeom>
          <a:noFill/>
        </p:spPr>
      </p:pic>
      <p:pic>
        <p:nvPicPr>
          <p:cNvPr id="25" name="Picture 3" descr="Z:\YMP (Ympäristöministeriö)\ymp014\hahmot\hahmot\ruutuka¦êytto¦êo¦ên\rakennusmies_musta.png"/>
          <p:cNvPicPr>
            <a:picLocks noChangeAspect="1" noChangeArrowheads="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2362072" y="781436"/>
            <a:ext cx="852606" cy="1393434"/>
          </a:xfrm>
          <a:prstGeom prst="rect">
            <a:avLst/>
          </a:prstGeom>
          <a:noFill/>
        </p:spPr>
      </p:pic>
      <p:pic>
        <p:nvPicPr>
          <p:cNvPr id="26" name="Picture 7" descr="Z:\YMP (Ympäristöministeriö)\ymp014\hahmot\hahmot\ruutuka¦êytto¦êo¦ên\siivooja_musta.png"/>
          <p:cNvPicPr>
            <a:picLocks noChangeAspect="1" noChangeArrowheads="1"/>
          </p:cNvPicPr>
          <p:nvPr userDrawn="1"/>
        </p:nvPicPr>
        <p:blipFill>
          <a:blip r:embed="rId11" cstate="email">
            <a:extLst>
              <a:ext uri="{28A0092B-C50C-407E-A947-70E740481C1C}">
                <a14:useLocalDpi xmlns:a14="http://schemas.microsoft.com/office/drawing/2010/main"/>
              </a:ext>
            </a:extLst>
          </a:blip>
          <a:srcRect/>
          <a:stretch>
            <a:fillRect/>
          </a:stretch>
        </p:blipFill>
        <p:spPr bwMode="auto">
          <a:xfrm>
            <a:off x="1892525" y="989884"/>
            <a:ext cx="679211" cy="1271576"/>
          </a:xfrm>
          <a:prstGeom prst="rect">
            <a:avLst/>
          </a:prstGeom>
          <a:noFill/>
        </p:spPr>
      </p:pic>
    </p:spTree>
  </p:cSld>
  <p:clrMapOvr>
    <a:masterClrMapping/>
  </p:clrMapOvr>
  <p:transition spd="med">
    <p:wip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5"/>
            <a:ext cx="3668712"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Content Placeholder 3"/>
          <p:cNvSpPr>
            <a:spLocks noGrp="1"/>
          </p:cNvSpPr>
          <p:nvPr>
            <p:ph sz="half" idx="2"/>
          </p:nvPr>
        </p:nvSpPr>
        <p:spPr>
          <a:xfrm>
            <a:off x="4648200" y="1628775"/>
            <a:ext cx="3668713" cy="4392614"/>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78A7CCB5-4500-4F50-9519-449974A5DC6C}" type="datetime1">
              <a:rPr lang="fi-FI" smtClean="0"/>
              <a:t>23.6.2016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dirty="0"/>
          </a:p>
        </p:txBody>
      </p:sp>
    </p:spTree>
  </p:cSld>
  <p:clrMapOvr>
    <a:masterClrMapping/>
  </p:clrMapOvr>
  <p:transition spd="med">
    <p:wip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827088" y="1628774"/>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453C9CCB-232B-440F-BE3D-A337B04BC91F}" type="datetime1">
              <a:rPr lang="fi-FI" smtClean="0"/>
              <a:t>23.6.2016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4643438" y="1628775"/>
            <a:ext cx="3673475" cy="4392613"/>
          </a:xfrm>
          <a:solidFill>
            <a:schemeClr val="accent4">
              <a:lumMod val="20000"/>
              <a:lumOff val="80000"/>
            </a:schemeClr>
          </a:solidFill>
        </p:spPr>
        <p:txBody>
          <a:bodyPr/>
          <a:lstStyle/>
          <a:p>
            <a:r>
              <a:rPr lang="en-US" smtClean="0"/>
              <a:t>Click icon to add picture</a:t>
            </a:r>
            <a:endParaRPr lang="fi-FI" dirty="0"/>
          </a:p>
        </p:txBody>
      </p:sp>
    </p:spTree>
  </p:cSld>
  <p:clrMapOvr>
    <a:masterClrMapping/>
  </p:clrMapOvr>
  <p:transition spd="med">
    <p:wip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4648201" y="1628775"/>
            <a:ext cx="3668712" cy="4392613"/>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Date Placeholder 4"/>
          <p:cNvSpPr>
            <a:spLocks noGrp="1"/>
          </p:cNvSpPr>
          <p:nvPr>
            <p:ph type="dt" sz="half" idx="10"/>
          </p:nvPr>
        </p:nvSpPr>
        <p:spPr/>
        <p:txBody>
          <a:bodyPr/>
          <a:lstStyle/>
          <a:p>
            <a:fld id="{ECD00A61-B2ED-4BF5-99A6-1CEC6A0A303B}" type="datetime1">
              <a:rPr lang="fi-FI" smtClean="0"/>
              <a:t>23.6.2016</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49246692-9764-4796-AF2E-897E79EBAFA7}" type="slidenum">
              <a:rPr lang="fi-FI" smtClean="0"/>
              <a:pPr/>
              <a:t>‹#›</a:t>
            </a:fld>
            <a:endParaRPr lang="fi-FI"/>
          </a:p>
        </p:txBody>
      </p:sp>
      <p:sp>
        <p:nvSpPr>
          <p:cNvPr id="9" name="Picture Placeholder 8"/>
          <p:cNvSpPr>
            <a:spLocks noGrp="1"/>
          </p:cNvSpPr>
          <p:nvPr>
            <p:ph type="pic" sz="quarter" idx="13"/>
          </p:nvPr>
        </p:nvSpPr>
        <p:spPr>
          <a:xfrm>
            <a:off x="827088" y="1628775"/>
            <a:ext cx="3673475" cy="4392613"/>
          </a:xfrm>
          <a:solidFill>
            <a:schemeClr val="accent4">
              <a:lumMod val="20000"/>
              <a:lumOff val="80000"/>
            </a:schemeClr>
          </a:solidFill>
        </p:spPr>
        <p:txBody>
          <a:bodyPr/>
          <a:lstStyle/>
          <a:p>
            <a:r>
              <a:rPr lang="en-US" smtClean="0"/>
              <a:t>Click icon to add picture</a:t>
            </a:r>
            <a:endParaRPr lang="fi-FI"/>
          </a:p>
        </p:txBody>
      </p:sp>
    </p:spTree>
  </p:cSld>
  <p:clrMapOvr>
    <a:masterClrMapping/>
  </p:clrMapOvr>
  <p:transition spd="med">
    <p:wip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822959" y="1628775"/>
            <a:ext cx="367442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088" y="2285993"/>
            <a:ext cx="3670300"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5" name="Text Placeholder 4"/>
          <p:cNvSpPr>
            <a:spLocks noGrp="1"/>
          </p:cNvSpPr>
          <p:nvPr>
            <p:ph type="body" sz="quarter" idx="3"/>
          </p:nvPr>
        </p:nvSpPr>
        <p:spPr>
          <a:xfrm>
            <a:off x="4645025" y="1628775"/>
            <a:ext cx="3671888" cy="639762"/>
          </a:xfrm>
        </p:spPr>
        <p:txBody>
          <a:bodyPr anchor="b">
            <a:noAutofit/>
          </a:bodyPr>
          <a:lstStyle>
            <a:lvl1pPr marL="0" indent="0">
              <a:buNone/>
              <a:defRPr sz="20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285993"/>
            <a:ext cx="3671888" cy="3735396"/>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7" name="Date Placeholder 6"/>
          <p:cNvSpPr>
            <a:spLocks noGrp="1"/>
          </p:cNvSpPr>
          <p:nvPr>
            <p:ph type="dt" sz="half" idx="10"/>
          </p:nvPr>
        </p:nvSpPr>
        <p:spPr/>
        <p:txBody>
          <a:bodyPr/>
          <a:lstStyle/>
          <a:p>
            <a:fld id="{73F3C12A-E043-43D0-9E4C-79F6BD62994A}" type="datetime1">
              <a:rPr lang="fi-FI" smtClean="0"/>
              <a:t>23.6.2016</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803EDF32-DB7E-483E-AEFF-0E05F20CEB76}" type="datetime1">
              <a:rPr lang="fi-FI" smtClean="0"/>
              <a:t>23.6.2016</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49246692-9764-4796-AF2E-897E79EBAFA7}" type="slidenum">
              <a:rPr lang="fi-FI" smtClean="0"/>
              <a:pPr/>
              <a:t>‹#›</a:t>
            </a:fld>
            <a:endParaRPr lang="fi-FI"/>
          </a:p>
        </p:txBody>
      </p:sp>
    </p:spTree>
  </p:cSld>
  <p:clrMapOvr>
    <a:masterClrMapping/>
  </p:clrMapOvr>
  <p:transition spd="med">
    <p:wip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7088" y="333376"/>
            <a:ext cx="7489824" cy="1079500"/>
          </a:xfrm>
          <a:prstGeom prst="rect">
            <a:avLst/>
          </a:prstGeom>
        </p:spPr>
        <p:txBody>
          <a:bodyPr vert="horz" lIns="91440" tIns="45720" rIns="91440" bIns="45720" rtlCol="0" anchor="b">
            <a:normAutofit/>
          </a:bodyPr>
          <a:lstStyle/>
          <a:p>
            <a:r>
              <a:rPr lang="en-US" smtClean="0"/>
              <a:t>Click to edit Master title style</a:t>
            </a:r>
            <a:endParaRPr lang="fi-FI"/>
          </a:p>
        </p:txBody>
      </p:sp>
      <p:sp>
        <p:nvSpPr>
          <p:cNvPr id="3" name="Text Placeholder 2"/>
          <p:cNvSpPr>
            <a:spLocks noGrp="1"/>
          </p:cNvSpPr>
          <p:nvPr>
            <p:ph type="body" idx="1"/>
          </p:nvPr>
        </p:nvSpPr>
        <p:spPr>
          <a:xfrm>
            <a:off x="827088" y="1628775"/>
            <a:ext cx="7489825" cy="43926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dirty="0"/>
          </a:p>
        </p:txBody>
      </p:sp>
      <p:sp>
        <p:nvSpPr>
          <p:cNvPr id="4" name="Date Placeholder 3"/>
          <p:cNvSpPr>
            <a:spLocks noGrp="1"/>
          </p:cNvSpPr>
          <p:nvPr>
            <p:ph type="dt" sz="half" idx="2"/>
          </p:nvPr>
        </p:nvSpPr>
        <p:spPr>
          <a:xfrm>
            <a:off x="395288" y="6198834"/>
            <a:ext cx="802500" cy="365125"/>
          </a:xfrm>
          <a:prstGeom prst="rect">
            <a:avLst/>
          </a:prstGeom>
        </p:spPr>
        <p:txBody>
          <a:bodyPr vert="horz" lIns="91440" tIns="45720" rIns="91440" bIns="45720" rtlCol="0" anchor="b"/>
          <a:lstStyle>
            <a:lvl1pPr algn="l">
              <a:defRPr sz="800">
                <a:solidFill>
                  <a:schemeClr val="tx1"/>
                </a:solidFill>
              </a:defRPr>
            </a:lvl1pPr>
          </a:lstStyle>
          <a:p>
            <a:fld id="{63AAB446-07F9-4673-99A8-2191C594E998}" type="datetime1">
              <a:rPr lang="fi-FI" smtClean="0"/>
              <a:t>23.6.2016</a:t>
            </a:fld>
            <a:endParaRPr lang="fi-FI"/>
          </a:p>
        </p:txBody>
      </p:sp>
      <p:sp>
        <p:nvSpPr>
          <p:cNvPr id="5" name="Footer Placeholder 4"/>
          <p:cNvSpPr>
            <a:spLocks noGrp="1"/>
          </p:cNvSpPr>
          <p:nvPr>
            <p:ph type="ftr" sz="quarter" idx="3"/>
          </p:nvPr>
        </p:nvSpPr>
        <p:spPr>
          <a:xfrm>
            <a:off x="1201273" y="6198834"/>
            <a:ext cx="1799091" cy="365125"/>
          </a:xfrm>
          <a:prstGeom prst="rect">
            <a:avLst/>
          </a:prstGeom>
        </p:spPr>
        <p:txBody>
          <a:bodyPr vert="horz" lIns="91440" tIns="45720" rIns="91440" bIns="45720" rtlCol="0" anchor="b"/>
          <a:lstStyle>
            <a:lvl1pPr algn="l">
              <a:defRPr sz="800">
                <a:solidFill>
                  <a:schemeClr val="tx1"/>
                </a:solidFill>
              </a:defRPr>
            </a:lvl1pPr>
          </a:lstStyle>
          <a:p>
            <a:endParaRPr lang="fi-FI" dirty="0"/>
          </a:p>
        </p:txBody>
      </p:sp>
      <p:sp>
        <p:nvSpPr>
          <p:cNvPr id="6" name="Slide Number Placeholder 5"/>
          <p:cNvSpPr>
            <a:spLocks noGrp="1"/>
          </p:cNvSpPr>
          <p:nvPr>
            <p:ph type="sldNum" sz="quarter" idx="4"/>
          </p:nvPr>
        </p:nvSpPr>
        <p:spPr>
          <a:xfrm>
            <a:off x="8316912" y="6198834"/>
            <a:ext cx="503238" cy="365125"/>
          </a:xfrm>
          <a:prstGeom prst="rect">
            <a:avLst/>
          </a:prstGeom>
        </p:spPr>
        <p:txBody>
          <a:bodyPr vert="horz" lIns="91440" tIns="45720" rIns="91440" bIns="45720" rtlCol="0" anchor="b"/>
          <a:lstStyle>
            <a:lvl1pPr algn="r">
              <a:defRPr sz="800" b="1">
                <a:solidFill>
                  <a:schemeClr val="accent2"/>
                </a:solidFill>
              </a:defRPr>
            </a:lvl1pPr>
          </a:lstStyle>
          <a:p>
            <a:fld id="{49246692-9764-4796-AF2E-897E79EBAFA7}" type="slidenum">
              <a:rPr lang="fi-FI" smtClean="0"/>
              <a:pPr/>
              <a:t>‹#›</a:t>
            </a:fld>
            <a:endParaRPr lang="fi-FI" dirty="0"/>
          </a:p>
        </p:txBody>
      </p:sp>
      <p:sp>
        <p:nvSpPr>
          <p:cNvPr id="7" name="Rectangle 6"/>
          <p:cNvSpPr/>
          <p:nvPr/>
        </p:nvSpPr>
        <p:spPr>
          <a:xfrm>
            <a:off x="0" y="0"/>
            <a:ext cx="9144000" cy="2857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Rectangle 7"/>
          <p:cNvSpPr/>
          <p:nvPr/>
        </p:nvSpPr>
        <p:spPr>
          <a:xfrm>
            <a:off x="0" y="6572272"/>
            <a:ext cx="9144000" cy="2857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Picture 9" descr="hometalkoot_su2.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3859352" y="6172703"/>
            <a:ext cx="1246898" cy="32813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2" r:id="rId5"/>
    <p:sldLayoutId id="2147483658" r:id="rId6"/>
    <p:sldLayoutId id="2147483659" r:id="rId7"/>
    <p:sldLayoutId id="2147483653" r:id="rId8"/>
    <p:sldLayoutId id="2147483654" r:id="rId9"/>
    <p:sldLayoutId id="2147483660" r:id="rId10"/>
    <p:sldLayoutId id="2147483655" r:id="rId11"/>
    <p:sldLayoutId id="2147483657" r:id="rId12"/>
    <p:sldLayoutId id="2147483664" r:id="rId13"/>
    <p:sldLayoutId id="2147483665" r:id="rId14"/>
    <p:sldLayoutId id="2147483666" r:id="rId15"/>
    <p:sldLayoutId id="2147483668" r:id="rId16"/>
    <p:sldLayoutId id="2147483669" r:id="rId17"/>
  </p:sldLayoutIdLst>
  <p:transition spd="med">
    <p:wipe/>
  </p:transition>
  <p:timing>
    <p:tnLst>
      <p:par>
        <p:cTn id="1" dur="indefinite" restart="never" nodeType="tmRoot"/>
      </p:par>
    </p:tnLst>
  </p:timing>
  <p:hf hdr="0" ftr="0" dt="0"/>
  <p:txStyles>
    <p:titleStyle>
      <a:lvl1pPr algn="l" defTabSz="914400" rtl="0" eaLnBrk="1" latinLnBrk="0" hangingPunct="1">
        <a:spcBef>
          <a:spcPct val="0"/>
        </a:spcBef>
        <a:buNone/>
        <a:defRPr sz="3000" b="1" kern="1200">
          <a:solidFill>
            <a:schemeClr val="accent1"/>
          </a:solidFill>
          <a:latin typeface="+mj-lt"/>
          <a:ea typeface="+mj-ea"/>
          <a:cs typeface="+mj-cs"/>
        </a:defRPr>
      </a:lvl1pPr>
    </p:titleStyle>
    <p:bodyStyle>
      <a:lvl1pPr marL="266700" indent="-2667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1pPr>
      <a:lvl2pPr marL="539750" indent="-27305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2pPr>
      <a:lvl3pPr marL="898525" indent="-274638"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3pPr>
      <a:lvl4pPr marL="1163638" indent="-265113"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4pPr>
      <a:lvl5pPr marL="1438275" indent="-274638" algn="l" defTabSz="914400" rtl="0" eaLnBrk="1" latinLnBrk="0" hangingPunct="1">
        <a:spcBef>
          <a:spcPct val="20000"/>
        </a:spcBef>
        <a:buClr>
          <a:schemeClr val="accent2"/>
        </a:buClr>
        <a:buFont typeface="Arial"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1.xml"/><Relationship Id="rId1" Type="http://schemas.openxmlformats.org/officeDocument/2006/relationships/slideLayout" Target="../slideLayouts/slideLayout9.xml"/></Relationships>
</file>

<file path=ppt/slides/_rels/slide10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16.xml"/><Relationship Id="rId4" Type="http://schemas.openxmlformats.org/officeDocument/2006/relationships/image" Target="../media/image15.jpeg"/></Relationships>
</file>

<file path=ppt/slides/_rels/slide102.xml.rels><?xml version="1.0" encoding="UTF-8" standalone="yes"?>
<Relationships xmlns="http://schemas.openxmlformats.org/package/2006/relationships"><Relationship Id="rId3" Type="http://schemas.openxmlformats.org/officeDocument/2006/relationships/image" Target="../media/image85.jpeg"/><Relationship Id="rId7" Type="http://schemas.openxmlformats.org/officeDocument/2006/relationships/image" Target="../media/image15.jpeg"/><Relationship Id="rId2" Type="http://schemas.openxmlformats.org/officeDocument/2006/relationships/notesSlide" Target="../notesSlides/notesSlide92.xml"/><Relationship Id="rId1" Type="http://schemas.openxmlformats.org/officeDocument/2006/relationships/slideLayout" Target="../slideLayouts/slideLayout14.xml"/><Relationship Id="rId6" Type="http://schemas.openxmlformats.org/officeDocument/2006/relationships/image" Target="../media/image88.jpeg"/><Relationship Id="rId5" Type="http://schemas.openxmlformats.org/officeDocument/2006/relationships/image" Target="../media/image87.jpeg"/><Relationship Id="rId4" Type="http://schemas.openxmlformats.org/officeDocument/2006/relationships/image" Target="../media/image86.jpeg"/></Relationships>
</file>

<file path=ppt/slides/_rels/slide103.xml.rels><?xml version="1.0" encoding="UTF-8" standalone="yes"?>
<Relationships xmlns="http://schemas.openxmlformats.org/package/2006/relationships"><Relationship Id="rId8" Type="http://schemas.openxmlformats.org/officeDocument/2006/relationships/hyperlink" Target="http://www.korvausilma.fi/index.php?page=karmiventtiilit" TargetMode="External"/><Relationship Id="rId3" Type="http://schemas.openxmlformats.org/officeDocument/2006/relationships/hyperlink" Target="http://www.valvira.fi/documents/14444/261239/Asumisterveysasetuksen+soveltamisohje/ac8d5e16-97be-456c-9c9c-ce8560f2092e" TargetMode="External"/><Relationship Id="rId7" Type="http://schemas.openxmlformats.org/officeDocument/2006/relationships/hyperlink" Target="http://www.rakennustieto.fi/material/attachments/newfolder_36/5ooE4hLx4/Ilmanvaihtotuotteiden_testausohje_liitteineen_versio_3.pdf"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 Id="rId6" Type="http://schemas.openxmlformats.org/officeDocument/2006/relationships/hyperlink" Target="http://www.halton.fi/ip/HCA2013F/halton_ilmansuodatuksen_tuotekirja_032013.pdf" TargetMode="External"/><Relationship Id="rId5" Type="http://schemas.openxmlformats.org/officeDocument/2006/relationships/hyperlink" Target="http://www.ttl.fi/fi/palvelut/turvallisempi-tyoymparisto/poly-hiukkas-ja-kuituanalyysit/Documents/Teollisten_mineraalikuitujen_laskeminen_pinnoilta_naytteenotto-ohje.pd" TargetMode="External"/><Relationship Id="rId4" Type="http://schemas.openxmlformats.org/officeDocument/2006/relationships/hyperlink" Target="http://www.halton.fi/" TargetMode="External"/><Relationship Id="rId9"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www.dir-air.fi/assets/files/kuvat/Air-In_TI_400_600_rakennekuva.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openxmlformats.org/officeDocument/2006/relationships/image" Target="../media/image28.gif"/><Relationship Id="rId13" Type="http://schemas.openxmlformats.org/officeDocument/2006/relationships/image" Target="../media/image15.jpeg"/><Relationship Id="rId3" Type="http://schemas.openxmlformats.org/officeDocument/2006/relationships/image" Target="../media/image25.png"/><Relationship Id="rId7" Type="http://schemas.openxmlformats.org/officeDocument/2006/relationships/image" Target="../media/image27.png"/><Relationship Id="rId12" Type="http://schemas.openxmlformats.org/officeDocument/2006/relationships/image" Target="../media/image32.gi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www.google.fi/url?sa=i&amp;rct=j&amp;q=&amp;esrc=s&amp;source=images&amp;cd=&amp;cad=rja&amp;uact=8&amp;ved=0CAcQjRw&amp;url=http://www.halton.fi/halton/fi/cms.nsf/www/fdv&amp;ei=yfoUVa67EYn6ywPMpYEo&amp;bvm=bv.89381419,d.bGQ&amp;psig=AFQjCNFLZGjS929fzeoHsk3TFJ5OaX_P-A&amp;ust=1427524642565439" TargetMode="External"/><Relationship Id="rId11" Type="http://schemas.openxmlformats.org/officeDocument/2006/relationships/image" Target="../media/image31.png"/><Relationship Id="rId5" Type="http://schemas.openxmlformats.org/officeDocument/2006/relationships/image" Target="../media/image26.jpeg"/><Relationship Id="rId10" Type="http://schemas.openxmlformats.org/officeDocument/2006/relationships/image" Target="../media/image30.png"/><Relationship Id="rId4" Type="http://schemas.openxmlformats.org/officeDocument/2006/relationships/hyperlink" Target="http://www.google.fi/url?sa=i&amp;rct=j&amp;q=&amp;esrc=s&amp;source=images&amp;cd=&amp;cad=rja&amp;uact=8&amp;ved=0CAcQjRw&amp;url=http://www.halton.fi/halton/fi/cms.nsf/prodpages/07CC16E73AF40D1BC22571E700323611?opendocument&amp;ei=tPoUVYe_EKmGywO0_4H4Dg&amp;bvm=bv.89381419,d.bGQ&amp;psig=AFQjCNFLZGjS929fzeoHsk3TFJ5OaX_P-A&amp;ust=1427524642565439" TargetMode="External"/><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vmpietarinen@hotmail.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mailto:hometalkoot.ym@ymparisto.f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15.jpeg"/><Relationship Id="rId5" Type="http://schemas.openxmlformats.org/officeDocument/2006/relationships/image" Target="../media/image33.emf"/><Relationship Id="rId4" Type="http://schemas.openxmlformats.org/officeDocument/2006/relationships/oleObject" Target="../embeddings/oleObject1.bin"/></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41.png"/></Relationships>
</file>

<file path=ppt/slides/_rels/slide5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44.png"/></Relationships>
</file>

<file path=ppt/slides/_rels/slide5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9.xml"/><Relationship Id="rId1" Type="http://schemas.openxmlformats.org/officeDocument/2006/relationships/slideLayout" Target="../slideLayouts/slideLayout11.xml"/><Relationship Id="rId6" Type="http://schemas.openxmlformats.org/officeDocument/2006/relationships/image" Target="../media/image15.jpeg"/><Relationship Id="rId5" Type="http://schemas.openxmlformats.org/officeDocument/2006/relationships/image" Target="../media/image47.jpeg"/><Relationship Id="rId4" Type="http://schemas.openxmlformats.org/officeDocument/2006/relationships/image" Target="../media/image46.jpeg"/></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50.png"/><Relationship Id="rId4" Type="http://schemas.openxmlformats.org/officeDocument/2006/relationships/image" Target="../media/image49.jpeg"/></Relationships>
</file>

<file path=ppt/slides/_rels/slide5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14.xml"/><Relationship Id="rId5" Type="http://schemas.openxmlformats.org/officeDocument/2006/relationships/image" Target="../media/image15.jpeg"/><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2.xml"/><Relationship Id="rId1"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image" Target="../media/image54.jpeg"/></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55.xml"/><Relationship Id="rId1"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image" Target="../media/image56.jpeg"/></Relationships>
</file>

<file path=ppt/slides/_rels/slide6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8.xml"/><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6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2.xml"/><Relationship Id="rId1" Type="http://schemas.openxmlformats.org/officeDocument/2006/relationships/slideLayout" Target="../slideLayouts/slideLayout17.xml"/><Relationship Id="rId5" Type="http://schemas.openxmlformats.org/officeDocument/2006/relationships/image" Target="../media/image15.jpeg"/><Relationship Id="rId4" Type="http://schemas.openxmlformats.org/officeDocument/2006/relationships/hyperlink" Target="http://www.ttl.fi/fi/palvelut/turvallisempi-tyoymparisto/poly-hiukkas-ja-kuituanalyysit/Documents/Teollisten_mineraalikuitujen_laskeminen_pinnoilta_naytteenotto-ohje.pdf"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3.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64.png"/></Relationships>
</file>

<file path=ppt/slides/_rels/slide7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8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6.png"/><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4.xml"/><Relationship Id="rId1"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image" Target="../media/image68.png"/></Relationships>
</file>

<file path=ppt/slides/_rels/slide8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9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2.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15.jpeg"/><Relationship Id="rId2" Type="http://schemas.openxmlformats.org/officeDocument/2006/relationships/notesSlide" Target="../notesSlides/notesSlide83.xml"/><Relationship Id="rId1" Type="http://schemas.openxmlformats.org/officeDocument/2006/relationships/slideLayout" Target="../slideLayouts/slideLayout11.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9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84.xml"/><Relationship Id="rId1" Type="http://schemas.openxmlformats.org/officeDocument/2006/relationships/slideLayout" Target="../slideLayouts/slideLayout15.xml"/><Relationship Id="rId5" Type="http://schemas.openxmlformats.org/officeDocument/2006/relationships/image" Target="../media/image15.jpeg"/><Relationship Id="rId4" Type="http://schemas.openxmlformats.org/officeDocument/2006/relationships/image" Target="../media/image76.jpeg"/></Relationships>
</file>

<file path=ppt/slides/_rels/slide9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5.xml"/><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8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98.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89.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80.jpeg"/></Relationships>
</file>

<file path=ppt/slides/_rels/slide99.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90.xml"/><Relationship Id="rId1" Type="http://schemas.openxmlformats.org/officeDocument/2006/relationships/slideLayout" Target="../slideLayouts/slideLayout11.xml"/><Relationship Id="rId5" Type="http://schemas.openxmlformats.org/officeDocument/2006/relationships/image" Target="../media/image15.jpeg"/><Relationship Id="rId4" Type="http://schemas.openxmlformats.org/officeDocument/2006/relationships/image" Target="../media/image8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a:bodyPr>
          <a:lstStyle/>
          <a:p>
            <a:r>
              <a:rPr lang="fi-FI" dirty="0" smtClean="0"/>
              <a:t>Ilmanvaihto ja sisäilmasto</a:t>
            </a:r>
            <a:endParaRPr lang="fi-FI" dirty="0"/>
          </a:p>
        </p:txBody>
      </p:sp>
      <p:sp>
        <p:nvSpPr>
          <p:cNvPr id="3" name="Alaotsikko 2"/>
          <p:cNvSpPr>
            <a:spLocks noGrp="1"/>
          </p:cNvSpPr>
          <p:nvPr>
            <p:ph type="subTitle" idx="1"/>
          </p:nvPr>
        </p:nvSpPr>
        <p:spPr/>
        <p:txBody>
          <a:bodyPr/>
          <a:lstStyle/>
          <a:p>
            <a:r>
              <a:rPr lang="fi-FI" dirty="0"/>
              <a:t>Opetusmateriaali sisäilma-asioita opiskelevien ammattilaisten käyttöön</a:t>
            </a:r>
            <a:br>
              <a:rPr lang="fi-FI" dirty="0"/>
            </a:br>
            <a:r>
              <a:rPr lang="fi-FI" dirty="0"/>
              <a:t>Osa </a:t>
            </a:r>
            <a:r>
              <a:rPr lang="fi-FI" dirty="0" smtClean="0"/>
              <a:t>6/9</a:t>
            </a:r>
            <a:endParaRPr lang="fi-FI" dirty="0"/>
          </a:p>
          <a:p>
            <a:endParaRPr lang="fi-FI" dirty="0"/>
          </a:p>
        </p:txBody>
      </p:sp>
      <p:pic>
        <p:nvPicPr>
          <p:cNvPr id="5"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7452320" y="6165304"/>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45591720"/>
      </p:ext>
    </p:extLst>
  </p:cSld>
  <p:clrMapOvr>
    <a:masterClrMapping/>
  </p:clrMapOvr>
  <p:transition spd="med">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52451"/>
            <a:ext cx="7224464" cy="1143000"/>
          </a:xfrm>
        </p:spPr>
        <p:txBody>
          <a:bodyPr>
            <a:noAutofit/>
          </a:bodyPr>
          <a:lstStyle/>
          <a:p>
            <a:r>
              <a:rPr lang="fi-FI" sz="2400" dirty="0" smtClean="0">
                <a:solidFill>
                  <a:srgbClr val="44697D"/>
                </a:solidFill>
              </a:rPr>
              <a:t>Koneellinen poistoilmanvaihto</a:t>
            </a:r>
            <a:r>
              <a:rPr lang="fi-FI" dirty="0" smtClean="0">
                <a:solidFill>
                  <a:srgbClr val="44697D"/>
                </a:solidFill>
              </a:rPr>
              <a:t/>
            </a:r>
            <a:br>
              <a:rPr lang="fi-FI" dirty="0" smtClean="0">
                <a:solidFill>
                  <a:srgbClr val="44697D"/>
                </a:solidFill>
              </a:rPr>
            </a:br>
            <a:r>
              <a:rPr lang="fi-FI" dirty="0" smtClean="0">
                <a:solidFill>
                  <a:srgbClr val="44697D"/>
                </a:solidFill>
              </a:rPr>
              <a:t>Korvausilmaventtiilit</a:t>
            </a:r>
            <a:endParaRPr lang="fi-FI" dirty="0">
              <a:solidFill>
                <a:srgbClr val="44697D"/>
              </a:solidFill>
            </a:endParaRPr>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395536" y="1340769"/>
            <a:ext cx="6218266" cy="2581166"/>
          </a:xfrm>
        </p:spPr>
      </p:pic>
      <p:sp>
        <p:nvSpPr>
          <p:cNvPr id="6" name="Slide Number Placeholder 5"/>
          <p:cNvSpPr>
            <a:spLocks noGrp="1"/>
          </p:cNvSpPr>
          <p:nvPr>
            <p:ph type="sldNum" sz="quarter" idx="11"/>
          </p:nvPr>
        </p:nvSpPr>
        <p:spPr/>
        <p:txBody>
          <a:bodyPr/>
          <a:lstStyle/>
          <a:p>
            <a:pPr>
              <a:defRPr/>
            </a:pPr>
            <a:fld id="{F4153000-F5F8-416D-839F-1C0BAED17464}" type="slidenum">
              <a:rPr lang="fi-FI" smtClean="0"/>
              <a:pPr>
                <a:defRPr/>
              </a:pPr>
              <a:t>10</a:t>
            </a:fld>
            <a:endParaRPr lang="fi-FI"/>
          </a:p>
        </p:txBody>
      </p:sp>
      <p:graphicFrame>
        <p:nvGraphicFramePr>
          <p:cNvPr id="9" name="Table 8"/>
          <p:cNvGraphicFramePr>
            <a:graphicFrameLocks noGrp="1"/>
          </p:cNvGraphicFramePr>
          <p:nvPr>
            <p:extLst>
              <p:ext uri="{D42A27DB-BD31-4B8C-83A1-F6EECF244321}">
                <p14:modId xmlns:p14="http://schemas.microsoft.com/office/powerpoint/2010/main" val="2394248654"/>
              </p:ext>
            </p:extLst>
          </p:nvPr>
        </p:nvGraphicFramePr>
        <p:xfrm>
          <a:off x="401161" y="3921934"/>
          <a:ext cx="6212640" cy="1914657"/>
        </p:xfrm>
        <a:graphic>
          <a:graphicData uri="http://schemas.openxmlformats.org/drawingml/2006/table">
            <a:tbl>
              <a:tblPr firstRow="1" bandRow="1">
                <a:tableStyleId>{5C22544A-7EE6-4342-B048-85BDC9FD1C3A}</a:tableStyleId>
              </a:tblPr>
              <a:tblGrid>
                <a:gridCol w="1093340"/>
                <a:gridCol w="1279825"/>
                <a:gridCol w="1279825"/>
                <a:gridCol w="1279825"/>
                <a:gridCol w="1279825"/>
              </a:tblGrid>
              <a:tr h="474772">
                <a:tc>
                  <a:txBody>
                    <a:bodyPr/>
                    <a:lstStyle/>
                    <a:p>
                      <a:pPr algn="ctr"/>
                      <a:r>
                        <a:rPr lang="fi-FI" sz="1400" b="1" dirty="0" err="1"/>
                        <a:t>Venttilin</a:t>
                      </a:r>
                      <a:r>
                        <a:rPr lang="fi-FI" sz="1400" b="1" dirty="0"/>
                        <a:t/>
                      </a:r>
                      <a:br>
                        <a:rPr lang="fi-FI" sz="1400" b="1" dirty="0"/>
                      </a:br>
                      <a:r>
                        <a:rPr lang="fi-FI" sz="1400" b="1" dirty="0"/>
                        <a:t>koko</a:t>
                      </a:r>
                      <a:endParaRPr lang="fi-FI" sz="1400" dirty="0"/>
                    </a:p>
                  </a:txBody>
                  <a:tcPr marL="19050" marR="19050" marT="19050" marB="19050" anchor="ctr"/>
                </a:tc>
                <a:tc>
                  <a:txBody>
                    <a:bodyPr/>
                    <a:lstStyle/>
                    <a:p>
                      <a:pPr algn="ctr"/>
                      <a:r>
                        <a:rPr lang="fi-FI" sz="1400" b="1" dirty="0"/>
                        <a:t>Virtausaukon</a:t>
                      </a:r>
                      <a:br>
                        <a:rPr lang="fi-FI" sz="1400" b="1" dirty="0"/>
                      </a:br>
                      <a:r>
                        <a:rPr lang="fi-FI" sz="1400" b="1" dirty="0"/>
                        <a:t>koko</a:t>
                      </a:r>
                      <a:endParaRPr lang="fi-FI" sz="1400" dirty="0"/>
                    </a:p>
                  </a:txBody>
                  <a:tcPr marL="19050" marR="19050" marT="19050" marB="19050" anchor="ctr"/>
                </a:tc>
                <a:tc>
                  <a:txBody>
                    <a:bodyPr/>
                    <a:lstStyle/>
                    <a:p>
                      <a:pPr algn="ctr"/>
                      <a:r>
                        <a:rPr lang="fi-FI" sz="1400" b="1" dirty="0"/>
                        <a:t>Ilmamäärät</a:t>
                      </a:r>
                      <a:br>
                        <a:rPr lang="fi-FI" sz="1400" b="1" dirty="0"/>
                      </a:br>
                      <a:r>
                        <a:rPr lang="fi-FI" sz="1400" b="1" dirty="0"/>
                        <a:t>l/s ( 5 </a:t>
                      </a:r>
                      <a:r>
                        <a:rPr lang="fi-FI" sz="1400" b="1" dirty="0" err="1"/>
                        <a:t>Pa</a:t>
                      </a:r>
                      <a:r>
                        <a:rPr lang="fi-FI" sz="1400" b="1" dirty="0"/>
                        <a:t> )</a:t>
                      </a:r>
                      <a:endParaRPr lang="fi-FI" sz="1400" dirty="0"/>
                    </a:p>
                  </a:txBody>
                  <a:tcPr marL="19050" marR="19050" marT="19050" marB="19050" anchor="ctr"/>
                </a:tc>
                <a:tc>
                  <a:txBody>
                    <a:bodyPr/>
                    <a:lstStyle/>
                    <a:p>
                      <a:pPr algn="ctr"/>
                      <a:r>
                        <a:rPr lang="fi-FI" sz="1400" b="1" dirty="0"/>
                        <a:t>Ilmamäärät</a:t>
                      </a:r>
                      <a:br>
                        <a:rPr lang="fi-FI" sz="1400" b="1" dirty="0"/>
                      </a:br>
                      <a:r>
                        <a:rPr lang="fi-FI" sz="1400" b="1" dirty="0"/>
                        <a:t>l/s ( 10 </a:t>
                      </a:r>
                      <a:r>
                        <a:rPr lang="fi-FI" sz="1400" b="1" dirty="0" err="1"/>
                        <a:t>Pa</a:t>
                      </a:r>
                      <a:r>
                        <a:rPr lang="fi-FI" sz="1400" b="1" dirty="0"/>
                        <a:t> )</a:t>
                      </a:r>
                      <a:endParaRPr lang="fi-FI" sz="1400" dirty="0"/>
                    </a:p>
                  </a:txBody>
                  <a:tcPr marL="19050" marR="19050" marT="19050" marB="19050" anchor="ctr"/>
                </a:tc>
                <a:tc>
                  <a:txBody>
                    <a:bodyPr/>
                    <a:lstStyle/>
                    <a:p>
                      <a:pPr algn="ctr"/>
                      <a:r>
                        <a:rPr lang="fi-FI" sz="1400" b="1" dirty="0"/>
                        <a:t>Ilmamäärät</a:t>
                      </a:r>
                      <a:br>
                        <a:rPr lang="fi-FI" sz="1400" b="1" dirty="0"/>
                      </a:br>
                      <a:r>
                        <a:rPr lang="fi-FI" sz="1400" b="1" dirty="0"/>
                        <a:t>l/s ( 20 </a:t>
                      </a:r>
                      <a:r>
                        <a:rPr lang="fi-FI" sz="1400" b="1" dirty="0" err="1"/>
                        <a:t>Pa</a:t>
                      </a:r>
                      <a:r>
                        <a:rPr lang="fi-FI" sz="1400" b="1" dirty="0"/>
                        <a:t> )</a:t>
                      </a:r>
                      <a:endParaRPr lang="fi-FI" sz="1400" dirty="0"/>
                    </a:p>
                  </a:txBody>
                  <a:tcPr marL="19050" marR="19050" marT="19050" marB="19050" anchor="ctr"/>
                </a:tc>
              </a:tr>
              <a:tr h="287977">
                <a:tc>
                  <a:txBody>
                    <a:bodyPr/>
                    <a:lstStyle/>
                    <a:p>
                      <a:pPr algn="ctr"/>
                      <a:r>
                        <a:rPr lang="fi-FI" sz="1600" b="1" dirty="0"/>
                        <a:t>20</a:t>
                      </a:r>
                      <a:endParaRPr lang="fi-FI" sz="1600" dirty="0"/>
                    </a:p>
                  </a:txBody>
                  <a:tcPr marL="19050" marR="19050" marT="19050" marB="19050" anchor="ctr"/>
                </a:tc>
                <a:tc>
                  <a:txBody>
                    <a:bodyPr/>
                    <a:lstStyle/>
                    <a:p>
                      <a:pPr algn="ctr"/>
                      <a:r>
                        <a:rPr lang="fi-FI" sz="1600"/>
                        <a:t>12 x 200 mm</a:t>
                      </a:r>
                    </a:p>
                  </a:txBody>
                  <a:tcPr marL="19050" marR="19050" marT="19050" marB="19050" anchor="ctr"/>
                </a:tc>
                <a:tc>
                  <a:txBody>
                    <a:bodyPr/>
                    <a:lstStyle/>
                    <a:p>
                      <a:pPr algn="ctr"/>
                      <a:r>
                        <a:rPr lang="fi-FI" sz="1600"/>
                        <a:t>1,9</a:t>
                      </a:r>
                    </a:p>
                  </a:txBody>
                  <a:tcPr marL="19050" marR="19050" marT="19050" marB="19050" anchor="ctr"/>
                </a:tc>
                <a:tc>
                  <a:txBody>
                    <a:bodyPr/>
                    <a:lstStyle/>
                    <a:p>
                      <a:pPr algn="ctr"/>
                      <a:r>
                        <a:rPr lang="fi-FI" sz="1600"/>
                        <a:t>2,8</a:t>
                      </a:r>
                    </a:p>
                  </a:txBody>
                  <a:tcPr marL="19050" marR="19050" marT="19050" marB="19050" anchor="ctr"/>
                </a:tc>
                <a:tc>
                  <a:txBody>
                    <a:bodyPr/>
                    <a:lstStyle/>
                    <a:p>
                      <a:pPr algn="ctr"/>
                      <a:r>
                        <a:rPr lang="fi-FI" sz="1600" dirty="0"/>
                        <a:t>4,0</a:t>
                      </a:r>
                    </a:p>
                  </a:txBody>
                  <a:tcPr marL="19050" marR="19050" marT="19050" marB="19050" anchor="ctr"/>
                </a:tc>
              </a:tr>
              <a:tr h="287977">
                <a:tc>
                  <a:txBody>
                    <a:bodyPr/>
                    <a:lstStyle/>
                    <a:p>
                      <a:pPr algn="ctr"/>
                      <a:r>
                        <a:rPr lang="fi-FI" sz="1600" b="1"/>
                        <a:t>30</a:t>
                      </a:r>
                      <a:endParaRPr lang="fi-FI" sz="1600"/>
                    </a:p>
                  </a:txBody>
                  <a:tcPr marL="19050" marR="19050" marT="19050" marB="19050" anchor="ctr"/>
                </a:tc>
                <a:tc>
                  <a:txBody>
                    <a:bodyPr/>
                    <a:lstStyle/>
                    <a:p>
                      <a:pPr algn="ctr"/>
                      <a:r>
                        <a:rPr lang="fi-FI" sz="1600"/>
                        <a:t>12 x 300 mm</a:t>
                      </a:r>
                    </a:p>
                  </a:txBody>
                  <a:tcPr marL="19050" marR="19050" marT="19050" marB="19050" anchor="ctr"/>
                </a:tc>
                <a:tc>
                  <a:txBody>
                    <a:bodyPr/>
                    <a:lstStyle/>
                    <a:p>
                      <a:pPr algn="ctr"/>
                      <a:r>
                        <a:rPr lang="fi-FI" sz="1600"/>
                        <a:t>2,7</a:t>
                      </a:r>
                    </a:p>
                  </a:txBody>
                  <a:tcPr marL="19050" marR="19050" marT="19050" marB="19050" anchor="ctr"/>
                </a:tc>
                <a:tc>
                  <a:txBody>
                    <a:bodyPr/>
                    <a:lstStyle/>
                    <a:p>
                      <a:pPr algn="ctr"/>
                      <a:r>
                        <a:rPr lang="fi-FI" sz="1600"/>
                        <a:t>4,0</a:t>
                      </a:r>
                    </a:p>
                  </a:txBody>
                  <a:tcPr marL="19050" marR="19050" marT="19050" marB="19050" anchor="ctr"/>
                </a:tc>
                <a:tc>
                  <a:txBody>
                    <a:bodyPr/>
                    <a:lstStyle/>
                    <a:p>
                      <a:pPr algn="ctr"/>
                      <a:r>
                        <a:rPr lang="fi-FI" sz="1600"/>
                        <a:t>5,9</a:t>
                      </a:r>
                    </a:p>
                  </a:txBody>
                  <a:tcPr marL="19050" marR="19050" marT="19050" marB="19050" anchor="ctr"/>
                </a:tc>
              </a:tr>
              <a:tr h="287977">
                <a:tc>
                  <a:txBody>
                    <a:bodyPr/>
                    <a:lstStyle/>
                    <a:p>
                      <a:pPr algn="ctr"/>
                      <a:r>
                        <a:rPr lang="fi-FI" sz="1600" b="1"/>
                        <a:t>40</a:t>
                      </a:r>
                      <a:endParaRPr lang="fi-FI" sz="1600"/>
                    </a:p>
                  </a:txBody>
                  <a:tcPr marL="19050" marR="19050" marT="19050" marB="19050" anchor="ctr"/>
                </a:tc>
                <a:tc>
                  <a:txBody>
                    <a:bodyPr/>
                    <a:lstStyle/>
                    <a:p>
                      <a:pPr algn="ctr"/>
                      <a:r>
                        <a:rPr lang="fi-FI" sz="1600"/>
                        <a:t>12 x 400 mm</a:t>
                      </a:r>
                    </a:p>
                  </a:txBody>
                  <a:tcPr marL="19050" marR="19050" marT="19050" marB="19050" anchor="ctr"/>
                </a:tc>
                <a:tc>
                  <a:txBody>
                    <a:bodyPr/>
                    <a:lstStyle/>
                    <a:p>
                      <a:pPr algn="ctr"/>
                      <a:r>
                        <a:rPr lang="fi-FI" sz="1600"/>
                        <a:t>3,8</a:t>
                      </a:r>
                    </a:p>
                  </a:txBody>
                  <a:tcPr marL="19050" marR="19050" marT="19050" marB="19050" anchor="ctr"/>
                </a:tc>
                <a:tc>
                  <a:txBody>
                    <a:bodyPr/>
                    <a:lstStyle/>
                    <a:p>
                      <a:pPr algn="ctr"/>
                      <a:r>
                        <a:rPr lang="fi-FI" sz="1600"/>
                        <a:t>5,4</a:t>
                      </a:r>
                    </a:p>
                  </a:txBody>
                  <a:tcPr marL="19050" marR="19050" marT="19050" marB="19050" anchor="ctr"/>
                </a:tc>
                <a:tc>
                  <a:txBody>
                    <a:bodyPr/>
                    <a:lstStyle/>
                    <a:p>
                      <a:pPr algn="ctr"/>
                      <a:r>
                        <a:rPr lang="fi-FI" sz="1600"/>
                        <a:t>8,0</a:t>
                      </a:r>
                    </a:p>
                  </a:txBody>
                  <a:tcPr marL="19050" marR="19050" marT="19050" marB="19050" anchor="ctr"/>
                </a:tc>
              </a:tr>
              <a:tr h="287977">
                <a:tc>
                  <a:txBody>
                    <a:bodyPr/>
                    <a:lstStyle/>
                    <a:p>
                      <a:pPr algn="ctr"/>
                      <a:r>
                        <a:rPr lang="fi-FI" sz="1600" b="1"/>
                        <a:t>50</a:t>
                      </a:r>
                      <a:endParaRPr lang="fi-FI" sz="1600"/>
                    </a:p>
                  </a:txBody>
                  <a:tcPr marL="19050" marR="19050" marT="19050" marB="19050" anchor="ctr"/>
                </a:tc>
                <a:tc>
                  <a:txBody>
                    <a:bodyPr/>
                    <a:lstStyle/>
                    <a:p>
                      <a:pPr algn="ctr"/>
                      <a:r>
                        <a:rPr lang="fi-FI" sz="1600"/>
                        <a:t>12 x 500 mm</a:t>
                      </a:r>
                    </a:p>
                  </a:txBody>
                  <a:tcPr marL="19050" marR="19050" marT="19050" marB="19050" anchor="ctr"/>
                </a:tc>
                <a:tc>
                  <a:txBody>
                    <a:bodyPr/>
                    <a:lstStyle/>
                    <a:p>
                      <a:pPr algn="ctr"/>
                      <a:r>
                        <a:rPr lang="fi-FI" sz="1600"/>
                        <a:t>5,1</a:t>
                      </a:r>
                    </a:p>
                  </a:txBody>
                  <a:tcPr marL="19050" marR="19050" marT="19050" marB="19050" anchor="ctr"/>
                </a:tc>
                <a:tc>
                  <a:txBody>
                    <a:bodyPr/>
                    <a:lstStyle/>
                    <a:p>
                      <a:pPr algn="ctr"/>
                      <a:r>
                        <a:rPr lang="fi-FI" sz="1600"/>
                        <a:t>7,4</a:t>
                      </a:r>
                    </a:p>
                  </a:txBody>
                  <a:tcPr marL="19050" marR="19050" marT="19050" marB="19050" anchor="ctr"/>
                </a:tc>
                <a:tc>
                  <a:txBody>
                    <a:bodyPr/>
                    <a:lstStyle/>
                    <a:p>
                      <a:pPr algn="ctr"/>
                      <a:r>
                        <a:rPr lang="fi-FI" sz="1600"/>
                        <a:t>10,6</a:t>
                      </a:r>
                    </a:p>
                  </a:txBody>
                  <a:tcPr marL="19050" marR="19050" marT="19050" marB="19050" anchor="ctr"/>
                </a:tc>
              </a:tr>
              <a:tr h="287977">
                <a:tc>
                  <a:txBody>
                    <a:bodyPr/>
                    <a:lstStyle/>
                    <a:p>
                      <a:pPr algn="ctr"/>
                      <a:r>
                        <a:rPr lang="fi-FI" sz="1600" b="1"/>
                        <a:t>60</a:t>
                      </a:r>
                      <a:endParaRPr lang="fi-FI" sz="1600"/>
                    </a:p>
                  </a:txBody>
                  <a:tcPr marL="19050" marR="19050" marT="19050" marB="19050" anchor="ctr"/>
                </a:tc>
                <a:tc>
                  <a:txBody>
                    <a:bodyPr/>
                    <a:lstStyle/>
                    <a:p>
                      <a:pPr algn="ctr"/>
                      <a:r>
                        <a:rPr lang="fi-FI" sz="1600"/>
                        <a:t>12 x 600 mm</a:t>
                      </a:r>
                    </a:p>
                  </a:txBody>
                  <a:tcPr marL="19050" marR="19050" marT="19050" marB="19050" anchor="ctr"/>
                </a:tc>
                <a:tc>
                  <a:txBody>
                    <a:bodyPr/>
                    <a:lstStyle/>
                    <a:p>
                      <a:pPr algn="ctr"/>
                      <a:r>
                        <a:rPr lang="fi-FI" sz="1600"/>
                        <a:t>5,7</a:t>
                      </a:r>
                    </a:p>
                  </a:txBody>
                  <a:tcPr marL="19050" marR="19050" marT="19050" marB="19050" anchor="ctr"/>
                </a:tc>
                <a:tc>
                  <a:txBody>
                    <a:bodyPr/>
                    <a:lstStyle/>
                    <a:p>
                      <a:pPr algn="ctr"/>
                      <a:r>
                        <a:rPr lang="fi-FI" sz="1600"/>
                        <a:t>8,3</a:t>
                      </a:r>
                    </a:p>
                  </a:txBody>
                  <a:tcPr marL="19050" marR="19050" marT="19050" marB="19050" anchor="ctr"/>
                </a:tc>
                <a:tc>
                  <a:txBody>
                    <a:bodyPr/>
                    <a:lstStyle/>
                    <a:p>
                      <a:pPr algn="ctr"/>
                      <a:r>
                        <a:rPr lang="fi-FI" sz="1600" dirty="0"/>
                        <a:t>11,8</a:t>
                      </a:r>
                    </a:p>
                  </a:txBody>
                  <a:tcPr marL="19050" marR="19050" marT="19050" marB="19050" anchor="ctr"/>
                </a:tc>
              </a:tr>
            </a:tbl>
          </a:graphicData>
        </a:graphic>
      </p:graphicFrame>
      <p:sp>
        <p:nvSpPr>
          <p:cNvPr id="7" name="Slide Number Placeholder 2"/>
          <p:cNvSpPr txBox="1">
            <a:spLocks/>
          </p:cNvSpPr>
          <p:nvPr/>
        </p:nvSpPr>
        <p:spPr>
          <a:xfrm>
            <a:off x="8316912" y="6198834"/>
            <a:ext cx="503238" cy="365125"/>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b="1" dirty="0" smtClean="0">
                <a:solidFill>
                  <a:srgbClr val="C00000"/>
                </a:solidFill>
              </a:rPr>
              <a:t>10</a:t>
            </a:r>
            <a:endParaRPr lang="fi-FI" b="1" dirty="0">
              <a:solidFill>
                <a:srgbClr val="C00000"/>
              </a:solidFill>
            </a:endParaRPr>
          </a:p>
        </p:txBody>
      </p:sp>
      <p:pic>
        <p:nvPicPr>
          <p:cNvPr id="11"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395536" y="608170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4134865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2852936"/>
            <a:ext cx="7489824" cy="719460"/>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a:solidFill>
                  <a:schemeClr val="bg1"/>
                </a:solidFill>
              </a:rPr>
              <a:t>Jäähdytyspalkit</a:t>
            </a:r>
            <a:r>
              <a:rPr lang="fi-FI" dirty="0">
                <a:solidFill>
                  <a:srgbClr val="44697D"/>
                </a:solidFill>
              </a:rPr>
              <a:t> </a:t>
            </a:r>
            <a:r>
              <a:rPr lang="fi-FI" dirty="0">
                <a:solidFill>
                  <a:schemeClr val="bg1"/>
                </a:solidFill>
              </a:rPr>
              <a:t>ja </a:t>
            </a:r>
            <a:r>
              <a:rPr lang="fi-FI" dirty="0" err="1">
                <a:solidFill>
                  <a:schemeClr val="bg1"/>
                </a:solidFill>
              </a:rPr>
              <a:t>puhallinkonvektorit</a:t>
            </a:r>
            <a:endParaRPr lang="fi-FI" dirty="0">
              <a:solidFill>
                <a:schemeClr val="bg1"/>
              </a:solidFill>
            </a:endParaRPr>
          </a:p>
        </p:txBody>
      </p:sp>
      <p:pic>
        <p:nvPicPr>
          <p:cNvPr id="3"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9246692-9764-4796-AF2E-897E79EBAFA7}" type="slidenum">
              <a:rPr lang="fi-FI" smtClean="0"/>
              <a:pPr/>
              <a:t>100</a:t>
            </a:fld>
            <a:endParaRPr lang="fi-FI"/>
          </a:p>
        </p:txBody>
      </p:sp>
    </p:spTree>
    <p:extLst>
      <p:ext uri="{BB962C8B-B14F-4D97-AF65-F5344CB8AC3E}">
        <p14:creationId xmlns:p14="http://schemas.microsoft.com/office/powerpoint/2010/main" val="2520864251"/>
      </p:ext>
    </p:extLst>
  </p:cSld>
  <p:clrMapOvr>
    <a:masterClrMapping/>
  </p:clrMapOvr>
  <p:transition spd="med">
    <p:wip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27384"/>
            <a:ext cx="8157592" cy="1143000"/>
          </a:xfrm>
        </p:spPr>
        <p:txBody>
          <a:bodyPr>
            <a:normAutofit/>
          </a:bodyPr>
          <a:lstStyle/>
          <a:p>
            <a:r>
              <a:rPr lang="fi-FI" dirty="0" smtClean="0">
                <a:solidFill>
                  <a:srgbClr val="44697D"/>
                </a:solidFill>
              </a:rPr>
              <a:t>Jäähdytyspalkit ja </a:t>
            </a:r>
            <a:r>
              <a:rPr lang="fi-FI" dirty="0" err="1" smtClean="0">
                <a:solidFill>
                  <a:srgbClr val="44697D"/>
                </a:solidFill>
              </a:rPr>
              <a:t>puhallinkonvektorit</a:t>
            </a:r>
            <a:endParaRPr lang="fi-FI" dirty="0">
              <a:solidFill>
                <a:srgbClr val="44697D"/>
              </a:solidFill>
            </a:endParaRPr>
          </a:p>
        </p:txBody>
      </p:sp>
      <p:sp>
        <p:nvSpPr>
          <p:cNvPr id="10" name="Content Placeholder 9"/>
          <p:cNvSpPr>
            <a:spLocks noGrp="1"/>
          </p:cNvSpPr>
          <p:nvPr>
            <p:ph sz="half" idx="2"/>
          </p:nvPr>
        </p:nvSpPr>
        <p:spPr>
          <a:xfrm>
            <a:off x="539552" y="1217631"/>
            <a:ext cx="4968552" cy="4411779"/>
          </a:xfrm>
        </p:spPr>
        <p:txBody>
          <a:bodyPr>
            <a:normAutofit/>
          </a:bodyPr>
          <a:lstStyle/>
          <a:p>
            <a:pPr marL="0" indent="0">
              <a:buNone/>
            </a:pPr>
            <a:r>
              <a:rPr lang="fi-FI" sz="1800" dirty="0" smtClean="0"/>
              <a:t>Jäähdytyspalkit</a:t>
            </a:r>
          </a:p>
          <a:p>
            <a:r>
              <a:rPr lang="fi-FI" sz="1600" dirty="0"/>
              <a:t>P</a:t>
            </a:r>
            <a:r>
              <a:rPr lang="fi-FI" sz="1600" dirty="0" smtClean="0"/>
              <a:t>uhdistusväli 1 – 2 vuotta, sairaalat</a:t>
            </a:r>
          </a:p>
          <a:p>
            <a:r>
              <a:rPr lang="fi-FI" sz="1600" dirty="0" smtClean="0"/>
              <a:t>Puhdistusväli 2 – 5 vuotta, toimistot</a:t>
            </a:r>
          </a:p>
          <a:p>
            <a:r>
              <a:rPr lang="fi-FI" sz="1600" dirty="0"/>
              <a:t>P</a:t>
            </a:r>
            <a:r>
              <a:rPr lang="fi-FI" sz="1600" dirty="0" smtClean="0"/>
              <a:t>uhtaus tarkistettava jäähdytyskauden alussa</a:t>
            </a:r>
          </a:p>
          <a:p>
            <a:r>
              <a:rPr lang="fi-FI" sz="1600" dirty="0"/>
              <a:t>L</a:t>
            </a:r>
            <a:r>
              <a:rPr lang="fi-FI" sz="1600" dirty="0" smtClean="0"/>
              <a:t>ikaantuminen:</a:t>
            </a:r>
          </a:p>
          <a:p>
            <a:pPr lvl="1"/>
            <a:r>
              <a:rPr lang="fi-FI" sz="1400" dirty="0"/>
              <a:t>V</a:t>
            </a:r>
            <a:r>
              <a:rPr lang="fi-FI" sz="1400" dirty="0" smtClean="0"/>
              <a:t>uodeosastot, toimistot, kansliat</a:t>
            </a:r>
          </a:p>
          <a:p>
            <a:pPr lvl="2"/>
            <a:endParaRPr lang="fi-FI" sz="1200" dirty="0"/>
          </a:p>
          <a:p>
            <a:pPr marL="0" indent="0">
              <a:buNone/>
            </a:pPr>
            <a:r>
              <a:rPr lang="fi-FI" sz="1800" dirty="0" err="1" smtClean="0"/>
              <a:t>Puhallinkonvektorit</a:t>
            </a:r>
            <a:endParaRPr lang="fi-FI" sz="1800" dirty="0" smtClean="0"/>
          </a:p>
          <a:p>
            <a:r>
              <a:rPr lang="fi-FI" sz="1600" dirty="0"/>
              <a:t>P</a:t>
            </a:r>
            <a:r>
              <a:rPr lang="fi-FI" sz="1600" dirty="0" smtClean="0"/>
              <a:t>uhdistettava säännöllisesti (2 - 4 kertaa/vuosi)</a:t>
            </a:r>
          </a:p>
          <a:p>
            <a:r>
              <a:rPr lang="fi-FI" sz="1600" dirty="0"/>
              <a:t>S</a:t>
            </a:r>
            <a:r>
              <a:rPr lang="fi-FI" sz="1600" dirty="0" smtClean="0"/>
              <a:t>uodatuksen puhtaus ja toiminta</a:t>
            </a:r>
          </a:p>
          <a:p>
            <a:r>
              <a:rPr lang="fi-FI" sz="1600" dirty="0"/>
              <a:t>K</a:t>
            </a:r>
            <a:r>
              <a:rPr lang="fi-FI" sz="1600" dirty="0" smtClean="0"/>
              <a:t>ondenssivesialtaan puhtaus/tyhjennys</a:t>
            </a:r>
          </a:p>
          <a:p>
            <a:r>
              <a:rPr lang="fi-FI" sz="1600" dirty="0"/>
              <a:t>A</a:t>
            </a:r>
            <a:r>
              <a:rPr lang="fi-FI" sz="1600" dirty="0" smtClean="0"/>
              <a:t>ltaan viemäröinnin toiminta</a:t>
            </a:r>
          </a:p>
          <a:p>
            <a:pPr lvl="1"/>
            <a:r>
              <a:rPr lang="fi-FI" sz="1400" dirty="0"/>
              <a:t>M</a:t>
            </a:r>
            <a:r>
              <a:rPr lang="fi-FI" sz="1400" dirty="0" smtClean="0"/>
              <a:t>ikrobikasvun riski!</a:t>
            </a:r>
            <a:endParaRPr lang="fi-FI" sz="1400" dirty="0"/>
          </a:p>
        </p:txBody>
      </p:sp>
      <p:sp>
        <p:nvSpPr>
          <p:cNvPr id="3" name="Slide Number Placeholder 2"/>
          <p:cNvSpPr>
            <a:spLocks noGrp="1"/>
          </p:cNvSpPr>
          <p:nvPr>
            <p:ph type="sldNum" sz="quarter" idx="11"/>
          </p:nvPr>
        </p:nvSpPr>
        <p:spPr/>
        <p:txBody>
          <a:bodyPr/>
          <a:lstStyle/>
          <a:p>
            <a:pPr>
              <a:defRPr/>
            </a:pPr>
            <a:fld id="{D1C8E5DC-F3F4-4239-80CC-258FE5E43648}" type="slidenum">
              <a:rPr lang="fi-FI" smtClean="0"/>
              <a:pPr>
                <a:defRPr/>
              </a:pPr>
              <a:t>101</a:t>
            </a:fld>
            <a:endParaRPr lang="fi-FI" dirty="0"/>
          </a:p>
        </p:txBody>
      </p:sp>
      <p:pic>
        <p:nvPicPr>
          <p:cNvPr id="4" name="Content Placeholder 3"/>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a:off x="7134482" y="1531381"/>
            <a:ext cx="1574363" cy="1599353"/>
          </a:xfrm>
        </p:spPr>
      </p:pic>
      <p:pic>
        <p:nvPicPr>
          <p:cNvPr id="11" name="Content Placeholder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auto">
          <a:xfrm>
            <a:off x="5207956" y="1664953"/>
            <a:ext cx="1764518" cy="1332211"/>
          </a:xfrm>
          <a:prstGeom prst="rect">
            <a:avLst/>
          </a:prstGeom>
          <a:noFill/>
          <a:ln w="9525">
            <a:noFill/>
            <a:miter lim="800000"/>
            <a:headEnd/>
            <a:tailEnd/>
          </a:ln>
        </p:spPr>
      </p:pic>
      <p:sp>
        <p:nvSpPr>
          <p:cNvPr id="6" name="TextBox 5"/>
          <p:cNvSpPr txBox="1"/>
          <p:nvPr/>
        </p:nvSpPr>
        <p:spPr>
          <a:xfrm>
            <a:off x="5058300" y="3026692"/>
            <a:ext cx="1856805" cy="246221"/>
          </a:xfrm>
          <a:prstGeom prst="rect">
            <a:avLst/>
          </a:prstGeom>
          <a:noFill/>
        </p:spPr>
        <p:txBody>
          <a:bodyPr wrap="square" rtlCol="0">
            <a:spAutoFit/>
          </a:bodyPr>
          <a:lstStyle/>
          <a:p>
            <a:r>
              <a:rPr lang="fi-FI" sz="1000" dirty="0" smtClean="0"/>
              <a:t>Kuva: </a:t>
            </a:r>
            <a:r>
              <a:rPr lang="fi-FI" sz="1000" dirty="0" err="1" smtClean="0"/>
              <a:t>Fläkt</a:t>
            </a:r>
            <a:r>
              <a:rPr lang="fi-FI" sz="1000" dirty="0" smtClean="0"/>
              <a:t> Woods Oy</a:t>
            </a:r>
            <a:endParaRPr lang="fi-FI" sz="1000" dirty="0"/>
          </a:p>
        </p:txBody>
      </p:sp>
      <p:sp>
        <p:nvSpPr>
          <p:cNvPr id="12" name="TextBox 11"/>
          <p:cNvSpPr txBox="1"/>
          <p:nvPr/>
        </p:nvSpPr>
        <p:spPr>
          <a:xfrm>
            <a:off x="6695728" y="3113361"/>
            <a:ext cx="2448272" cy="246221"/>
          </a:xfrm>
          <a:prstGeom prst="rect">
            <a:avLst/>
          </a:prstGeom>
          <a:noFill/>
        </p:spPr>
        <p:txBody>
          <a:bodyPr wrap="square" rtlCol="0">
            <a:spAutoFit/>
          </a:bodyPr>
          <a:lstStyle/>
          <a:p>
            <a:r>
              <a:rPr lang="fi-FI" sz="1000" dirty="0" smtClean="0"/>
              <a:t>Kuva: www.puhallinkonvektorit.fi</a:t>
            </a:r>
            <a:endParaRPr lang="fi-FI" sz="1000" dirty="0"/>
          </a:p>
        </p:txBody>
      </p:sp>
      <p:sp>
        <p:nvSpPr>
          <p:cNvPr id="13" name="TextBox 12"/>
          <p:cNvSpPr txBox="1"/>
          <p:nvPr/>
        </p:nvSpPr>
        <p:spPr>
          <a:xfrm>
            <a:off x="581573" y="5529266"/>
            <a:ext cx="8238577" cy="553998"/>
          </a:xfrm>
          <a:prstGeom prst="rect">
            <a:avLst/>
          </a:prstGeom>
          <a:noFill/>
        </p:spPr>
        <p:txBody>
          <a:bodyPr wrap="square" rtlCol="0">
            <a:spAutoFit/>
          </a:bodyPr>
          <a:lstStyle/>
          <a:p>
            <a:pPr algn="r"/>
            <a:r>
              <a:rPr lang="fi-FI" sz="1000" dirty="0"/>
              <a:t>Asikainen, V., Pasanen, P. ja Holopainen, R. Ilmanvaihdon parannus- ja korjausratkaisut, </a:t>
            </a:r>
            <a:r>
              <a:rPr lang="fi-FI" sz="1000" dirty="0" err="1" smtClean="0"/>
              <a:t>puhallinkonvektoreiden</a:t>
            </a:r>
            <a:r>
              <a:rPr lang="fi-FI" sz="1000" dirty="0" smtClean="0"/>
              <a:t> </a:t>
            </a:r>
          </a:p>
          <a:p>
            <a:pPr algn="r"/>
            <a:r>
              <a:rPr lang="fi-FI" sz="1000" dirty="0" smtClean="0"/>
              <a:t>hygienia </a:t>
            </a:r>
            <a:r>
              <a:rPr lang="fi-FI" sz="1000" dirty="0"/>
              <a:t>(2007);</a:t>
            </a:r>
            <a:r>
              <a:rPr lang="fi-FI" altLang="en-US" sz="1000" dirty="0"/>
              <a:t> </a:t>
            </a:r>
            <a:r>
              <a:rPr lang="fi-FI" sz="1000" dirty="0" smtClean="0"/>
              <a:t>Ilmanvaihtojärjestelmän </a:t>
            </a:r>
            <a:r>
              <a:rPr lang="fi-FI" sz="1000" dirty="0"/>
              <a:t>puhtauden tarkastus. Ilmanvaihdon parannus- ja korjausratkaisut. </a:t>
            </a:r>
            <a:endParaRPr lang="fi-FI" sz="1000" dirty="0" smtClean="0"/>
          </a:p>
          <a:p>
            <a:pPr algn="r"/>
            <a:r>
              <a:rPr lang="fi-FI" sz="1000" dirty="0" smtClean="0"/>
              <a:t>LVI-kortti </a:t>
            </a:r>
            <a:r>
              <a:rPr lang="fi-FI" sz="1000" dirty="0"/>
              <a:t>39-10409. </a:t>
            </a:r>
            <a:r>
              <a:rPr lang="fi-FI" sz="1000" dirty="0" smtClean="0"/>
              <a:t>Ilmanvaihtojärjestelmien puhtaus ja puhdistaminen sairaaloiden vuodeosastolla, Työterveyslaitos, 2010</a:t>
            </a:r>
            <a:endParaRPr lang="fi-FI" sz="1000" dirty="0"/>
          </a:p>
        </p:txBody>
      </p:sp>
      <p:pic>
        <p:nvPicPr>
          <p:cNvPr id="14"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2019861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sz="quarter"/>
          </p:nvPr>
        </p:nvSpPr>
        <p:spPr>
          <a:xfrm>
            <a:off x="450850" y="404664"/>
            <a:ext cx="6781800" cy="566638"/>
          </a:xfrm>
        </p:spPr>
        <p:txBody>
          <a:bodyPr>
            <a:noAutofit/>
          </a:bodyPr>
          <a:lstStyle/>
          <a:p>
            <a:r>
              <a:rPr lang="fi-FI" dirty="0" smtClean="0">
                <a:solidFill>
                  <a:srgbClr val="44697D"/>
                </a:solidFill>
                <a:cs typeface="Helvetica" charset="0"/>
              </a:rPr>
              <a:t>Jäähdytyspalkin puhdistaminen</a:t>
            </a:r>
          </a:p>
        </p:txBody>
      </p:sp>
      <p:pic>
        <p:nvPicPr>
          <p:cNvPr id="2051" name="Picture 3" descr="Picture 108"/>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tretch>
            <a:fillRect/>
          </a:stretch>
        </p:blipFill>
        <p:spPr>
          <a:xfrm>
            <a:off x="611560" y="1124744"/>
            <a:ext cx="2745351" cy="22891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2" name="Picture 4" descr="Picture 456"/>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tretch>
            <a:fillRect/>
          </a:stretch>
        </p:blipFill>
        <p:spPr>
          <a:xfrm>
            <a:off x="3991999" y="1107232"/>
            <a:ext cx="2745351" cy="22891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3" name="Picture 5" descr="Picture 457"/>
          <p:cNvPicPr>
            <a:picLocks noGrp="1" noChangeAspect="1" noChangeArrowheads="1"/>
          </p:cNvPicPr>
          <p:nvPr>
            <p:ph sz="quarter" idx="3"/>
          </p:nvPr>
        </p:nvPicPr>
        <p:blipFill>
          <a:blip r:embed="rId5" cstate="email">
            <a:extLst>
              <a:ext uri="{28A0092B-C50C-407E-A947-70E740481C1C}">
                <a14:useLocalDpi xmlns:a14="http://schemas.microsoft.com/office/drawing/2010/main"/>
              </a:ext>
            </a:extLst>
          </a:blip>
          <a:stretch>
            <a:fillRect/>
          </a:stretch>
        </p:blipFill>
        <p:spPr>
          <a:xfrm>
            <a:off x="611560" y="3532337"/>
            <a:ext cx="2747254" cy="2290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4" name="Picture 6" descr="Picture 454"/>
          <p:cNvPicPr>
            <a:picLocks noGrp="1" noChangeAspect="1" noChangeArrowheads="1"/>
          </p:cNvPicPr>
          <p:nvPr>
            <p:ph sz="quarter" idx="4"/>
          </p:nvPr>
        </p:nvPicPr>
        <p:blipFill>
          <a:blip r:embed="rId6" cstate="email">
            <a:extLst>
              <a:ext uri="{28A0092B-C50C-407E-A947-70E740481C1C}">
                <a14:useLocalDpi xmlns:a14="http://schemas.microsoft.com/office/drawing/2010/main"/>
              </a:ext>
            </a:extLst>
          </a:blip>
          <a:stretch>
            <a:fillRect/>
          </a:stretch>
        </p:blipFill>
        <p:spPr>
          <a:xfrm>
            <a:off x="3991999" y="3532337"/>
            <a:ext cx="2747254" cy="229076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Kuva 26" descr="Kuvaus: Savonia_Word_tunniste"/>
          <p:cNvPicPr/>
          <p:nvPr/>
        </p:nvPicPr>
        <p:blipFill rotWithShape="1">
          <a:blip r:embed="rId7"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0" name="Slide Number Placeholder 2"/>
          <p:cNvSpPr>
            <a:spLocks noGrp="1"/>
          </p:cNvSpPr>
          <p:nvPr>
            <p:ph type="sldNum" sz="quarter" idx="11"/>
          </p:nvPr>
        </p:nvSpPr>
        <p:spPr>
          <a:xfrm>
            <a:off x="8316912" y="6198834"/>
            <a:ext cx="503238" cy="365125"/>
          </a:xfrm>
        </p:spPr>
        <p:txBody>
          <a:bodyPr/>
          <a:lstStyle/>
          <a:p>
            <a:pPr>
              <a:defRPr/>
            </a:pPr>
            <a:r>
              <a:rPr lang="fi-FI" dirty="0" smtClean="0"/>
              <a:t>97</a:t>
            </a:r>
            <a:endParaRPr lang="fi-FI" dirty="0"/>
          </a:p>
        </p:txBody>
      </p:sp>
    </p:spTree>
    <p:extLst>
      <p:ext uri="{BB962C8B-B14F-4D97-AF65-F5344CB8AC3E}">
        <p14:creationId xmlns:p14="http://schemas.microsoft.com/office/powerpoint/2010/main" val="1399791622"/>
      </p:ext>
    </p:extLst>
  </p:cSld>
  <p:clrMapOvr>
    <a:masterClrMapping/>
  </p:clrMapOvr>
  <p:transition spd="med">
    <p:wip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1292" y="116632"/>
            <a:ext cx="7489824" cy="1079500"/>
          </a:xfrm>
        </p:spPr>
        <p:txBody>
          <a:bodyPr>
            <a:normAutofit/>
          </a:bodyPr>
          <a:lstStyle/>
          <a:p>
            <a:r>
              <a:rPr lang="fi-FI" sz="3200" dirty="0" smtClean="0"/>
              <a:t>Lähteet:</a:t>
            </a:r>
            <a:endParaRPr lang="fi-FI" sz="3200" dirty="0"/>
          </a:p>
        </p:txBody>
      </p:sp>
      <p:sp>
        <p:nvSpPr>
          <p:cNvPr id="9" name="Päiväyksen paikkamerkki 8"/>
          <p:cNvSpPr>
            <a:spLocks noGrp="1"/>
          </p:cNvSpPr>
          <p:nvPr>
            <p:ph idx="1"/>
          </p:nvPr>
        </p:nvSpPr>
        <p:spPr>
          <a:xfrm>
            <a:off x="431292" y="1484784"/>
            <a:ext cx="8281416" cy="4392614"/>
          </a:xfrm>
        </p:spPr>
        <p:txBody>
          <a:bodyPr>
            <a:normAutofit fontScale="47500" lnSpcReduction="20000"/>
          </a:bodyPr>
          <a:lstStyle/>
          <a:p>
            <a:pPr marL="266700" lvl="1" indent="-266700"/>
            <a:r>
              <a:rPr lang="fi-FI" dirty="0"/>
              <a:t>Asumisterveysasetuksen soveltamisohje, osa 1, </a:t>
            </a:r>
            <a:r>
              <a:rPr lang="fi-FI" dirty="0" smtClean="0"/>
              <a:t>Valvira</a:t>
            </a:r>
            <a:r>
              <a:rPr lang="fi-FI" dirty="0"/>
              <a:t>, </a:t>
            </a:r>
            <a:r>
              <a:rPr lang="fi-FI" dirty="0" smtClean="0"/>
              <a:t>2016; </a:t>
            </a:r>
            <a:r>
              <a:rPr lang="fi-FI" dirty="0" smtClean="0">
                <a:hlinkClick r:id="rId3"/>
              </a:rPr>
              <a:t>www.valvira.fi/documents/14444/261239/Asumisterveysasetuksen+soveltamisohje/ac8d5e16-97be-456c-9c9c-ce8560f2092e</a:t>
            </a:r>
            <a:endParaRPr lang="fi-FI" dirty="0"/>
          </a:p>
          <a:p>
            <a:r>
              <a:rPr lang="fi-FI" sz="1800" dirty="0" smtClean="0"/>
              <a:t>Asikainen </a:t>
            </a:r>
            <a:r>
              <a:rPr lang="fi-FI" sz="1800" dirty="0"/>
              <a:t>Vesa, Ilmanvaihdon parannus- ja korjausratkaisut, </a:t>
            </a:r>
            <a:r>
              <a:rPr lang="fi-FI" sz="1800" dirty="0" err="1"/>
              <a:t>puhallinkonvektoreiden</a:t>
            </a:r>
            <a:r>
              <a:rPr lang="fi-FI" sz="1800" dirty="0"/>
              <a:t> hygienia, Tekesin CUBE </a:t>
            </a:r>
            <a:r>
              <a:rPr lang="fi-FI" sz="1800" dirty="0" err="1"/>
              <a:t>Talotekniikkateknologiaohjelmaan</a:t>
            </a:r>
            <a:r>
              <a:rPr lang="fi-FI" sz="1800" dirty="0"/>
              <a:t> kuulunut Ilmanvaihdon </a:t>
            </a:r>
            <a:r>
              <a:rPr lang="fi-FI" sz="1800" dirty="0" smtClean="0"/>
              <a:t>modernit parannus- </a:t>
            </a:r>
            <a:r>
              <a:rPr lang="fi-FI" sz="1800" dirty="0"/>
              <a:t>ja korjausratkaisut (MIV) -tutkimusprojektissa</a:t>
            </a:r>
          </a:p>
          <a:p>
            <a:pPr>
              <a:defRPr/>
            </a:pPr>
            <a:r>
              <a:rPr lang="fi-FI" sz="1900" dirty="0" smtClean="0"/>
              <a:t>Asikainen</a:t>
            </a:r>
            <a:r>
              <a:rPr lang="fi-FI" sz="1900" dirty="0"/>
              <a:t>, V., Pasanen, P. ja Holopainen, R. (2007</a:t>
            </a:r>
            <a:r>
              <a:rPr lang="fi-FI" sz="1900" dirty="0" smtClean="0"/>
              <a:t>), Ilmanvaihtojärjestelmän </a:t>
            </a:r>
            <a:r>
              <a:rPr lang="fi-FI" sz="1900" dirty="0"/>
              <a:t>puhtauden tarkastus. Ilmanvaihdon parannus- ja korjausratkaisut. LVI-kortti 39-10409.</a:t>
            </a:r>
          </a:p>
          <a:p>
            <a:pPr>
              <a:defRPr/>
            </a:pPr>
            <a:r>
              <a:rPr lang="fi-FI" sz="1900" dirty="0" err="1"/>
              <a:t>FprEN</a:t>
            </a:r>
            <a:r>
              <a:rPr lang="fi-FI" sz="1900" dirty="0"/>
              <a:t> 779:2011, Euroopan standardointikomitea, </a:t>
            </a:r>
            <a:r>
              <a:rPr lang="fi-FI" sz="1900" dirty="0" smtClean="0"/>
              <a:t>2012</a:t>
            </a:r>
          </a:p>
          <a:p>
            <a:pPr>
              <a:defRPr/>
            </a:pPr>
            <a:r>
              <a:rPr lang="fi-FI" sz="1900" dirty="0" err="1" smtClean="0"/>
              <a:t>Halton</a:t>
            </a:r>
            <a:r>
              <a:rPr lang="fi-FI" sz="1900" dirty="0" smtClean="0"/>
              <a:t> </a:t>
            </a:r>
            <a:r>
              <a:rPr lang="fi-FI" sz="1900" dirty="0"/>
              <a:t>Oy:n www-sivut; </a:t>
            </a:r>
            <a:r>
              <a:rPr lang="fi-FI" sz="1900" dirty="0" smtClean="0">
                <a:hlinkClick r:id="rId4"/>
              </a:rPr>
              <a:t>www.halton.fi</a:t>
            </a:r>
            <a:endParaRPr lang="fi-FI" sz="1900" dirty="0" smtClean="0"/>
          </a:p>
          <a:p>
            <a:pPr>
              <a:defRPr/>
            </a:pPr>
            <a:r>
              <a:rPr lang="fi-FI" sz="1800" dirty="0"/>
              <a:t>Ilmanvaihtojärjestelmien puhtaus ja puhdistaminen sairaaloiden vuodeosastolla, Työympäristötutkimusten raporttisarja 50. Työterveyslaitos, Laadukas sisäympäristö – teema, Itä-Suomen yliopisto, Ympäristötieteen laitos, </a:t>
            </a:r>
            <a:r>
              <a:rPr lang="fi-FI" sz="1800" dirty="0" smtClean="0"/>
              <a:t>Tampereen </a:t>
            </a:r>
            <a:r>
              <a:rPr lang="fi-FI" sz="1800" dirty="0"/>
              <a:t>ammattikorkeakoulu, ISBN </a:t>
            </a:r>
            <a:r>
              <a:rPr lang="fi-FI" sz="1800" dirty="0" smtClean="0"/>
              <a:t>978-952-</a:t>
            </a:r>
            <a:r>
              <a:rPr lang="fi-FI" sz="1800" dirty="0"/>
              <a:t>261-018-8, </a:t>
            </a:r>
            <a:r>
              <a:rPr lang="fi-FI" sz="1800" dirty="0" smtClean="0"/>
              <a:t>2010</a:t>
            </a:r>
          </a:p>
          <a:p>
            <a:pPr>
              <a:defRPr/>
            </a:pPr>
            <a:r>
              <a:rPr lang="fi-FI" altLang="en-US" sz="1800" dirty="0" smtClean="0"/>
              <a:t>Ilmanvaihtojärjestelmän </a:t>
            </a:r>
            <a:r>
              <a:rPr lang="fi-FI" altLang="en-US" sz="1800" dirty="0"/>
              <a:t>puhdistus ja tasapainotus, Opetushallitus, Holopainen ym., 2012 </a:t>
            </a:r>
            <a:endParaRPr lang="en-US" altLang="en-US" sz="1800" dirty="0"/>
          </a:p>
          <a:p>
            <a:pPr>
              <a:defRPr/>
            </a:pPr>
            <a:r>
              <a:rPr lang="fi-FI" sz="1800" dirty="0" smtClean="0"/>
              <a:t>Ilmanvaihtojärjestelmän </a:t>
            </a:r>
            <a:r>
              <a:rPr lang="fi-FI" sz="1800" dirty="0"/>
              <a:t>puhtauden tarkastus. Ilmanvaihdon parannus- ja korjausratkaisut (LVI 39-10409)</a:t>
            </a:r>
            <a:endParaRPr lang="fi-FI" altLang="en-US" sz="1800" dirty="0"/>
          </a:p>
          <a:p>
            <a:pPr>
              <a:defRPr/>
            </a:pPr>
            <a:r>
              <a:rPr lang="fi-FI" altLang="en-US" sz="1800" dirty="0"/>
              <a:t>Ilmanvaihtolaitteiden hiukkaspäästöt, Altistuminen, mittaaminen ja tuotetestaus, VTT tiedotteita 2360, Kovanen ym., 2006</a:t>
            </a:r>
          </a:p>
          <a:p>
            <a:pPr>
              <a:defRPr/>
            </a:pPr>
            <a:r>
              <a:rPr lang="fi-FI" sz="1800" dirty="0"/>
              <a:t>Ilmanvaihtolaitosten puhtauden varmistaminen, Jumpponen ym., Sisäilmaopas 8, Sisäilmayhdistys ry., 2005.</a:t>
            </a:r>
            <a:endParaRPr lang="fi-FI" altLang="en-US" sz="1800" dirty="0"/>
          </a:p>
          <a:p>
            <a:pPr marL="266700" lvl="1" indent="-266700">
              <a:defRPr/>
            </a:pPr>
            <a:r>
              <a:rPr lang="fi-FI" dirty="0"/>
              <a:t>Kosteus- ja homevaurioituneen rakennuksen kuntotutkimus –opas, ympäristöministeriö, luonnos 25.1.2015</a:t>
            </a:r>
          </a:p>
          <a:p>
            <a:pPr>
              <a:defRPr/>
            </a:pPr>
            <a:r>
              <a:rPr lang="fi-FI" sz="1800" dirty="0" smtClean="0"/>
              <a:t>Kuitunäytteen ottaminen geeliteippimenetelmällä, työohje, 30.4.2015, Työterveyslaitos; </a:t>
            </a:r>
            <a:r>
              <a:rPr lang="fi-FI" sz="1800" dirty="0" smtClean="0">
                <a:hlinkClick r:id="rId5"/>
              </a:rPr>
              <a:t>www.ttl.fi/fi/palvelut/turvallisempi-tyoymparisto/poly-hiukkas-ja-kuituanalyysit/Documents/Teollisten_mineraalikuitujen_laskeminen_pinnoilta_naytteenotto-ohje.pd</a:t>
            </a:r>
            <a:r>
              <a:rPr lang="fi-FI" sz="1800" dirty="0"/>
              <a:t>f</a:t>
            </a:r>
            <a:endParaRPr lang="fi-FI" sz="1800" dirty="0" smtClean="0"/>
          </a:p>
          <a:p>
            <a:pPr>
              <a:defRPr/>
            </a:pPr>
            <a:r>
              <a:rPr lang="fi-FI" sz="1800" dirty="0" smtClean="0"/>
              <a:t>Pasanen </a:t>
            </a:r>
            <a:r>
              <a:rPr lang="fi-FI" sz="1800" dirty="0"/>
              <a:t>P. (1994) Toimistorakennusten ilmanvaihtokanavien epäpuhtaudet. </a:t>
            </a:r>
            <a:r>
              <a:rPr lang="fi-FI" sz="1800" dirty="0" smtClean="0"/>
              <a:t>Lisensiaattityö</a:t>
            </a:r>
            <a:r>
              <a:rPr lang="fi-FI" sz="1800" dirty="0"/>
              <a:t>. Kuopion yliopiston ympäristötieteiden laitos. </a:t>
            </a:r>
          </a:p>
          <a:p>
            <a:pPr>
              <a:defRPr/>
            </a:pPr>
            <a:r>
              <a:rPr lang="fi-FI" sz="1800" dirty="0" smtClean="0"/>
              <a:t>Pienhiukkasten </a:t>
            </a:r>
            <a:r>
              <a:rPr lang="fi-FI" sz="1800" dirty="0"/>
              <a:t>vaikutus terveyteen, Tuloksia ja päätelmiä teknologiaohjelmasta FINE Pienhiukkaset, TEKES, 2006, ISBN 952-457-250-8</a:t>
            </a:r>
          </a:p>
          <a:p>
            <a:pPr>
              <a:defRPr/>
            </a:pPr>
            <a:r>
              <a:rPr lang="fi-FI" sz="1800" dirty="0"/>
              <a:t>Rakennusten sisäilmasto ja LVI-tekniikka, Seppänen O. ja Seppänen M</a:t>
            </a:r>
            <a:r>
              <a:rPr lang="fi-FI" sz="1900" dirty="0"/>
              <a:t>., 1996</a:t>
            </a:r>
          </a:p>
          <a:p>
            <a:pPr>
              <a:defRPr/>
            </a:pPr>
            <a:r>
              <a:rPr lang="fi-FI" sz="1900" dirty="0"/>
              <a:t>RIL 250-2011, Kosteudenhallinta ja homevaurioiden estäminen</a:t>
            </a:r>
          </a:p>
          <a:p>
            <a:pPr>
              <a:defRPr/>
            </a:pPr>
            <a:r>
              <a:rPr lang="fi-FI" sz="1900" dirty="0" smtClean="0"/>
              <a:t>Sisäilmastoluokitus </a:t>
            </a:r>
            <a:r>
              <a:rPr lang="fi-FI" sz="1900" dirty="0"/>
              <a:t>2008, sisäympäristön tavoitearvot, suunnitteluohjeet ja tuotevaatimukset. RT 07-10946</a:t>
            </a:r>
          </a:p>
          <a:p>
            <a:pPr>
              <a:defRPr/>
            </a:pPr>
            <a:r>
              <a:rPr lang="fi-FI" sz="1900" dirty="0" err="1"/>
              <a:t>Sosiaali</a:t>
            </a:r>
            <a:r>
              <a:rPr lang="fi-FI" sz="1900" dirty="0"/>
              <a:t>- ja terveysministeriön asetus asunnon ja muun oleskelutilan terveydellisistä olosuhteista sekä ulkopuolisten asiantuntijoiden pätevyysvaatimuksista, 2015</a:t>
            </a:r>
          </a:p>
          <a:p>
            <a:pPr>
              <a:defRPr/>
            </a:pPr>
            <a:r>
              <a:rPr lang="fi-FI" sz="1900" dirty="0" smtClean="0"/>
              <a:t>Suomen </a:t>
            </a:r>
            <a:r>
              <a:rPr lang="fi-FI" sz="1900" dirty="0"/>
              <a:t>rakentamismääräyskokoelma D2, Rakennusten sisäilmasto ja ilmanvaihto, määräykset ja ohjeet. </a:t>
            </a:r>
            <a:r>
              <a:rPr lang="fi-FI" sz="1900" dirty="0" smtClean="0"/>
              <a:t>Ympäristöministeriö</a:t>
            </a:r>
          </a:p>
          <a:p>
            <a:pPr>
              <a:defRPr/>
            </a:pPr>
            <a:r>
              <a:rPr lang="fi-FI" sz="1900" dirty="0" smtClean="0">
                <a:hlinkClick r:id="rId6"/>
              </a:rPr>
              <a:t>www.halton.fi/ip/HCA2013F/halton_ilmansuodatuksen_tuotekirja_032013.pdf</a:t>
            </a:r>
            <a:endParaRPr lang="fi-FI" sz="1900" dirty="0"/>
          </a:p>
          <a:p>
            <a:pPr>
              <a:defRPr/>
            </a:pPr>
            <a:r>
              <a:rPr lang="fi-FI" sz="1900" dirty="0" smtClean="0">
                <a:hlinkClick r:id="rId7"/>
              </a:rPr>
              <a:t>www.rakennustieto.fi/material/attachments/newfolder_36/5ooE4hLx4/Ilmanvaihtotuotteiden_testausohje_liitteineen_versio_3.pdf</a:t>
            </a:r>
            <a:endParaRPr lang="fi-FI" altLang="fi-FI" sz="1900" dirty="0" smtClean="0">
              <a:hlinkClick r:id="rId8"/>
            </a:endParaRPr>
          </a:p>
          <a:p>
            <a:pPr>
              <a:defRPr/>
            </a:pPr>
            <a:r>
              <a:rPr lang="fi-FI" altLang="fi-FI" sz="1900" dirty="0" smtClean="0">
                <a:hlinkClick r:id="rId8"/>
              </a:rPr>
              <a:t>www.korvausilma.fi/index.php?page=karmiventtiilit</a:t>
            </a:r>
            <a:endParaRPr lang="fi-FI" altLang="fi-FI" sz="1900" dirty="0" smtClean="0"/>
          </a:p>
          <a:p>
            <a:pPr>
              <a:defRPr/>
            </a:pPr>
            <a:r>
              <a:rPr lang="fi-FI" sz="1800" dirty="0" smtClean="0">
                <a:hlinkClick r:id="rId5"/>
              </a:rPr>
              <a:t>www.ttl.fi/fi/palvelut/turvallisempi-tyoymparisto/poly-hiukkas-ja-kuituanalyysit/Documents/Teollisten_mineraalikuitujen_laskeminen_pinnoilta_naytteenotto-ohje.pd</a:t>
            </a:r>
            <a:r>
              <a:rPr lang="fi-FI" sz="1800" dirty="0" smtClean="0"/>
              <a:t>f</a:t>
            </a:r>
            <a:endParaRPr lang="fi-FI" altLang="fi-FI" sz="1800" dirty="0"/>
          </a:p>
          <a:p>
            <a:pPr>
              <a:defRPr/>
            </a:pPr>
            <a:endParaRPr lang="fi-FI" altLang="fi-FI" dirty="0"/>
          </a:p>
          <a:p>
            <a:pPr>
              <a:defRPr/>
            </a:pPr>
            <a:endParaRPr lang="fi-FI" dirty="0"/>
          </a:p>
          <a:p>
            <a:pPr>
              <a:defRPr/>
            </a:pPr>
            <a:endParaRPr lang="fi-FI" dirty="0"/>
          </a:p>
          <a:p>
            <a:pPr>
              <a:defRPr/>
            </a:pPr>
            <a:endParaRPr lang="fi-FI" dirty="0" smtClean="0"/>
          </a:p>
          <a:p>
            <a:pPr>
              <a:defRPr/>
            </a:pPr>
            <a:endParaRPr lang="fi-FI" dirty="0"/>
          </a:p>
          <a:p>
            <a:pPr>
              <a:defRPr/>
            </a:pPr>
            <a:endParaRPr lang="fi-FI" dirty="0"/>
          </a:p>
          <a:p>
            <a:pPr>
              <a:defRPr/>
            </a:pPr>
            <a:endParaRPr lang="fi-FI" dirty="0"/>
          </a:p>
          <a:p>
            <a:pPr>
              <a:defRPr/>
            </a:pPr>
            <a:endParaRPr lang="fi-FI" dirty="0" smtClean="0"/>
          </a:p>
          <a:p>
            <a:pPr>
              <a:defRPr/>
            </a:pPr>
            <a:endParaRPr lang="fi-FI" sz="2800" dirty="0"/>
          </a:p>
          <a:p>
            <a:pPr>
              <a:defRPr/>
            </a:pPr>
            <a:endParaRPr lang="fi-FI" dirty="0"/>
          </a:p>
          <a:p>
            <a:pPr>
              <a:defRPr/>
            </a:pPr>
            <a:endParaRPr lang="fi-FI" altLang="en-US" dirty="0" smtClean="0"/>
          </a:p>
          <a:p>
            <a:pPr>
              <a:defRPr/>
            </a:pPr>
            <a:endParaRPr lang="en-US" altLang="en-US" dirty="0"/>
          </a:p>
          <a:p>
            <a:pPr>
              <a:defRPr/>
            </a:pPr>
            <a:endParaRPr lang="fi-FI" dirty="0"/>
          </a:p>
          <a:p>
            <a:pPr>
              <a:defRPr/>
            </a:pPr>
            <a:endParaRPr lang="fi-FI" dirty="0"/>
          </a:p>
        </p:txBody>
      </p:sp>
      <p:pic>
        <p:nvPicPr>
          <p:cNvPr id="4" name="Kuva 26" descr="Kuvaus: Savonia_Word_tunniste"/>
          <p:cNvPicPr/>
          <p:nvPr/>
        </p:nvPicPr>
        <p:blipFill rotWithShape="1">
          <a:blip r:embed="rId9"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103</a:t>
            </a:fld>
            <a:endParaRPr lang="fi-FI"/>
          </a:p>
        </p:txBody>
      </p:sp>
    </p:spTree>
    <p:extLst>
      <p:ext uri="{BB962C8B-B14F-4D97-AF65-F5344CB8AC3E}">
        <p14:creationId xmlns:p14="http://schemas.microsoft.com/office/powerpoint/2010/main" val="3794568287"/>
      </p:ext>
    </p:extLst>
  </p:cSld>
  <p:clrMapOvr>
    <a:masterClrMapping/>
  </p:clrMapOvr>
  <p:transition spd="med">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7931224" cy="854670"/>
          </a:xfrm>
        </p:spPr>
        <p:txBody>
          <a:bodyPr/>
          <a:lstStyle/>
          <a:p>
            <a:r>
              <a:rPr lang="fi-FI" dirty="0" smtClean="0"/>
              <a:t>Tuloilmaikkuna</a:t>
            </a:r>
            <a:br>
              <a:rPr lang="fi-FI" dirty="0" smtClean="0"/>
            </a:br>
            <a:r>
              <a:rPr lang="fi-FI" sz="1800" dirty="0" smtClean="0"/>
              <a:t>RT 38609, Tuotekortti, 2014</a:t>
            </a:r>
            <a:endParaRPr lang="fi-FI" sz="1800" dirty="0"/>
          </a:p>
        </p:txBody>
      </p:sp>
      <p:sp>
        <p:nvSpPr>
          <p:cNvPr id="3" name="Text Placeholder 2"/>
          <p:cNvSpPr>
            <a:spLocks noGrp="1"/>
          </p:cNvSpPr>
          <p:nvPr>
            <p:ph type="body" sz="half" idx="1"/>
          </p:nvPr>
        </p:nvSpPr>
        <p:spPr>
          <a:xfrm>
            <a:off x="457200" y="1433513"/>
            <a:ext cx="5338936" cy="4515767"/>
          </a:xfrm>
        </p:spPr>
        <p:txBody>
          <a:bodyPr>
            <a:normAutofit fontScale="70000" lnSpcReduction="20000"/>
          </a:bodyPr>
          <a:lstStyle/>
          <a:p>
            <a:r>
              <a:rPr lang="fi-FI" dirty="0" smtClean="0"/>
              <a:t>Laskelmien </a:t>
            </a:r>
            <a:r>
              <a:rPr lang="fi-FI" dirty="0"/>
              <a:t>mukaan venttiili maksaa yhdessä vuodessa </a:t>
            </a:r>
            <a:r>
              <a:rPr lang="fi-FI" dirty="0" smtClean="0"/>
              <a:t>itsensä takaisin</a:t>
            </a:r>
          </a:p>
          <a:p>
            <a:endParaRPr lang="fi-FI" dirty="0"/>
          </a:p>
          <a:p>
            <a:r>
              <a:rPr lang="fi-FI" dirty="0"/>
              <a:t>Parantaa merkittävästi ikkunan U-arvoa (RTE3901/05, VTT:n </a:t>
            </a:r>
            <a:r>
              <a:rPr lang="fi-FI" dirty="0" smtClean="0"/>
              <a:t>tiedote </a:t>
            </a:r>
            <a:r>
              <a:rPr lang="fi-FI" dirty="0"/>
              <a:t>2329</a:t>
            </a:r>
            <a:r>
              <a:rPr lang="fi-FI" dirty="0" smtClean="0"/>
              <a:t>)</a:t>
            </a:r>
          </a:p>
          <a:p>
            <a:endParaRPr lang="fi-FI" dirty="0"/>
          </a:p>
          <a:p>
            <a:r>
              <a:rPr lang="fi-FI" dirty="0"/>
              <a:t>Säästää huomattavasti energiakuluissa verrattuna </a:t>
            </a:r>
            <a:r>
              <a:rPr lang="fi-FI" dirty="0" smtClean="0"/>
              <a:t>perinteisiin ratkaisuihin</a:t>
            </a:r>
            <a:endParaRPr lang="fi-FI" dirty="0"/>
          </a:p>
          <a:p>
            <a:endParaRPr lang="fi-FI" dirty="0"/>
          </a:p>
          <a:p>
            <a:r>
              <a:rPr lang="fi-FI" dirty="0"/>
              <a:t>Luo vedottoman asuinympäristön ilman lämmetessä </a:t>
            </a:r>
            <a:r>
              <a:rPr lang="fi-FI" dirty="0" smtClean="0"/>
              <a:t>merkittävästi </a:t>
            </a:r>
            <a:r>
              <a:rPr lang="fi-FI" dirty="0"/>
              <a:t>ikkunan </a:t>
            </a:r>
            <a:r>
              <a:rPr lang="fi-FI" dirty="0" smtClean="0"/>
              <a:t>välitilassa</a:t>
            </a:r>
          </a:p>
          <a:p>
            <a:endParaRPr lang="fi-FI" dirty="0"/>
          </a:p>
          <a:p>
            <a:r>
              <a:rPr lang="fi-FI" dirty="0"/>
              <a:t>Parantaa huoneilman laatua tehokkaan suodatuksen ja </a:t>
            </a:r>
            <a:r>
              <a:rPr lang="fi-FI" dirty="0" smtClean="0"/>
              <a:t>esilämmityksen ansiosta</a:t>
            </a:r>
          </a:p>
          <a:p>
            <a:pPr marL="0" indent="0">
              <a:buNone/>
            </a:pPr>
            <a:endParaRPr lang="fi-FI" dirty="0"/>
          </a:p>
          <a:p>
            <a:r>
              <a:rPr lang="fi-FI" dirty="0"/>
              <a:t>Ilma lämpenee hukkalämmön takaisinotolla jopa 20 °C ja </a:t>
            </a:r>
            <a:r>
              <a:rPr lang="fi-FI" dirty="0" smtClean="0"/>
              <a:t>auringossa </a:t>
            </a:r>
            <a:r>
              <a:rPr lang="fi-FI" dirty="0"/>
              <a:t>vieläkin enemmän, jopa 1 kW </a:t>
            </a:r>
            <a:r>
              <a:rPr lang="fi-FI" dirty="0" smtClean="0"/>
              <a:t>asti</a:t>
            </a:r>
          </a:p>
          <a:p>
            <a:pPr marL="0" indent="0">
              <a:buNone/>
            </a:pPr>
            <a:endParaRPr lang="fi-FI" dirty="0"/>
          </a:p>
          <a:p>
            <a:r>
              <a:rPr lang="fi-FI" dirty="0"/>
              <a:t>Estää ilman takaisinvirtauksen tehokkaan </a:t>
            </a:r>
            <a:r>
              <a:rPr lang="fi-FI" dirty="0" smtClean="0"/>
              <a:t>takaiskuventtiilin ansiosta</a:t>
            </a:r>
          </a:p>
          <a:p>
            <a:endParaRPr lang="fi-FI" dirty="0"/>
          </a:p>
          <a:p>
            <a:r>
              <a:rPr lang="fi-FI" dirty="0" smtClean="0"/>
              <a:t>Soveltuu </a:t>
            </a:r>
            <a:r>
              <a:rPr lang="fi-FI" dirty="0"/>
              <a:t>käytettäväksi sekä uusiin että vanhoihin ikkunoihin</a:t>
            </a:r>
          </a:p>
          <a:p>
            <a:endParaRPr lang="fi-FI" dirty="0"/>
          </a:p>
        </p:txBody>
      </p:sp>
      <p:sp>
        <p:nvSpPr>
          <p:cNvPr id="5" name="TextBox 4"/>
          <p:cNvSpPr txBox="1"/>
          <p:nvPr/>
        </p:nvSpPr>
        <p:spPr>
          <a:xfrm>
            <a:off x="5148064" y="6215657"/>
            <a:ext cx="3744416" cy="261610"/>
          </a:xfrm>
          <a:prstGeom prst="rect">
            <a:avLst/>
          </a:prstGeom>
          <a:noFill/>
        </p:spPr>
        <p:txBody>
          <a:bodyPr wrap="square" rtlCol="0">
            <a:spAutoFit/>
          </a:bodyPr>
          <a:lstStyle/>
          <a:p>
            <a:r>
              <a:rPr lang="fi-FI" sz="1050" dirty="0"/>
              <a:t>RT </a:t>
            </a:r>
            <a:r>
              <a:rPr lang="fi-FI" sz="1050" dirty="0" smtClean="0"/>
              <a:t>38609, Air </a:t>
            </a:r>
            <a:r>
              <a:rPr lang="fi-FI" sz="1050" dirty="0" err="1" smtClean="0"/>
              <a:t>Termico</a:t>
            </a:r>
            <a:r>
              <a:rPr lang="fi-FI" sz="1050" dirty="0" smtClean="0"/>
              <a:t>-venttiilit, </a:t>
            </a:r>
            <a:r>
              <a:rPr lang="fi-FI" sz="1050" dirty="0" err="1" smtClean="0"/>
              <a:t>Dir</a:t>
            </a:r>
            <a:r>
              <a:rPr lang="fi-FI" sz="1050" dirty="0" smtClean="0"/>
              <a:t> Air Oy, Tuotekortti, 2014 </a:t>
            </a:r>
            <a:endParaRPr lang="fi-FI" sz="1050" dirty="0"/>
          </a:p>
        </p:txBody>
      </p:sp>
      <p:pic>
        <p:nvPicPr>
          <p:cNvPr id="6"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395536" y="6081706"/>
            <a:ext cx="1296144" cy="430760"/>
          </a:xfrm>
          <a:prstGeom prst="rect">
            <a:avLst/>
          </a:prstGeom>
          <a:noFill/>
          <a:ln>
            <a:noFill/>
          </a:ln>
          <a:extLst>
            <a:ext uri="{53640926-AAD7-44D8-BBD7-CCE9431645EC}">
              <a14:shadowObscured xmlns:a14="http://schemas.microsoft.com/office/drawing/2010/main"/>
            </a:ext>
          </a:extLst>
        </p:spPr>
      </p:pic>
      <p:pic>
        <p:nvPicPr>
          <p:cNvPr id="7" name="Picture 6"/>
          <p:cNvPicPr>
            <a:picLocks noChangeAspect="1"/>
          </p:cNvPicPr>
          <p:nvPr/>
        </p:nvPicPr>
        <p:blipFill>
          <a:blip r:embed="rId3"/>
          <a:stretch>
            <a:fillRect/>
          </a:stretch>
        </p:blipFill>
        <p:spPr>
          <a:xfrm>
            <a:off x="5830443" y="586047"/>
            <a:ext cx="2976322" cy="5522731"/>
          </a:xfrm>
          <a:prstGeom prst="rect">
            <a:avLst/>
          </a:prstGeom>
        </p:spPr>
      </p:pic>
      <p:sp>
        <p:nvSpPr>
          <p:cNvPr id="8" name="Slide Number Placeholder 2"/>
          <p:cNvSpPr txBox="1">
            <a:spLocks/>
          </p:cNvSpPr>
          <p:nvPr/>
        </p:nvSpPr>
        <p:spPr>
          <a:xfrm>
            <a:off x="8316912" y="6198834"/>
            <a:ext cx="503238" cy="365125"/>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b="1" dirty="0" smtClean="0">
                <a:solidFill>
                  <a:srgbClr val="C00000"/>
                </a:solidFill>
              </a:rPr>
              <a:t>11</a:t>
            </a:r>
            <a:endParaRPr lang="fi-FI" b="1" dirty="0">
              <a:solidFill>
                <a:srgbClr val="C00000"/>
              </a:solidFill>
            </a:endParaRPr>
          </a:p>
        </p:txBody>
      </p:sp>
    </p:spTree>
    <p:extLst>
      <p:ext uri="{BB962C8B-B14F-4D97-AF65-F5344CB8AC3E}">
        <p14:creationId xmlns:p14="http://schemas.microsoft.com/office/powerpoint/2010/main" val="595483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43608" y="1052736"/>
            <a:ext cx="6904151" cy="4673897"/>
          </a:xfrm>
          <a:prstGeom prst="rect">
            <a:avLst/>
          </a:prstGeom>
        </p:spPr>
      </p:pic>
      <p:sp>
        <p:nvSpPr>
          <p:cNvPr id="9" name="Title 1"/>
          <p:cNvSpPr>
            <a:spLocks noGrp="1"/>
          </p:cNvSpPr>
          <p:nvPr>
            <p:ph type="title"/>
          </p:nvPr>
        </p:nvSpPr>
        <p:spPr>
          <a:xfrm>
            <a:off x="457200" y="404664"/>
            <a:ext cx="7931224" cy="854670"/>
          </a:xfrm>
        </p:spPr>
        <p:txBody>
          <a:bodyPr/>
          <a:lstStyle/>
          <a:p>
            <a:r>
              <a:rPr lang="fi-FI" dirty="0" smtClean="0"/>
              <a:t>Tuloilmaikkuna</a:t>
            </a:r>
            <a:br>
              <a:rPr lang="fi-FI" dirty="0" smtClean="0"/>
            </a:br>
            <a:r>
              <a:rPr lang="fi-FI" sz="1800" dirty="0" smtClean="0"/>
              <a:t>RT 38609, Tuotekortti, 2014</a:t>
            </a:r>
            <a:endParaRPr lang="fi-FI" sz="1800" dirty="0"/>
          </a:p>
        </p:txBody>
      </p:sp>
      <p:pic>
        <p:nvPicPr>
          <p:cNvPr id="11"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395536" y="6081706"/>
            <a:ext cx="1296144" cy="430760"/>
          </a:xfrm>
          <a:prstGeom prst="rect">
            <a:avLst/>
          </a:prstGeom>
          <a:noFill/>
          <a:ln>
            <a:noFill/>
          </a:ln>
          <a:extLst>
            <a:ext uri="{53640926-AAD7-44D8-BBD7-CCE9431645EC}">
              <a14:shadowObscured xmlns:a14="http://schemas.microsoft.com/office/drawing/2010/main"/>
            </a:ext>
          </a:extLst>
        </p:spPr>
      </p:pic>
      <p:sp>
        <p:nvSpPr>
          <p:cNvPr id="12" name="TextBox 11"/>
          <p:cNvSpPr txBox="1"/>
          <p:nvPr/>
        </p:nvSpPr>
        <p:spPr>
          <a:xfrm>
            <a:off x="420755" y="5773802"/>
            <a:ext cx="7566952" cy="738664"/>
          </a:xfrm>
          <a:prstGeom prst="rect">
            <a:avLst/>
          </a:prstGeom>
          <a:noFill/>
        </p:spPr>
        <p:txBody>
          <a:bodyPr wrap="square" rtlCol="0">
            <a:spAutoFit/>
          </a:bodyPr>
          <a:lstStyle/>
          <a:p>
            <a:r>
              <a:rPr lang="fi-FI" sz="1050" dirty="0" smtClean="0"/>
              <a:t>Kuva: AIR-IN </a:t>
            </a:r>
            <a:r>
              <a:rPr lang="fi-FI" sz="1050" dirty="0"/>
              <a:t>TI400/600 tuloilmaikkunaventtiili, </a:t>
            </a:r>
            <a:r>
              <a:rPr lang="fi-FI" sz="1050" dirty="0" smtClean="0">
                <a:hlinkClick r:id="rId4"/>
              </a:rPr>
              <a:t>www.dir-air.fi/assets/files/kuvat/Air-In_TI_400_600_rakennekuva.pdf</a:t>
            </a:r>
            <a:endParaRPr lang="fi-FI" sz="1050" dirty="0" smtClean="0"/>
          </a:p>
          <a:p>
            <a:endParaRPr lang="fi-FI" sz="1050" dirty="0" smtClean="0"/>
          </a:p>
          <a:p>
            <a:endParaRPr lang="fi-FI" sz="1050" dirty="0"/>
          </a:p>
          <a:p>
            <a:endParaRPr lang="fi-FI" sz="1050" dirty="0"/>
          </a:p>
        </p:txBody>
      </p:sp>
      <p:sp>
        <p:nvSpPr>
          <p:cNvPr id="6" name="Slide Number Placeholder 2"/>
          <p:cNvSpPr txBox="1">
            <a:spLocks/>
          </p:cNvSpPr>
          <p:nvPr/>
        </p:nvSpPr>
        <p:spPr>
          <a:xfrm>
            <a:off x="8316912" y="6198834"/>
            <a:ext cx="503238" cy="365125"/>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b="1" dirty="0" smtClean="0">
                <a:solidFill>
                  <a:srgbClr val="C00000"/>
                </a:solidFill>
              </a:rPr>
              <a:t>12</a:t>
            </a:r>
            <a:endParaRPr lang="fi-FI" b="1" dirty="0">
              <a:solidFill>
                <a:srgbClr val="C00000"/>
              </a:solidFill>
            </a:endParaRPr>
          </a:p>
        </p:txBody>
      </p:sp>
    </p:spTree>
    <p:extLst>
      <p:ext uri="{BB962C8B-B14F-4D97-AF65-F5344CB8AC3E}">
        <p14:creationId xmlns:p14="http://schemas.microsoft.com/office/powerpoint/2010/main" val="1995739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008" y="413211"/>
            <a:ext cx="8229600" cy="1143000"/>
          </a:xfrm>
        </p:spPr>
        <p:txBody>
          <a:bodyPr>
            <a:normAutofit fontScale="90000"/>
          </a:bodyPr>
          <a:lstStyle/>
          <a:p>
            <a:r>
              <a:rPr lang="fi-FI" sz="2700" dirty="0" smtClean="0">
                <a:solidFill>
                  <a:srgbClr val="44697D"/>
                </a:solidFill>
              </a:rPr>
              <a:t/>
            </a:r>
            <a:br>
              <a:rPr lang="fi-FI" sz="2700" dirty="0" smtClean="0">
                <a:solidFill>
                  <a:srgbClr val="44697D"/>
                </a:solidFill>
              </a:rPr>
            </a:br>
            <a:r>
              <a:rPr lang="fi-FI" sz="2700" dirty="0" smtClean="0">
                <a:solidFill>
                  <a:srgbClr val="44697D"/>
                </a:solidFill>
              </a:rPr>
              <a:t>Koneellinen poistoilmanvaihto</a:t>
            </a:r>
            <a:r>
              <a:rPr lang="fi-FI" sz="3200" dirty="0" smtClean="0">
                <a:solidFill>
                  <a:srgbClr val="44697D"/>
                </a:solidFill>
              </a:rPr>
              <a:t/>
            </a:r>
            <a:br>
              <a:rPr lang="fi-FI" sz="3200" dirty="0" smtClean="0">
                <a:solidFill>
                  <a:srgbClr val="44697D"/>
                </a:solidFill>
              </a:rPr>
            </a:br>
            <a:r>
              <a:rPr lang="fi-FI" dirty="0" smtClean="0">
                <a:solidFill>
                  <a:srgbClr val="44697D"/>
                </a:solidFill>
              </a:rPr>
              <a:t>Kerrostalo</a:t>
            </a:r>
            <a:endParaRPr lang="fi-FI" sz="2400" dirty="0">
              <a:solidFill>
                <a:srgbClr val="44697D"/>
              </a:solidFill>
            </a:endParaRPr>
          </a:p>
        </p:txBody>
      </p:sp>
      <p:pic>
        <p:nvPicPr>
          <p:cNvPr id="191490"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899592" y="1783209"/>
            <a:ext cx="7013376" cy="37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3"/>
          <p:cNvSpPr txBox="1">
            <a:spLocks/>
          </p:cNvSpPr>
          <p:nvPr/>
        </p:nvSpPr>
        <p:spPr>
          <a:xfrm>
            <a:off x="2844800" y="5802494"/>
            <a:ext cx="5975350" cy="360362"/>
          </a:xfrm>
          <a:prstGeom prst="rect">
            <a:avLst/>
          </a:prstGeom>
        </p:spPr>
        <p:txBody>
          <a:bodyPr vert="horz" lIns="91440" tIns="45720" rIns="91440" bIns="45720" rtlCol="0" anchor="ctr"/>
          <a:lstStyle>
            <a:defPPr>
              <a:defRPr lang="fi-FI"/>
            </a:defPPr>
            <a:lvl1pPr algn="l" rtl="0" fontAlgn="auto">
              <a:spcBef>
                <a:spcPts val="0"/>
              </a:spcBef>
              <a:spcAft>
                <a:spcPts val="0"/>
              </a:spcAft>
              <a:defRPr sz="11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lgn="r">
              <a:defRPr/>
            </a:pPr>
            <a:r>
              <a:rPr lang="fi-FI" sz="1050" dirty="0" smtClean="0"/>
              <a:t>Rakennusten sisäilmasto ja LVI-tekniikka, Seppänen O. ja Seppänen M., 1996</a:t>
            </a:r>
            <a:endParaRPr lang="fi-FI" sz="1050" dirty="0"/>
          </a:p>
        </p:txBody>
      </p:sp>
      <p:pic>
        <p:nvPicPr>
          <p:cNvPr id="7"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395536" y="6081706"/>
            <a:ext cx="1296144" cy="43076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13</a:t>
            </a:fld>
            <a:endParaRPr lang="fi-FI"/>
          </a:p>
        </p:txBody>
      </p:sp>
    </p:spTree>
    <p:extLst>
      <p:ext uri="{BB962C8B-B14F-4D97-AF65-F5344CB8AC3E}">
        <p14:creationId xmlns:p14="http://schemas.microsoft.com/office/powerpoint/2010/main" val="3172807451"/>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p:cNvSpPr>
          <p:nvPr>
            <p:ph type="title"/>
          </p:nvPr>
        </p:nvSpPr>
        <p:spPr>
          <a:xfrm>
            <a:off x="457200" y="332656"/>
            <a:ext cx="8085584" cy="782960"/>
          </a:xfrm>
        </p:spPr>
        <p:txBody>
          <a:bodyPr>
            <a:normAutofit/>
          </a:bodyPr>
          <a:lstStyle/>
          <a:p>
            <a:r>
              <a:rPr lang="fi-FI" altLang="fi-FI" dirty="0" smtClean="0">
                <a:solidFill>
                  <a:srgbClr val="44697D"/>
                </a:solidFill>
                <a:ea typeface="ＭＳ Ｐゴシック" pitchFamily="34" charset="-128"/>
              </a:rPr>
              <a:t>Koneellinen tulo- ja poistoilmanvaihto</a:t>
            </a:r>
          </a:p>
        </p:txBody>
      </p:sp>
      <p:sp>
        <p:nvSpPr>
          <p:cNvPr id="145414" name="Rectangle 6"/>
          <p:cNvSpPr>
            <a:spLocks noGrp="1"/>
          </p:cNvSpPr>
          <p:nvPr>
            <p:ph type="body" idx="1"/>
          </p:nvPr>
        </p:nvSpPr>
        <p:spPr>
          <a:xfrm>
            <a:off x="683568" y="1371183"/>
            <a:ext cx="7127875" cy="4732337"/>
          </a:xfrm>
        </p:spPr>
        <p:txBody>
          <a:bodyPr/>
          <a:lstStyle/>
          <a:p>
            <a:pPr>
              <a:lnSpc>
                <a:spcPct val="90000"/>
              </a:lnSpc>
            </a:pPr>
            <a:r>
              <a:rPr lang="fi-FI" altLang="fi-FI" dirty="0">
                <a:ea typeface="ＭＳ Ｐゴシック" pitchFamily="34" charset="-128"/>
                <a:cs typeface="ＭＳ Ｐゴシック" pitchFamily="34" charset="-128"/>
              </a:rPr>
              <a:t>S</a:t>
            </a:r>
            <a:r>
              <a:rPr lang="fi-FI" altLang="fi-FI" dirty="0" smtClean="0">
                <a:ea typeface="ＭＳ Ｐゴシック" pitchFamily="34" charset="-128"/>
                <a:cs typeface="ＭＳ Ｐゴシック" pitchFamily="34" charset="-128"/>
              </a:rPr>
              <a:t>ekä tulo- että poistoilmanvaihtoa hallitaan koneellisesti</a:t>
            </a:r>
          </a:p>
          <a:p>
            <a:pPr lvl="1">
              <a:lnSpc>
                <a:spcPct val="90000"/>
              </a:lnSpc>
            </a:pPr>
            <a:r>
              <a:rPr lang="fi-FI" altLang="fi-FI" dirty="0">
                <a:ea typeface="ＭＳ Ｐゴシック" pitchFamily="34" charset="-128"/>
                <a:cs typeface="Georgia" pitchFamily="18" charset="0"/>
              </a:rPr>
              <a:t>R</a:t>
            </a:r>
            <a:r>
              <a:rPr lang="fi-FI" altLang="fi-FI" dirty="0" smtClean="0">
                <a:ea typeface="ＭＳ Ｐゴシック" pitchFamily="34" charset="-128"/>
                <a:cs typeface="Georgia" pitchFamily="18" charset="0"/>
              </a:rPr>
              <a:t>iittävät tulo- ja poistoilmamäärät eri tiloihin (</a:t>
            </a:r>
            <a:r>
              <a:rPr lang="fi-FI" altLang="fi-FI" dirty="0" err="1" smtClean="0">
                <a:ea typeface="ＭＳ Ｐゴシック" pitchFamily="34" charset="-128"/>
                <a:cs typeface="Georgia" pitchFamily="18" charset="0"/>
              </a:rPr>
              <a:t>Rakmk</a:t>
            </a:r>
            <a:r>
              <a:rPr lang="fi-FI" altLang="fi-FI" dirty="0" smtClean="0">
                <a:ea typeface="ＭＳ Ｐゴシック" pitchFamily="34" charset="-128"/>
                <a:cs typeface="Georgia" pitchFamily="18" charset="0"/>
              </a:rPr>
              <a:t>. D2)</a:t>
            </a:r>
          </a:p>
          <a:p>
            <a:pPr lvl="2">
              <a:lnSpc>
                <a:spcPct val="90000"/>
              </a:lnSpc>
            </a:pPr>
            <a:r>
              <a:rPr lang="fi-FI" altLang="fi-FI" sz="1800" b="1" dirty="0">
                <a:ea typeface="ＭＳ Ｐゴシック" pitchFamily="34" charset="-128"/>
                <a:cs typeface="Georgia" pitchFamily="18" charset="0"/>
              </a:rPr>
              <a:t>P</a:t>
            </a:r>
            <a:r>
              <a:rPr lang="fi-FI" altLang="fi-FI" sz="1800" b="1" dirty="0" smtClean="0">
                <a:ea typeface="ＭＳ Ｐゴシック" pitchFamily="34" charset="-128"/>
                <a:cs typeface="Georgia" pitchFamily="18" charset="0"/>
              </a:rPr>
              <a:t>aine-erojen hallinta!!</a:t>
            </a:r>
            <a:endParaRPr lang="fi-FI" altLang="fi-FI" b="1" dirty="0" smtClean="0">
              <a:ea typeface="ＭＳ Ｐゴシック" pitchFamily="34" charset="-128"/>
              <a:cs typeface="Georgia" pitchFamily="18" charset="0"/>
            </a:endParaRPr>
          </a:p>
          <a:p>
            <a:pPr lvl="1">
              <a:lnSpc>
                <a:spcPct val="90000"/>
              </a:lnSpc>
            </a:pPr>
            <a:r>
              <a:rPr lang="fi-FI" altLang="fi-FI" dirty="0">
                <a:ea typeface="ＭＳ Ｐゴシック" pitchFamily="34" charset="-128"/>
                <a:cs typeface="Georgia" pitchFamily="18" charset="0"/>
              </a:rPr>
              <a:t>L</a:t>
            </a:r>
            <a:r>
              <a:rPr lang="fi-FI" altLang="fi-FI" dirty="0" smtClean="0">
                <a:ea typeface="ＭＳ Ｐゴシック" pitchFamily="34" charset="-128"/>
                <a:cs typeface="Georgia" pitchFamily="18" charset="0"/>
              </a:rPr>
              <a:t>ämmitysenergiaa poistoilmasta tuloilmaan lämmöntalteenottojärjestelmällä</a:t>
            </a:r>
          </a:p>
          <a:p>
            <a:pPr lvl="1">
              <a:lnSpc>
                <a:spcPct val="90000"/>
              </a:lnSpc>
            </a:pPr>
            <a:r>
              <a:rPr lang="fi-FI" altLang="fi-FI" dirty="0">
                <a:ea typeface="ＭＳ Ｐゴシック" pitchFamily="34" charset="-128"/>
                <a:cs typeface="Georgia" pitchFamily="18" charset="0"/>
              </a:rPr>
              <a:t>T</a:t>
            </a:r>
            <a:r>
              <a:rPr lang="fi-FI" altLang="fi-FI" dirty="0" smtClean="0">
                <a:ea typeface="ＭＳ Ｐゴシック" pitchFamily="34" charset="-128"/>
                <a:cs typeface="Georgia" pitchFamily="18" charset="0"/>
              </a:rPr>
              <a:t>uloilman suodatus  » vähentää tuloilman pölyisyyttä</a:t>
            </a:r>
          </a:p>
          <a:p>
            <a:pPr lvl="1">
              <a:lnSpc>
                <a:spcPct val="90000"/>
              </a:lnSpc>
            </a:pPr>
            <a:r>
              <a:rPr lang="fi-FI" altLang="fi-FI" dirty="0">
                <a:ea typeface="ＭＳ Ｐゴシック" pitchFamily="34" charset="-128"/>
                <a:cs typeface="Georgia" pitchFamily="18" charset="0"/>
              </a:rPr>
              <a:t>S</a:t>
            </a:r>
            <a:r>
              <a:rPr lang="fi-FI" altLang="fi-FI" dirty="0" smtClean="0">
                <a:ea typeface="ＭＳ Ｐゴシック" pitchFamily="34" charset="-128"/>
                <a:cs typeface="Georgia" pitchFamily="18" charset="0"/>
              </a:rPr>
              <a:t>isäilman lämpötilan, vetoisuuden ja kosteuden hallint</a:t>
            </a:r>
            <a:r>
              <a:rPr lang="fi-FI" altLang="fi-FI" dirty="0">
                <a:ea typeface="ＭＳ Ｐゴシック" pitchFamily="34" charset="-128"/>
                <a:cs typeface="Georgia" pitchFamily="18" charset="0"/>
              </a:rPr>
              <a:t>a</a:t>
            </a:r>
            <a:endParaRPr lang="fi-FI" altLang="fi-FI" dirty="0" smtClean="0">
              <a:ea typeface="ＭＳ Ｐゴシック" pitchFamily="34" charset="-128"/>
              <a:cs typeface="Georgia" pitchFamily="18" charset="0"/>
            </a:endParaRPr>
          </a:p>
          <a:p>
            <a:pPr lvl="1">
              <a:lnSpc>
                <a:spcPct val="90000"/>
              </a:lnSpc>
            </a:pPr>
            <a:r>
              <a:rPr lang="fi-FI" altLang="fi-FI" dirty="0">
                <a:ea typeface="ＭＳ Ｐゴシック" pitchFamily="34" charset="-128"/>
                <a:cs typeface="Georgia" pitchFamily="18" charset="0"/>
              </a:rPr>
              <a:t>V</a:t>
            </a:r>
            <a:r>
              <a:rPr lang="fi-FI" altLang="fi-FI" dirty="0" smtClean="0">
                <a:ea typeface="ＭＳ Ｐゴシック" pitchFamily="34" charset="-128"/>
                <a:cs typeface="Georgia" pitchFamily="18" charset="0"/>
              </a:rPr>
              <a:t>oi aiheuttaa meluhaittaa</a:t>
            </a:r>
          </a:p>
          <a:p>
            <a:pPr lvl="1">
              <a:lnSpc>
                <a:spcPct val="90000"/>
              </a:lnSpc>
            </a:pPr>
            <a:endParaRPr lang="fi-FI" altLang="fi-FI" b="1" dirty="0" smtClean="0">
              <a:ea typeface="ＭＳ Ｐゴシック" pitchFamily="34" charset="-128"/>
              <a:cs typeface="Georgia" pitchFamily="18" charset="0"/>
            </a:endParaRPr>
          </a:p>
          <a:p>
            <a:pPr>
              <a:lnSpc>
                <a:spcPct val="90000"/>
              </a:lnSpc>
            </a:pPr>
            <a:r>
              <a:rPr lang="fi-FI" altLang="fi-FI" dirty="0" smtClean="0">
                <a:ea typeface="ＭＳ Ｐゴシック" pitchFamily="34" charset="-128"/>
                <a:cs typeface="ＭＳ Ｐゴシック" pitchFamily="34" charset="-128"/>
              </a:rPr>
              <a:t>Ilmanvaihtojärjestelmät vaativat säännöllistä ja ammattitaitoista huoltoa</a:t>
            </a:r>
          </a:p>
          <a:p>
            <a:pPr marL="266700" lvl="1" indent="0">
              <a:lnSpc>
                <a:spcPct val="90000"/>
              </a:lnSpc>
              <a:buNone/>
            </a:pPr>
            <a:endParaRPr lang="fi-FI" altLang="fi-FI" b="1" dirty="0" smtClean="0">
              <a:ea typeface="ＭＳ Ｐゴシック" pitchFamily="34" charset="-128"/>
              <a:cs typeface="Georgia" pitchFamily="18" charset="0"/>
            </a:endParaRPr>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395536" y="608170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14</a:t>
            </a:fld>
            <a:endParaRPr lang="fi-FI"/>
          </a:p>
        </p:txBody>
      </p:sp>
    </p:spTree>
    <p:extLst>
      <p:ext uri="{BB962C8B-B14F-4D97-AF65-F5344CB8AC3E}">
        <p14:creationId xmlns:p14="http://schemas.microsoft.com/office/powerpoint/2010/main" val="3741336864"/>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32656"/>
            <a:ext cx="7848872" cy="566936"/>
          </a:xfrm>
        </p:spPr>
        <p:txBody>
          <a:bodyPr>
            <a:noAutofit/>
          </a:bodyPr>
          <a:lstStyle/>
          <a:p>
            <a:r>
              <a:rPr lang="fi-FI" dirty="0" smtClean="0">
                <a:solidFill>
                  <a:srgbClr val="44697D"/>
                </a:solidFill>
              </a:rPr>
              <a:t>Koneellinen tulo- ja poistoilmanvaihto</a:t>
            </a:r>
            <a:endParaRPr lang="fi-FI" dirty="0">
              <a:solidFill>
                <a:srgbClr val="44697D"/>
              </a:solidFill>
            </a:endParaRPr>
          </a:p>
        </p:txBody>
      </p:sp>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612056" y="899592"/>
            <a:ext cx="7542916" cy="5307977"/>
          </a:xfrm>
          <a:prstGeom prst="rect">
            <a:avLst/>
          </a:prstGeom>
        </p:spPr>
      </p:pic>
      <p:pic>
        <p:nvPicPr>
          <p:cNvPr id="7"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395536" y="6081706"/>
            <a:ext cx="1296144" cy="43076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15</a:t>
            </a:fld>
            <a:endParaRPr lang="fi-FI"/>
          </a:p>
        </p:txBody>
      </p:sp>
    </p:spTree>
    <p:extLst>
      <p:ext uri="{BB962C8B-B14F-4D97-AF65-F5344CB8AC3E}">
        <p14:creationId xmlns:p14="http://schemas.microsoft.com/office/powerpoint/2010/main" val="3673371313"/>
      </p:ext>
    </p:extLst>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286671"/>
            <a:ext cx="4563511" cy="1143000"/>
          </a:xfrm>
        </p:spPr>
        <p:txBody>
          <a:bodyPr>
            <a:normAutofit/>
          </a:bodyPr>
          <a:lstStyle/>
          <a:p>
            <a:r>
              <a:rPr lang="fi-FI" dirty="0" smtClean="0">
                <a:solidFill>
                  <a:srgbClr val="44697D"/>
                </a:solidFill>
              </a:rPr>
              <a:t>Ilmanvaihtokanavisto</a:t>
            </a:r>
            <a:endParaRPr lang="en-US" dirty="0">
              <a:solidFill>
                <a:srgbClr val="44697D"/>
              </a:solidFill>
            </a:endParaRPr>
          </a:p>
        </p:txBody>
      </p:sp>
      <p:pic>
        <p:nvPicPr>
          <p:cNvPr id="9218"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240018" y="1057234"/>
            <a:ext cx="5307530" cy="47854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descr="https://encrypted-tbn3.gstatic.com/images?q=tbn:ANd9GcSNeZo8CuGfffvJWy5r6ChavzKC5E9nSA3ZN_hi_7hIw__hQw8eNA">
            <a:hlinkClick r:id="rId4"/>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882832" y="1506541"/>
            <a:ext cx="1824203" cy="136815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encrypted-tbn1.gstatic.com/images?q=tbn:ANd9GcTvtVo4MvGmuDxyjWturf0It1W0koweLadE-RWsFDnRl_f_k2qDMQ">
            <a:hlinkClick r:id="rId6"/>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311414" y="2359829"/>
            <a:ext cx="2593640" cy="1945230"/>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www.halton.fi/halton/hit/hitdb.nsf/prodpics/ulc_main.gif/$file/ulc_main.gif"/>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121607" y="2715975"/>
            <a:ext cx="1693540" cy="1270155"/>
          </a:xfrm>
          <a:prstGeom prst="rect">
            <a:avLst/>
          </a:prstGeom>
          <a:noFill/>
          <a:extLst>
            <a:ext uri="{909E8E84-426E-40DD-AFC4-6F175D3DCCD1}">
              <a14:hiddenFill xmlns:a14="http://schemas.microsoft.com/office/drawing/2010/main">
                <a:solidFill>
                  <a:srgbClr val="FFFFFF"/>
                </a:solidFill>
              </a14:hiddenFill>
            </a:ext>
          </a:extLst>
        </p:spPr>
      </p:pic>
      <p:pic>
        <p:nvPicPr>
          <p:cNvPr id="9225" name="Picture 9"/>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965472" y="1056172"/>
            <a:ext cx="1792867" cy="134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6" name="Picture 10"/>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7301627" y="4264182"/>
            <a:ext cx="133350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7" name="Picture 11"/>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031824" y="4005326"/>
            <a:ext cx="1745769" cy="1309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800088" y="5186764"/>
            <a:ext cx="2817747" cy="261610"/>
          </a:xfrm>
          <a:prstGeom prst="rect">
            <a:avLst/>
          </a:prstGeom>
          <a:noFill/>
        </p:spPr>
        <p:txBody>
          <a:bodyPr wrap="square" rtlCol="0">
            <a:spAutoFit/>
          </a:bodyPr>
          <a:lstStyle/>
          <a:p>
            <a:r>
              <a:rPr lang="fi-FI" sz="1100" dirty="0" smtClean="0"/>
              <a:t>Kuvat: </a:t>
            </a:r>
            <a:r>
              <a:rPr lang="fi-FI" sz="1100" dirty="0" err="1" smtClean="0"/>
              <a:t>www.halton.fi</a:t>
            </a:r>
            <a:endParaRPr lang="en-US" sz="1100" dirty="0"/>
          </a:p>
        </p:txBody>
      </p:sp>
      <p:pic>
        <p:nvPicPr>
          <p:cNvPr id="9229" name="Picture 13" descr="http://www.halton.fi/halton/hit/hitdb.nsf/prodpics/FDI_main.gif/$file/FDI_main.gif"/>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7422673" y="412863"/>
            <a:ext cx="1333500" cy="1000125"/>
          </a:xfrm>
          <a:prstGeom prst="rect">
            <a:avLst/>
          </a:prstGeom>
          <a:noFill/>
          <a:extLst>
            <a:ext uri="{909E8E84-426E-40DD-AFC4-6F175D3DCCD1}">
              <a14:hiddenFill xmlns:a14="http://schemas.microsoft.com/office/drawing/2010/main">
                <a:solidFill>
                  <a:srgbClr val="FFFFFF"/>
                </a:solidFill>
              </a14:hiddenFill>
            </a:ext>
          </a:extLst>
        </p:spPr>
      </p:pic>
      <p:sp>
        <p:nvSpPr>
          <p:cNvPr id="14" name="Date Placeholder 3"/>
          <p:cNvSpPr txBox="1">
            <a:spLocks/>
          </p:cNvSpPr>
          <p:nvPr/>
        </p:nvSpPr>
        <p:spPr>
          <a:xfrm>
            <a:off x="2852078" y="5842712"/>
            <a:ext cx="5975350" cy="360362"/>
          </a:xfrm>
          <a:prstGeom prst="rect">
            <a:avLst/>
          </a:prstGeom>
        </p:spPr>
        <p:txBody>
          <a:bodyPr vert="horz" lIns="91440" tIns="45720" rIns="91440" bIns="45720" rtlCol="0" anchor="ctr"/>
          <a:lstStyle>
            <a:defPPr>
              <a:defRPr lang="fi-FI"/>
            </a:defPPr>
            <a:lvl1pPr algn="l" rtl="0" fontAlgn="auto">
              <a:spcBef>
                <a:spcPts val="0"/>
              </a:spcBef>
              <a:spcAft>
                <a:spcPts val="0"/>
              </a:spcAft>
              <a:defRPr sz="11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lgn="r">
              <a:defRPr/>
            </a:pPr>
            <a:r>
              <a:rPr lang="fi-FI" sz="1000" dirty="0" smtClean="0"/>
              <a:t>Rakennusten sisäilmasto ja LVI-tekniikka, Seppänen O. ja Seppänen M., 1996</a:t>
            </a:r>
            <a:endParaRPr lang="fi-FI" sz="1000" dirty="0"/>
          </a:p>
        </p:txBody>
      </p:sp>
      <p:pic>
        <p:nvPicPr>
          <p:cNvPr id="15" name="Kuva 26" descr="Kuvaus: Savonia_Word_tunniste"/>
          <p:cNvPicPr/>
          <p:nvPr/>
        </p:nvPicPr>
        <p:blipFill rotWithShape="1">
          <a:blip r:embed="rId13" cstate="email">
            <a:extLst>
              <a:ext uri="{28A0092B-C50C-407E-A947-70E740481C1C}">
                <a14:useLocalDpi xmlns:a14="http://schemas.microsoft.com/office/drawing/2010/main"/>
              </a:ext>
            </a:extLst>
          </a:blip>
          <a:srcRect/>
          <a:stretch/>
        </p:blipFill>
        <p:spPr bwMode="auto">
          <a:xfrm>
            <a:off x="395536" y="6081706"/>
            <a:ext cx="1296144" cy="43076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16</a:t>
            </a:fld>
            <a:endParaRPr lang="fi-FI"/>
          </a:p>
        </p:txBody>
      </p:sp>
    </p:spTree>
    <p:extLst>
      <p:ext uri="{BB962C8B-B14F-4D97-AF65-F5344CB8AC3E}">
        <p14:creationId xmlns:p14="http://schemas.microsoft.com/office/powerpoint/2010/main" val="4077278898"/>
      </p:ext>
    </p:extLst>
  </p:cSld>
  <p:clrMapOvr>
    <a:masterClrMapping/>
  </p:clrMapOvr>
  <p:transition spd="med">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718" y="2852936"/>
            <a:ext cx="8460432" cy="719460"/>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a:solidFill>
                  <a:schemeClr val="bg1"/>
                </a:solidFill>
              </a:rPr>
              <a:t>I</a:t>
            </a:r>
            <a:r>
              <a:rPr lang="fi-FI" dirty="0" smtClean="0">
                <a:solidFill>
                  <a:schemeClr val="bg1"/>
                </a:solidFill>
              </a:rPr>
              <a:t>lmanvaihtoon liittyvät ohjeet ja määräykset</a:t>
            </a:r>
            <a:endParaRPr lang="fi-FI" dirty="0">
              <a:solidFill>
                <a:schemeClr val="bg1"/>
              </a:solidFill>
            </a:endParaRPr>
          </a:p>
        </p:txBody>
      </p:sp>
      <p:pic>
        <p:nvPicPr>
          <p:cNvPr id="5"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9246692-9764-4796-AF2E-897E79EBAFA7}" type="slidenum">
              <a:rPr lang="fi-FI" smtClean="0"/>
              <a:pPr/>
              <a:t>17</a:t>
            </a:fld>
            <a:endParaRPr lang="fi-FI"/>
          </a:p>
        </p:txBody>
      </p:sp>
    </p:spTree>
    <p:extLst>
      <p:ext uri="{BB962C8B-B14F-4D97-AF65-F5344CB8AC3E}">
        <p14:creationId xmlns:p14="http://schemas.microsoft.com/office/powerpoint/2010/main" val="987512486"/>
      </p:ext>
    </p:extLst>
  </p:cSld>
  <p:clrMapOvr>
    <a:masterClrMapping/>
  </p:clrMapOvr>
  <p:transition spd="med">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877895"/>
            <a:ext cx="7489824" cy="1079500"/>
          </a:xfrm>
        </p:spPr>
        <p:txBody>
          <a:bodyPr>
            <a:normAutofit fontScale="90000"/>
          </a:bodyPr>
          <a:lstStyle/>
          <a:p>
            <a:r>
              <a:rPr lang="fi-FI" sz="2700" dirty="0" smtClean="0">
                <a:solidFill>
                  <a:srgbClr val="44697D"/>
                </a:solidFill>
              </a:rPr>
              <a:t>Rakentamismääräyskokoelma D2</a:t>
            </a:r>
            <a:r>
              <a:rPr lang="fi-FI" sz="3300" dirty="0" smtClean="0">
                <a:solidFill>
                  <a:srgbClr val="44697D"/>
                </a:solidFill>
              </a:rPr>
              <a:t/>
            </a:r>
            <a:br>
              <a:rPr lang="fi-FI" sz="3300" dirty="0" smtClean="0">
                <a:solidFill>
                  <a:srgbClr val="44697D"/>
                </a:solidFill>
              </a:rPr>
            </a:br>
            <a:r>
              <a:rPr lang="fi-FI" sz="3300" dirty="0" smtClean="0">
                <a:solidFill>
                  <a:srgbClr val="44697D"/>
                </a:solidFill>
              </a:rPr>
              <a:t>Rakennuksen sisäilmasto ja ilmanvaihto</a:t>
            </a:r>
            <a:r>
              <a:rPr lang="fi-FI" sz="2800" dirty="0" smtClean="0">
                <a:solidFill>
                  <a:srgbClr val="44697D"/>
                </a:solidFill>
              </a:rPr>
              <a:t/>
            </a:r>
            <a:br>
              <a:rPr lang="fi-FI" sz="2800" dirty="0" smtClean="0">
                <a:solidFill>
                  <a:srgbClr val="44697D"/>
                </a:solidFill>
              </a:rPr>
            </a:br>
            <a:endParaRPr lang="fi-FI" sz="2800" dirty="0">
              <a:solidFill>
                <a:srgbClr val="44697D"/>
              </a:solidFill>
            </a:endParaRPr>
          </a:p>
        </p:txBody>
      </p:sp>
      <p:sp>
        <p:nvSpPr>
          <p:cNvPr id="3" name="Content Placeholder 2"/>
          <p:cNvSpPr>
            <a:spLocks noGrp="1"/>
          </p:cNvSpPr>
          <p:nvPr>
            <p:ph idx="1"/>
          </p:nvPr>
        </p:nvSpPr>
        <p:spPr>
          <a:xfrm>
            <a:off x="827088" y="1872626"/>
            <a:ext cx="7489825" cy="4392614"/>
          </a:xfrm>
        </p:spPr>
        <p:txBody>
          <a:bodyPr/>
          <a:lstStyle/>
          <a:p>
            <a:r>
              <a:rPr lang="fi-FI" dirty="0" smtClean="0"/>
              <a:t>Soveltamisala: uudet, ympäri vuoden käytössä olevat rakennukset</a:t>
            </a:r>
          </a:p>
          <a:p>
            <a:pPr marL="0" indent="0">
              <a:buNone/>
            </a:pPr>
            <a:endParaRPr lang="fi-FI" dirty="0" smtClean="0"/>
          </a:p>
          <a:p>
            <a:r>
              <a:rPr lang="fi-FI" dirty="0" smtClean="0"/>
              <a:t>Ohjearvoja sisäilmaston laadulle:</a:t>
            </a:r>
          </a:p>
          <a:p>
            <a:pPr lvl="1"/>
            <a:r>
              <a:rPr lang="fi-FI" dirty="0" smtClean="0"/>
              <a:t>Sisäilman </a:t>
            </a:r>
            <a:r>
              <a:rPr lang="fi-FI" dirty="0"/>
              <a:t>epäpuhtauksien enimmäisarvoja rakennuksen sisäilmaston suunnitteluun ja toteutukseen</a:t>
            </a:r>
          </a:p>
          <a:p>
            <a:pPr lvl="1"/>
            <a:r>
              <a:rPr lang="fi-FI" dirty="0" smtClean="0"/>
              <a:t>Sisäilman lämpötila ja kosteus</a:t>
            </a:r>
          </a:p>
          <a:p>
            <a:pPr lvl="1"/>
            <a:r>
              <a:rPr lang="fi-FI" dirty="0" smtClean="0"/>
              <a:t>Ilmanvaihtojärjestelmän toimintaan liittyvät ohjeet, suositukset ja määräykset</a:t>
            </a:r>
          </a:p>
          <a:p>
            <a:pPr lvl="1"/>
            <a:endParaRPr lang="fi-FI" sz="1600" dirty="0"/>
          </a:p>
          <a:p>
            <a:endParaRPr lang="fi-FI" dirty="0"/>
          </a:p>
        </p:txBody>
      </p:sp>
      <p:sp>
        <p:nvSpPr>
          <p:cNvPr id="6" name="Footer Placeholder 3"/>
          <p:cNvSpPr txBox="1">
            <a:spLocks/>
          </p:cNvSpPr>
          <p:nvPr/>
        </p:nvSpPr>
        <p:spPr>
          <a:xfrm>
            <a:off x="3575838" y="5946805"/>
            <a:ext cx="5224948" cy="365125"/>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fi-FI" sz="1200" dirty="0" smtClean="0"/>
              <a:t>Suomen rakentamismääräyskokoelma D2, ympäristöministeriö</a:t>
            </a:r>
          </a:p>
          <a:p>
            <a:pPr>
              <a:defRPr/>
            </a:pPr>
            <a:endParaRPr lang="fi-FI" sz="1400" dirty="0"/>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395536" y="6081706"/>
            <a:ext cx="1296144" cy="430760"/>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9246692-9764-4796-AF2E-897E79EBAFA7}" type="slidenum">
              <a:rPr lang="fi-FI" smtClean="0"/>
              <a:pPr/>
              <a:t>18</a:t>
            </a:fld>
            <a:endParaRPr lang="fi-FI"/>
          </a:p>
        </p:txBody>
      </p:sp>
    </p:spTree>
    <p:extLst>
      <p:ext uri="{BB962C8B-B14F-4D97-AF65-F5344CB8AC3E}">
        <p14:creationId xmlns:p14="http://schemas.microsoft.com/office/powerpoint/2010/main" val="659128196"/>
      </p:ext>
    </p:extLst>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8542" y="755905"/>
            <a:ext cx="7489824" cy="1079500"/>
          </a:xfrm>
        </p:spPr>
        <p:txBody>
          <a:bodyPr>
            <a:normAutofit fontScale="90000"/>
          </a:bodyPr>
          <a:lstStyle/>
          <a:p>
            <a:r>
              <a:rPr lang="fi-FI" sz="2700" dirty="0" smtClean="0">
                <a:solidFill>
                  <a:srgbClr val="44697D"/>
                </a:solidFill>
              </a:rPr>
              <a:t>Rakentamismääräyskokoelma D2</a:t>
            </a:r>
            <a:r>
              <a:rPr lang="fi-FI" sz="3300" dirty="0" smtClean="0">
                <a:solidFill>
                  <a:srgbClr val="44697D"/>
                </a:solidFill>
              </a:rPr>
              <a:t/>
            </a:r>
            <a:br>
              <a:rPr lang="fi-FI" sz="3300" dirty="0" smtClean="0">
                <a:solidFill>
                  <a:srgbClr val="44697D"/>
                </a:solidFill>
              </a:rPr>
            </a:br>
            <a:r>
              <a:rPr lang="fi-FI" sz="3300" dirty="0">
                <a:solidFill>
                  <a:srgbClr val="44697D"/>
                </a:solidFill>
              </a:rPr>
              <a:t>Rakennuksen sisäilmasto ja ilmanvaihto</a:t>
            </a:r>
            <a:r>
              <a:rPr lang="fi-FI" sz="2800" dirty="0">
                <a:solidFill>
                  <a:srgbClr val="44697D"/>
                </a:solidFill>
              </a:rPr>
              <a:t/>
            </a:r>
            <a:br>
              <a:rPr lang="fi-FI" sz="2800" dirty="0">
                <a:solidFill>
                  <a:srgbClr val="44697D"/>
                </a:solidFill>
              </a:rPr>
            </a:br>
            <a:endParaRPr lang="fi-FI" sz="3600" dirty="0">
              <a:solidFill>
                <a:srgbClr val="44697D"/>
              </a:solidFill>
            </a:endParaRPr>
          </a:p>
        </p:txBody>
      </p:sp>
      <p:sp>
        <p:nvSpPr>
          <p:cNvPr id="3" name="Content Placeholder 2"/>
          <p:cNvSpPr>
            <a:spLocks noGrp="1"/>
          </p:cNvSpPr>
          <p:nvPr>
            <p:ph idx="1"/>
          </p:nvPr>
        </p:nvSpPr>
        <p:spPr>
          <a:xfrm>
            <a:off x="827086" y="1423296"/>
            <a:ext cx="7489825" cy="4392614"/>
          </a:xfrm>
        </p:spPr>
        <p:txBody>
          <a:bodyPr>
            <a:normAutofit lnSpcReduction="10000"/>
          </a:bodyPr>
          <a:lstStyle/>
          <a:p>
            <a:pPr marL="0" indent="0">
              <a:buNone/>
            </a:pPr>
            <a:r>
              <a:rPr lang="fi-FI" dirty="0" smtClean="0"/>
              <a:t>Määräyksiä sisäilmaston laadulle:</a:t>
            </a:r>
          </a:p>
          <a:p>
            <a:pPr marL="0" indent="0">
              <a:buNone/>
            </a:pPr>
            <a:endParaRPr lang="fi-FI" dirty="0" smtClean="0"/>
          </a:p>
          <a:p>
            <a:pPr lvl="1"/>
            <a:r>
              <a:rPr lang="fi-FI" sz="1600" dirty="0"/>
              <a:t>Sisäilman kosteus ei saa olla jatkuvasti haitallisen korkea eikä kosteus saa tiivistyä rakenteisiin </a:t>
            </a:r>
            <a:r>
              <a:rPr lang="fi-FI" sz="1600" dirty="0" smtClean="0"/>
              <a:t>eikä niiden </a:t>
            </a:r>
            <a:r>
              <a:rPr lang="fi-FI" sz="1600" dirty="0"/>
              <a:t>pinnoille tai ilmanvaihtojärjestelmään siten, että se aiheuttaa kosteusvaurioita, mikrobien tai </a:t>
            </a:r>
            <a:r>
              <a:rPr lang="fi-FI" sz="1600" dirty="0" smtClean="0"/>
              <a:t>pieneliöiden kasvua </a:t>
            </a:r>
            <a:r>
              <a:rPr lang="fi-FI" sz="1600" dirty="0"/>
              <a:t>tai muuta terveydellistä haittaa</a:t>
            </a:r>
            <a:r>
              <a:rPr lang="fi-FI" sz="1600" dirty="0" smtClean="0"/>
              <a:t>.</a:t>
            </a:r>
          </a:p>
          <a:p>
            <a:pPr lvl="1"/>
            <a:endParaRPr lang="fi-FI" sz="1600" dirty="0"/>
          </a:p>
          <a:p>
            <a:pPr lvl="1"/>
            <a:r>
              <a:rPr lang="fi-FI" sz="1600" dirty="0"/>
              <a:t>Rakennus on suunniteltava ja rakennettava siten, että oleskeluvyöhykkeen viihtyisä </a:t>
            </a:r>
            <a:r>
              <a:rPr lang="fi-FI" sz="1600" dirty="0" smtClean="0"/>
              <a:t>huonelämpötila voidaan </a:t>
            </a:r>
            <a:r>
              <a:rPr lang="fi-FI" sz="1600" dirty="0"/>
              <a:t>ylläpitää käyttöaikana niin, ettei energiaa käytetä </a:t>
            </a:r>
            <a:r>
              <a:rPr lang="fi-FI" sz="1600" dirty="0" smtClean="0"/>
              <a:t>tarpeettomasti</a:t>
            </a:r>
          </a:p>
          <a:p>
            <a:pPr marL="457200" lvl="1" indent="0">
              <a:buNone/>
            </a:pPr>
            <a:endParaRPr lang="fi-FI" sz="1600" dirty="0" smtClean="0"/>
          </a:p>
          <a:p>
            <a:pPr lvl="1"/>
            <a:r>
              <a:rPr lang="fi-FI" sz="1600" dirty="0"/>
              <a:t>Rakennus on suunniteltava ja rakennettava siten, että sisäilmassa ei esiinny terveydelle </a:t>
            </a:r>
            <a:r>
              <a:rPr lang="fi-FI" sz="1600" dirty="0" smtClean="0"/>
              <a:t>haitallisessa määrin </a:t>
            </a:r>
            <a:r>
              <a:rPr lang="fi-FI" sz="1600" dirty="0"/>
              <a:t>kaasuja, hiukkasia tai mikrobeja eikä viihtyisyyttä alentavia </a:t>
            </a:r>
            <a:r>
              <a:rPr lang="fi-FI" sz="1600" dirty="0" smtClean="0"/>
              <a:t>hajuja</a:t>
            </a:r>
          </a:p>
          <a:p>
            <a:pPr marL="457200" lvl="1" indent="0">
              <a:buNone/>
            </a:pPr>
            <a:endParaRPr lang="fi-FI" sz="1600" dirty="0" smtClean="0"/>
          </a:p>
          <a:p>
            <a:pPr lvl="1"/>
            <a:r>
              <a:rPr lang="fi-FI" sz="1600" dirty="0" smtClean="0"/>
              <a:t>Lisäksi on määräyksiä tilojen ilmanvaihdon toiminnalle, puhtaudelle, käytölle ja riittävyydelle</a:t>
            </a:r>
            <a:endParaRPr lang="fi-FI" sz="8000" dirty="0" smtClean="0"/>
          </a:p>
          <a:p>
            <a:pPr lvl="1"/>
            <a:endParaRPr lang="fi-FI" dirty="0" smtClean="0"/>
          </a:p>
          <a:p>
            <a:pPr lvl="2"/>
            <a:endParaRPr lang="fi-FI" dirty="0"/>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7" name="Slide Number Placeholder 6"/>
          <p:cNvSpPr>
            <a:spLocks noGrp="1"/>
          </p:cNvSpPr>
          <p:nvPr>
            <p:ph type="sldNum" sz="quarter" idx="12"/>
          </p:nvPr>
        </p:nvSpPr>
        <p:spPr/>
        <p:txBody>
          <a:bodyPr/>
          <a:lstStyle/>
          <a:p>
            <a:fld id="{49246692-9764-4796-AF2E-897E79EBAFA7}" type="slidenum">
              <a:rPr lang="fi-FI" smtClean="0"/>
              <a:pPr/>
              <a:t>19</a:t>
            </a:fld>
            <a:endParaRPr lang="fi-FI"/>
          </a:p>
        </p:txBody>
      </p:sp>
    </p:spTree>
    <p:extLst>
      <p:ext uri="{BB962C8B-B14F-4D97-AF65-F5344CB8AC3E}">
        <p14:creationId xmlns:p14="http://schemas.microsoft.com/office/powerpoint/2010/main" val="2880469153"/>
      </p:ext>
    </p:extLst>
  </p:cSld>
  <p:clrMapOvr>
    <a:masterClrMapping/>
  </p:clrMapOvr>
  <p:transition spd="med">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dirty="0">
                <a:solidFill>
                  <a:srgbClr val="44697D"/>
                </a:solidFill>
              </a:rPr>
              <a:t>Saatteeksi opetusmateriaalin käyttöön</a:t>
            </a:r>
          </a:p>
        </p:txBody>
      </p:sp>
      <p:sp>
        <p:nvSpPr>
          <p:cNvPr id="3" name="Content Placeholder 2"/>
          <p:cNvSpPr>
            <a:spLocks noGrp="1"/>
          </p:cNvSpPr>
          <p:nvPr>
            <p:ph idx="1"/>
          </p:nvPr>
        </p:nvSpPr>
        <p:spPr/>
        <p:txBody>
          <a:bodyPr>
            <a:normAutofit fontScale="85000" lnSpcReduction="10000"/>
          </a:bodyPr>
          <a:lstStyle/>
          <a:p>
            <a:r>
              <a:rPr lang="fi-FI" sz="1050" dirty="0" smtClean="0"/>
              <a:t>Opetusmateriaali sisältää yleistä tietoa sisäilmaston epäpuhtauksista, ilmanvaihtojärjestelmän vaikutuksesta sisäilmaston laatuun, sisäilmastoselvityksen vaiheista, altistumisen ja terveydellisen merkityksen arvioinnista sekä riskiviestinnästä ja koetun sisäympäristön arvioimisesta. Materiaali on tarkoitettu oppilaitosten käyttöön ja sitä voidaan hyödyntää sekä täydennys- että tutkintokoulutuksissa, jotka pätevöittävät kosteus- ja homevaurioiden korjaushankkeissa mukana olevia asiantuntijoita (rakennusterveysasiantuntijat, sisäilma-asiantuntijat, kuntotutkijat, korjaussuunnittelijat ja korjaustyönjohtajat). Opetusmateriaalia voidaan hyödyntää kokonaisuutena tai yksittäisinä aihealueina. Jos materiaalista käytetään yksittäisiä sivuja tai taulukoita, on materiaalin alkuperäinen lähde aina ilmoitettava.</a:t>
            </a:r>
          </a:p>
          <a:p>
            <a:endParaRPr lang="fi-FI" sz="1050" dirty="0"/>
          </a:p>
          <a:p>
            <a:r>
              <a:rPr lang="fi-FI" sz="1050" dirty="0" smtClean="0"/>
              <a:t>Epäpuhtauslähteitä käsittelevissä osissa käsitellään epäpuhtauksien eri lähteitä, tutkimusmenetelmiä ja tutkimustulosten tulkintaan liittyviä ohje-, viite- ja toimenpidearvoja. Käsiteltäviä epäpuhtauksia ovat mikrobit, kemialliset epäpuhtaudet, villakuidut ja asbesti. Sisäilmaston olosuhteita käsittelevässä osiossa käydään lävitse sisäilman lämpötilan, suhteellisen kosteuden, radonin ja melun mittausmenetelmiä ja mittaustulosten tulkintaohjeita sekä toimenpidearvoja. Lisäksi osiossa käsitellään suhteellisen kosteuden mittaamista rakenteista eri menetelmillä. Ilmanvaihtoon liittyvässä osiossa käsitellään eri ilmanvaihtojärjestelmien toimintaperiaatteita sekä niiden vaikutusta sisäilmaston laatuun. Osiossa käsitellään ilmanvaihtojärjestelmien yleisimpiä epäpuhtauslähteitä, ilmanvaihtoon liittyviä määräyksiä ja suosituksia sekä ohjeita ilmanvaihtojärjestelmien puhtauden hallintaan. Opetusmateriaalissa käsitellään sisäilmastoselvityksen eri vaiheita, altistumisen ja terveydellisen merkityksen arvioinnin haasteita ja menetelmiä sekä koetun sisäympäristön merkitystä sisäilmasto-ongelmaan ja sen selvittämiseen. Sisäilmastoselvityksen vaiheita käsittelevässä osiossa käsitellään lyhyesti myös riskiviestinnän haasteita ja merkitystä selvitysprosessissa.</a:t>
            </a:r>
          </a:p>
          <a:p>
            <a:endParaRPr lang="fi-FI" sz="1050" dirty="0"/>
          </a:p>
          <a:p>
            <a:r>
              <a:rPr lang="fi-FI" sz="1050" dirty="0"/>
              <a:t>Opetusmateriaali on tehty Savonia ammattikorkeakoulun rakennustekniikan opintoihin liittyvänä projektityönä, josta se on </a:t>
            </a:r>
            <a:r>
              <a:rPr lang="fi-FI" sz="1050" dirty="0" smtClean="0"/>
              <a:t>täydennetty </a:t>
            </a:r>
            <a:r>
              <a:rPr lang="fi-FI" sz="1050" dirty="0"/>
              <a:t>kosteus- ja hometalkoiden </a:t>
            </a:r>
            <a:r>
              <a:rPr lang="fi-FI" sz="1050" dirty="0" smtClean="0"/>
              <a:t>käyttöön opetusmateriaaliksi. </a:t>
            </a:r>
            <a:r>
              <a:rPr lang="fi-FI" sz="1050" dirty="0"/>
              <a:t>Opetusmateriaalin on tehnyt Veli-Matti Pietarinen ja projektityötä ovat ohjanneet Savonia ammattikorkeakoululta Helmi Kokotti, Markku Rusi ja Pasi Haataja.</a:t>
            </a:r>
          </a:p>
          <a:p>
            <a:endParaRPr lang="fi-FI" sz="1050" dirty="0"/>
          </a:p>
          <a:p>
            <a:r>
              <a:rPr lang="fi-FI" sz="1050" dirty="0" smtClean="0"/>
              <a:t>Aineiston sisältöä saa muokata vain tekijän luvalla. Opetusmateriaalissa mahdollisesti olevista virheistä tai puutteista toivotaan palautetta suoraan tekijälle osoitteeseen </a:t>
            </a:r>
            <a:r>
              <a:rPr lang="fi-FI" sz="1050" dirty="0" smtClean="0">
                <a:hlinkClick r:id="rId3"/>
              </a:rPr>
              <a:t>vmpietarinen@hotmail.com</a:t>
            </a:r>
            <a:r>
              <a:rPr lang="fi-FI" sz="1050" dirty="0" smtClean="0"/>
              <a:t> tai kosteus- ja hometalkoiden osoitteeseen </a:t>
            </a:r>
            <a:r>
              <a:rPr lang="fi-FI" sz="1050" u="sng" dirty="0">
                <a:hlinkClick r:id="rId4"/>
              </a:rPr>
              <a:t>hometalkoot.ym@ymparisto.fi</a:t>
            </a:r>
            <a:r>
              <a:rPr lang="fi-FI" sz="1050" dirty="0" smtClean="0"/>
              <a:t>. Asialliset ja yksilöidyt korjausehdotukset huomioidaan seuraavan päivityksen yhteydessä.</a:t>
            </a:r>
          </a:p>
          <a:p>
            <a:endParaRPr lang="fi-FI" sz="1050" dirty="0"/>
          </a:p>
          <a:p>
            <a:pPr marL="273050" lvl="1" indent="0">
              <a:buNone/>
            </a:pPr>
            <a:r>
              <a:rPr lang="fi-FI" sz="1050" dirty="0" smtClean="0"/>
              <a:t>Lisätietoa / palautteet:</a:t>
            </a:r>
          </a:p>
          <a:p>
            <a:pPr marL="0" indent="0">
              <a:buNone/>
            </a:pPr>
            <a:endParaRPr lang="fi-FI" sz="1050" dirty="0" smtClean="0"/>
          </a:p>
          <a:p>
            <a:pPr marL="273050" lvl="1" indent="0">
              <a:buNone/>
            </a:pPr>
            <a:r>
              <a:rPr lang="fi-FI" sz="1050" dirty="0" smtClean="0"/>
              <a:t>Veli-Matti Pietarinen		</a:t>
            </a:r>
          </a:p>
          <a:p>
            <a:pPr marL="273050" lvl="1" indent="0">
              <a:buNone/>
            </a:pPr>
            <a:r>
              <a:rPr lang="fi-FI" sz="1050" dirty="0" smtClean="0">
                <a:hlinkClick r:id="rId3"/>
              </a:rPr>
              <a:t>vmpietarinen@hotmail.com</a:t>
            </a:r>
            <a:endParaRPr lang="fi-FI" sz="1050" dirty="0" smtClean="0"/>
          </a:p>
          <a:p>
            <a:pPr marL="273050" lvl="1" indent="0">
              <a:buNone/>
            </a:pPr>
            <a:endParaRPr lang="fi-FI" sz="700" dirty="0" smtClean="0"/>
          </a:p>
          <a:p>
            <a:pPr marL="273050" lvl="1" indent="0">
              <a:buNone/>
            </a:pPr>
            <a:r>
              <a:rPr lang="fi-FI" sz="400" dirty="0"/>
              <a:t>	</a:t>
            </a:r>
            <a:r>
              <a:rPr lang="fi-FI" sz="300" dirty="0" smtClean="0"/>
              <a:t> </a:t>
            </a:r>
          </a:p>
        </p:txBody>
      </p:sp>
      <p:pic>
        <p:nvPicPr>
          <p:cNvPr id="4" name="Kuva 26" descr="Kuvaus: Savonia_Word_tunniste"/>
          <p:cNvPicPr/>
          <p:nvPr/>
        </p:nvPicPr>
        <p:blipFill rotWithShape="1">
          <a:blip r:embed="rId5"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5" name="Dian numeron paikkamerkki 4"/>
          <p:cNvSpPr>
            <a:spLocks noGrp="1"/>
          </p:cNvSpPr>
          <p:nvPr>
            <p:ph type="sldNum" sz="quarter" idx="12"/>
          </p:nvPr>
        </p:nvSpPr>
        <p:spPr/>
        <p:txBody>
          <a:bodyPr/>
          <a:lstStyle/>
          <a:p>
            <a:fld id="{49246692-9764-4796-AF2E-897E79EBAFA7}" type="slidenum">
              <a:rPr lang="fi-FI" smtClean="0"/>
              <a:pPr/>
              <a:t>2</a:t>
            </a:fld>
            <a:endParaRPr lang="fi-FI"/>
          </a:p>
        </p:txBody>
      </p:sp>
    </p:spTree>
    <p:extLst>
      <p:ext uri="{BB962C8B-B14F-4D97-AF65-F5344CB8AC3E}">
        <p14:creationId xmlns:p14="http://schemas.microsoft.com/office/powerpoint/2010/main" val="1025738810"/>
      </p:ext>
    </p:extLst>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7931224" cy="791989"/>
          </a:xfrm>
        </p:spPr>
        <p:txBody>
          <a:bodyPr>
            <a:noAutofit/>
          </a:bodyPr>
          <a:lstStyle/>
          <a:p>
            <a:r>
              <a:rPr lang="fi-FI" dirty="0" smtClean="0">
                <a:solidFill>
                  <a:srgbClr val="44697D"/>
                </a:solidFill>
              </a:rPr>
              <a:t>Rakentamismääräyskokoelma D2</a:t>
            </a:r>
            <a:endParaRPr lang="fi-FI" dirty="0">
              <a:solidFill>
                <a:srgbClr val="44697D"/>
              </a:solidFill>
            </a:endParaRPr>
          </a:p>
        </p:txBody>
      </p:sp>
      <p:sp>
        <p:nvSpPr>
          <p:cNvPr id="3" name="Content Placeholder 2"/>
          <p:cNvSpPr>
            <a:spLocks noGrp="1"/>
          </p:cNvSpPr>
          <p:nvPr>
            <p:ph idx="1"/>
          </p:nvPr>
        </p:nvSpPr>
        <p:spPr>
          <a:xfrm>
            <a:off x="457200" y="1412776"/>
            <a:ext cx="8229600" cy="4713387"/>
          </a:xfrm>
        </p:spPr>
        <p:txBody>
          <a:bodyPr/>
          <a:lstStyle/>
          <a:p>
            <a:r>
              <a:rPr lang="fi-FI" sz="2000" dirty="0"/>
              <a:t>Ilmanvaihtojärjestelmä on suunniteltava ja </a:t>
            </a:r>
            <a:r>
              <a:rPr lang="fi-FI" sz="2000" dirty="0" smtClean="0"/>
              <a:t>rakennettava rakennuksen </a:t>
            </a:r>
            <a:r>
              <a:rPr lang="fi-FI" sz="2000" dirty="0"/>
              <a:t>suunnitellun käyttötarkoituksen ja käytön </a:t>
            </a:r>
            <a:r>
              <a:rPr lang="fi-FI" sz="2000" dirty="0" smtClean="0"/>
              <a:t>perusteella siten</a:t>
            </a:r>
            <a:r>
              <a:rPr lang="fi-FI" sz="2000" dirty="0"/>
              <a:t>, että se luo omalta osaltaan edellytykset </a:t>
            </a:r>
            <a:r>
              <a:rPr lang="fi-FI" sz="2000" dirty="0" smtClean="0"/>
              <a:t>tavanomaisissa sääoloissa </a:t>
            </a:r>
            <a:r>
              <a:rPr lang="fi-FI" sz="2000" dirty="0"/>
              <a:t>ja käyttötilanteissa terveelliselle, turvalliselle </a:t>
            </a:r>
            <a:r>
              <a:rPr lang="fi-FI" sz="2000" dirty="0" smtClean="0"/>
              <a:t>ja viihtyisälle sisäilmastolle</a:t>
            </a:r>
          </a:p>
          <a:p>
            <a:pPr marL="0" indent="0">
              <a:buNone/>
            </a:pPr>
            <a:endParaRPr lang="fi-FI" sz="2000" dirty="0"/>
          </a:p>
          <a:p>
            <a:r>
              <a:rPr lang="fi-FI" sz="2000" dirty="0" smtClean="0"/>
              <a:t>Ilmanvaihtojärjestelmä </a:t>
            </a:r>
            <a:r>
              <a:rPr lang="fi-FI" sz="2000" dirty="0"/>
              <a:t>on suunniteltava ja rakennettava siten, </a:t>
            </a:r>
            <a:r>
              <a:rPr lang="fi-FI" sz="2000" dirty="0" smtClean="0"/>
              <a:t>että se </a:t>
            </a:r>
            <a:r>
              <a:rPr lang="fi-FI" sz="2000" dirty="0"/>
              <a:t>oikein käytettynä, huollettuna ja kunnossapidettynä </a:t>
            </a:r>
            <a:r>
              <a:rPr lang="fi-FI" sz="2000" dirty="0" smtClean="0"/>
              <a:t>kestää toimintakuntoisena </a:t>
            </a:r>
            <a:r>
              <a:rPr lang="fi-FI" sz="2000" dirty="0"/>
              <a:t>suunnitellun </a:t>
            </a:r>
            <a:r>
              <a:rPr lang="fi-FI" sz="2000" dirty="0" smtClean="0"/>
              <a:t>käyttöiän</a:t>
            </a:r>
          </a:p>
          <a:p>
            <a:pPr marL="0" indent="0">
              <a:buNone/>
            </a:pPr>
            <a:endParaRPr lang="fi-FI" sz="2000" dirty="0"/>
          </a:p>
          <a:p>
            <a:r>
              <a:rPr lang="fi-FI" sz="2000" dirty="0" smtClean="0"/>
              <a:t>Ilmanvaihtojärjestelmän </a:t>
            </a:r>
            <a:r>
              <a:rPr lang="fi-FI" sz="2000" dirty="0"/>
              <a:t>toimintaa on voitava ohjata ja </a:t>
            </a:r>
            <a:r>
              <a:rPr lang="fi-FI" sz="2000" dirty="0" smtClean="0"/>
              <a:t>valvoa</a:t>
            </a:r>
          </a:p>
          <a:p>
            <a:endParaRPr lang="fi-FI" sz="2000" dirty="0"/>
          </a:p>
          <a:p>
            <a:r>
              <a:rPr lang="fi-FI" sz="2000" dirty="0" smtClean="0"/>
              <a:t>ilmanvaihtojärjestelmän </a:t>
            </a:r>
            <a:r>
              <a:rPr lang="fi-FI" sz="2000" dirty="0"/>
              <a:t>tulee olla huollettavissa </a:t>
            </a:r>
            <a:r>
              <a:rPr lang="fi-FI" sz="2000" dirty="0" smtClean="0"/>
              <a:t>ja puhdistettavissa</a:t>
            </a:r>
            <a:endParaRPr lang="fi-FI" sz="2000" dirty="0"/>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7" name="Slide Number Placeholder 6"/>
          <p:cNvSpPr>
            <a:spLocks noGrp="1"/>
          </p:cNvSpPr>
          <p:nvPr>
            <p:ph type="sldNum" sz="quarter" idx="12"/>
          </p:nvPr>
        </p:nvSpPr>
        <p:spPr/>
        <p:txBody>
          <a:bodyPr/>
          <a:lstStyle/>
          <a:p>
            <a:fld id="{49246692-9764-4796-AF2E-897E79EBAFA7}" type="slidenum">
              <a:rPr lang="fi-FI" smtClean="0"/>
              <a:pPr/>
              <a:t>20</a:t>
            </a:fld>
            <a:endParaRPr lang="fi-FI"/>
          </a:p>
        </p:txBody>
      </p:sp>
    </p:spTree>
    <p:extLst>
      <p:ext uri="{BB962C8B-B14F-4D97-AF65-F5344CB8AC3E}">
        <p14:creationId xmlns:p14="http://schemas.microsoft.com/office/powerpoint/2010/main" val="1998093492"/>
      </p:ext>
    </p:extLst>
  </p:cSld>
  <p:clrMapOvr>
    <a:masterClrMapping/>
  </p:clrMapOvr>
  <p:transition spd="med">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1048950"/>
            <a:ext cx="7489824" cy="864096"/>
          </a:xfrm>
        </p:spPr>
        <p:txBody>
          <a:bodyPr>
            <a:noAutofit/>
          </a:bodyPr>
          <a:lstStyle/>
          <a:p>
            <a:r>
              <a:rPr lang="fi-FI" sz="2400" dirty="0" smtClean="0">
                <a:solidFill>
                  <a:srgbClr val="44697D"/>
                </a:solidFill>
              </a:rPr>
              <a:t>Sisäilmastoluokitus </a:t>
            </a:r>
            <a:r>
              <a:rPr lang="fi-FI" sz="2400" dirty="0">
                <a:solidFill>
                  <a:srgbClr val="44697D"/>
                </a:solidFill>
              </a:rPr>
              <a:t>2008</a:t>
            </a:r>
            <a:r>
              <a:rPr lang="fi-FI" dirty="0">
                <a:solidFill>
                  <a:srgbClr val="44697D"/>
                </a:solidFill>
              </a:rPr>
              <a:t/>
            </a:r>
            <a:br>
              <a:rPr lang="fi-FI" dirty="0">
                <a:solidFill>
                  <a:srgbClr val="44697D"/>
                </a:solidFill>
              </a:rPr>
            </a:br>
            <a:r>
              <a:rPr lang="fi-FI" dirty="0" smtClean="0">
                <a:solidFill>
                  <a:srgbClr val="44697D"/>
                </a:solidFill>
              </a:rPr>
              <a:t>RT-07 10946</a:t>
            </a:r>
            <a:r>
              <a:rPr lang="fi-FI" dirty="0">
                <a:solidFill>
                  <a:srgbClr val="44697D"/>
                </a:solidFill>
              </a:rPr>
              <a:t/>
            </a:r>
            <a:br>
              <a:rPr lang="fi-FI" dirty="0">
                <a:solidFill>
                  <a:srgbClr val="44697D"/>
                </a:solidFill>
              </a:rPr>
            </a:br>
            <a:endParaRPr lang="fi-FI" dirty="0">
              <a:solidFill>
                <a:srgbClr val="44697D"/>
              </a:solidFill>
            </a:endParaRPr>
          </a:p>
        </p:txBody>
      </p:sp>
      <p:sp>
        <p:nvSpPr>
          <p:cNvPr id="3" name="Content Placeholder 2"/>
          <p:cNvSpPr>
            <a:spLocks noGrp="1"/>
          </p:cNvSpPr>
          <p:nvPr>
            <p:ph idx="1"/>
          </p:nvPr>
        </p:nvSpPr>
        <p:spPr>
          <a:xfrm>
            <a:off x="832064" y="1806220"/>
            <a:ext cx="7993384" cy="4392614"/>
          </a:xfrm>
        </p:spPr>
        <p:txBody>
          <a:bodyPr>
            <a:normAutofit/>
          </a:bodyPr>
          <a:lstStyle/>
          <a:p>
            <a:pPr marL="0" indent="0">
              <a:buNone/>
            </a:pPr>
            <a:r>
              <a:rPr lang="fi-FI" dirty="0" smtClean="0"/>
              <a:t>Soveltamisala: </a:t>
            </a:r>
          </a:p>
          <a:p>
            <a:r>
              <a:rPr lang="fi-FI" sz="1800" dirty="0" smtClean="0"/>
              <a:t>Suunnittelun ohjearvoja uudisrakentamiseen ja soveltuvin osin korjausrakentamiseen</a:t>
            </a:r>
          </a:p>
          <a:p>
            <a:pPr lvl="1"/>
            <a:r>
              <a:rPr lang="fi-FI" dirty="0" smtClean="0"/>
              <a:t>Työpaikat ja asuinrakennukset</a:t>
            </a:r>
          </a:p>
          <a:p>
            <a:pPr lvl="1"/>
            <a:r>
              <a:rPr lang="fi-FI" dirty="0" smtClean="0"/>
              <a:t>Ei voida käyttää rakennuksen terveellisyyden arvioinnissa</a:t>
            </a:r>
          </a:p>
          <a:p>
            <a:endParaRPr lang="fi-FI" sz="1600" dirty="0" smtClean="0"/>
          </a:p>
          <a:p>
            <a:r>
              <a:rPr lang="fi-FI" dirty="0" smtClean="0"/>
              <a:t>Määritellään tavoite- ja suunnittelutasot sisäympäristölle</a:t>
            </a:r>
          </a:p>
          <a:p>
            <a:pPr lvl="1"/>
            <a:r>
              <a:rPr lang="fi-FI" dirty="0" smtClean="0"/>
              <a:t>Huomioidaan rakennushankkeen jokaisessa vaiheessa</a:t>
            </a:r>
            <a:endParaRPr lang="fi-FI" dirty="0"/>
          </a:p>
        </p:txBody>
      </p:sp>
      <p:pic>
        <p:nvPicPr>
          <p:cNvPr id="5"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9246692-9764-4796-AF2E-897E79EBAFA7}" type="slidenum">
              <a:rPr lang="fi-FI" smtClean="0"/>
              <a:pPr/>
              <a:t>21</a:t>
            </a:fld>
            <a:endParaRPr lang="fi-FI"/>
          </a:p>
        </p:txBody>
      </p:sp>
    </p:spTree>
    <p:extLst>
      <p:ext uri="{BB962C8B-B14F-4D97-AF65-F5344CB8AC3E}">
        <p14:creationId xmlns:p14="http://schemas.microsoft.com/office/powerpoint/2010/main" val="367556913"/>
      </p:ext>
    </p:extLst>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803188"/>
            <a:ext cx="7489824" cy="1079500"/>
          </a:xfrm>
        </p:spPr>
        <p:txBody>
          <a:bodyPr>
            <a:normAutofit fontScale="90000"/>
          </a:bodyPr>
          <a:lstStyle/>
          <a:p>
            <a:r>
              <a:rPr lang="fi-FI" sz="2700" dirty="0" smtClean="0">
                <a:solidFill>
                  <a:srgbClr val="44697D"/>
                </a:solidFill>
              </a:rPr>
              <a:t>Sisäilmastoluokitus </a:t>
            </a:r>
            <a:r>
              <a:rPr lang="fi-FI" sz="2700" dirty="0">
                <a:solidFill>
                  <a:srgbClr val="44697D"/>
                </a:solidFill>
              </a:rPr>
              <a:t>2008</a:t>
            </a:r>
            <a:r>
              <a:rPr lang="fi-FI" sz="3300" dirty="0">
                <a:solidFill>
                  <a:srgbClr val="44697D"/>
                </a:solidFill>
              </a:rPr>
              <a:t/>
            </a:r>
            <a:br>
              <a:rPr lang="fi-FI" sz="3300" dirty="0">
                <a:solidFill>
                  <a:srgbClr val="44697D"/>
                </a:solidFill>
              </a:rPr>
            </a:br>
            <a:r>
              <a:rPr lang="fi-FI" sz="3300" dirty="0">
                <a:solidFill>
                  <a:srgbClr val="44697D"/>
                </a:solidFill>
              </a:rPr>
              <a:t>RT-0710946</a:t>
            </a:r>
            <a:r>
              <a:rPr lang="fi-FI" dirty="0">
                <a:solidFill>
                  <a:srgbClr val="44697D"/>
                </a:solidFill>
              </a:rPr>
              <a:t/>
            </a:r>
            <a:br>
              <a:rPr lang="fi-FI" dirty="0">
                <a:solidFill>
                  <a:srgbClr val="44697D"/>
                </a:solidFill>
              </a:rPr>
            </a:br>
            <a:endParaRPr lang="fi-FI" dirty="0">
              <a:solidFill>
                <a:srgbClr val="44697D"/>
              </a:solidFill>
            </a:endParaRPr>
          </a:p>
        </p:txBody>
      </p:sp>
      <p:sp>
        <p:nvSpPr>
          <p:cNvPr id="3" name="Content Placeholder 2"/>
          <p:cNvSpPr>
            <a:spLocks noGrp="1"/>
          </p:cNvSpPr>
          <p:nvPr>
            <p:ph idx="1"/>
          </p:nvPr>
        </p:nvSpPr>
        <p:spPr>
          <a:xfrm>
            <a:off x="827087" y="1791685"/>
            <a:ext cx="7489825" cy="4392614"/>
          </a:xfrm>
        </p:spPr>
        <p:txBody>
          <a:bodyPr>
            <a:normAutofit/>
          </a:bodyPr>
          <a:lstStyle/>
          <a:p>
            <a:pPr marL="0" indent="0">
              <a:buNone/>
            </a:pPr>
            <a:r>
              <a:rPr lang="fi-FI" dirty="0" smtClean="0"/>
              <a:t>Sisäilmastoluokat</a:t>
            </a:r>
          </a:p>
          <a:p>
            <a:pPr marL="0" indent="0">
              <a:buNone/>
            </a:pPr>
            <a:endParaRPr lang="fi-FI" sz="1200" dirty="0" smtClean="0"/>
          </a:p>
          <a:p>
            <a:pPr lvl="1"/>
            <a:r>
              <a:rPr lang="fi-FI" dirty="0" smtClean="0"/>
              <a:t>S3: täyttää rakentamismääräyksien vähimmäisvaatimukset</a:t>
            </a:r>
          </a:p>
          <a:p>
            <a:pPr lvl="1"/>
            <a:endParaRPr lang="fi-FI" dirty="0" smtClean="0"/>
          </a:p>
          <a:p>
            <a:pPr lvl="1"/>
            <a:r>
              <a:rPr lang="fi-FI" dirty="0" smtClean="0"/>
              <a:t>S2: Tiloissa on hyvä sisäilmasto, ei häiritseviä hajuja. Ei ilman laatua heikentäviä vaurioita tai epäpuhtauslähteitä. </a:t>
            </a:r>
            <a:r>
              <a:rPr lang="fi-FI" dirty="0"/>
              <a:t>L</a:t>
            </a:r>
            <a:r>
              <a:rPr lang="fi-FI" dirty="0" smtClean="0"/>
              <a:t>ämpeneminen on mahdollista kesäpäivinä</a:t>
            </a:r>
          </a:p>
          <a:p>
            <a:pPr lvl="1"/>
            <a:endParaRPr lang="fi-FI" dirty="0" smtClean="0"/>
          </a:p>
          <a:p>
            <a:pPr lvl="1"/>
            <a:r>
              <a:rPr lang="fi-FI" dirty="0" smtClean="0"/>
              <a:t>S1: Tilan sisäilman laatu on erittäin hyvä. Tilan käyttäjä pystyy yksilöllisesti hallitsemaan lämpöoloja sekä valaisusta, ei </a:t>
            </a:r>
            <a:r>
              <a:rPr lang="fi-FI" dirty="0"/>
              <a:t>l</a:t>
            </a:r>
            <a:r>
              <a:rPr lang="fi-FI" dirty="0" smtClean="0"/>
              <a:t>ämpenemistä.</a:t>
            </a:r>
            <a:endParaRPr lang="fi-FI" dirty="0"/>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9246692-9764-4796-AF2E-897E79EBAFA7}" type="slidenum">
              <a:rPr lang="fi-FI" smtClean="0"/>
              <a:pPr/>
              <a:t>22</a:t>
            </a:fld>
            <a:endParaRPr lang="fi-FI"/>
          </a:p>
        </p:txBody>
      </p:sp>
    </p:spTree>
    <p:extLst>
      <p:ext uri="{BB962C8B-B14F-4D97-AF65-F5344CB8AC3E}">
        <p14:creationId xmlns:p14="http://schemas.microsoft.com/office/powerpoint/2010/main" val="2587136870"/>
      </p:ext>
    </p:extLst>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6350">
              <a:buNone/>
            </a:pPr>
            <a:r>
              <a:rPr lang="fi-FI" dirty="0"/>
              <a:t>Ilmanvaihdon ulkoilmavirran tulee olla rakennuksen käytön mukaisesti riittävä ja sen laadun tulee olla riittävän </a:t>
            </a:r>
            <a:r>
              <a:rPr lang="fi-FI" dirty="0" smtClean="0"/>
              <a:t>puhdasta</a:t>
            </a:r>
          </a:p>
          <a:p>
            <a:pPr lvl="1"/>
            <a:r>
              <a:rPr lang="fi-FI" dirty="0"/>
              <a:t>Sisäilman on vaihduttava koko oleskeluvyöhykkeellä </a:t>
            </a:r>
          </a:p>
          <a:p>
            <a:pPr lvl="1"/>
            <a:r>
              <a:rPr lang="fi-FI" dirty="0"/>
              <a:t>Riittämätön ilmanvaihto ei saa aiheuttaa mikrobikasvun riskiä rakenteissa</a:t>
            </a:r>
          </a:p>
          <a:p>
            <a:pPr lvl="1"/>
            <a:endParaRPr lang="fi-FI" sz="1600" dirty="0" smtClean="0"/>
          </a:p>
          <a:p>
            <a:pPr marL="0" indent="-6350">
              <a:buNone/>
            </a:pPr>
            <a:r>
              <a:rPr lang="fi-FI" dirty="0"/>
              <a:t>Rakennuksen käyttöajan ulkopuolella ilmanvaihdon tulee olla sellainen, ettei rakennus- ja sisustusmateriaaleista tai muista lähteistä vapautuvien ja kulkeutuvien epäpuhtauksien kertyminen sisäilmaan aiheuta käyttöaikana tiloissa oleskeleville terveyshaittaa.</a:t>
            </a:r>
          </a:p>
          <a:p>
            <a:pPr lvl="1"/>
            <a:endParaRPr lang="en-US"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23</a:t>
            </a:fld>
            <a:endParaRPr lang="fi-FI"/>
          </a:p>
        </p:txBody>
      </p:sp>
      <p:sp>
        <p:nvSpPr>
          <p:cNvPr id="7" name="Title 1"/>
          <p:cNvSpPr txBox="1">
            <a:spLocks/>
          </p:cNvSpPr>
          <p:nvPr/>
        </p:nvSpPr>
        <p:spPr bwMode="auto">
          <a:xfrm>
            <a:off x="431032" y="537471"/>
            <a:ext cx="871296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kern="1200">
                <a:solidFill>
                  <a:schemeClr val="tx1"/>
                </a:solidFill>
                <a:latin typeface="+mj-lt"/>
                <a:ea typeface="+mj-ea"/>
                <a:cs typeface="+mj-cs"/>
              </a:defRPr>
            </a:lvl1pPr>
            <a:lvl2pPr algn="l" rtl="0" eaLnBrk="1" fontAlgn="base" hangingPunct="1">
              <a:spcBef>
                <a:spcPct val="0"/>
              </a:spcBef>
              <a:spcAft>
                <a:spcPct val="0"/>
              </a:spcAft>
              <a:defRPr sz="4000" b="1">
                <a:solidFill>
                  <a:schemeClr val="tx1"/>
                </a:solidFill>
                <a:latin typeface="Tahoma" pitchFamily="34" charset="0"/>
              </a:defRPr>
            </a:lvl2pPr>
            <a:lvl3pPr algn="l" rtl="0" eaLnBrk="1" fontAlgn="base" hangingPunct="1">
              <a:spcBef>
                <a:spcPct val="0"/>
              </a:spcBef>
              <a:spcAft>
                <a:spcPct val="0"/>
              </a:spcAft>
              <a:defRPr sz="4000" b="1">
                <a:solidFill>
                  <a:schemeClr val="tx1"/>
                </a:solidFill>
                <a:latin typeface="Tahoma" pitchFamily="34" charset="0"/>
              </a:defRPr>
            </a:lvl3pPr>
            <a:lvl4pPr algn="l" rtl="0" eaLnBrk="1" fontAlgn="base" hangingPunct="1">
              <a:spcBef>
                <a:spcPct val="0"/>
              </a:spcBef>
              <a:spcAft>
                <a:spcPct val="0"/>
              </a:spcAft>
              <a:defRPr sz="4000" b="1">
                <a:solidFill>
                  <a:schemeClr val="tx1"/>
                </a:solidFill>
                <a:latin typeface="Tahoma" pitchFamily="34" charset="0"/>
              </a:defRPr>
            </a:lvl4pPr>
            <a:lvl5pPr algn="l" rtl="0" eaLnBrk="1" fontAlgn="base" hangingPunct="1">
              <a:spcBef>
                <a:spcPct val="0"/>
              </a:spcBef>
              <a:spcAft>
                <a:spcPct val="0"/>
              </a:spcAft>
              <a:defRPr sz="4000" b="1">
                <a:solidFill>
                  <a:schemeClr val="tx1"/>
                </a:solidFill>
                <a:latin typeface="Tahoma" pitchFamily="34" charset="0"/>
              </a:defRPr>
            </a:lvl5pPr>
            <a:lvl6pPr marL="457200" algn="l" rtl="0" eaLnBrk="1" fontAlgn="base" hangingPunct="1">
              <a:spcBef>
                <a:spcPct val="0"/>
              </a:spcBef>
              <a:spcAft>
                <a:spcPct val="0"/>
              </a:spcAft>
              <a:defRPr sz="4000" b="1">
                <a:solidFill>
                  <a:schemeClr val="tx1"/>
                </a:solidFill>
                <a:latin typeface="Tahoma" pitchFamily="34" charset="0"/>
              </a:defRPr>
            </a:lvl6pPr>
            <a:lvl7pPr marL="914400" algn="l" rtl="0" eaLnBrk="1" fontAlgn="base" hangingPunct="1">
              <a:spcBef>
                <a:spcPct val="0"/>
              </a:spcBef>
              <a:spcAft>
                <a:spcPct val="0"/>
              </a:spcAft>
              <a:defRPr sz="4000" b="1">
                <a:solidFill>
                  <a:schemeClr val="tx1"/>
                </a:solidFill>
                <a:latin typeface="Tahoma" pitchFamily="34" charset="0"/>
              </a:defRPr>
            </a:lvl7pPr>
            <a:lvl8pPr marL="1371600" algn="l" rtl="0" eaLnBrk="1" fontAlgn="base" hangingPunct="1">
              <a:spcBef>
                <a:spcPct val="0"/>
              </a:spcBef>
              <a:spcAft>
                <a:spcPct val="0"/>
              </a:spcAft>
              <a:defRPr sz="4000" b="1">
                <a:solidFill>
                  <a:schemeClr val="tx1"/>
                </a:solidFill>
                <a:latin typeface="Tahoma" pitchFamily="34" charset="0"/>
              </a:defRPr>
            </a:lvl8pPr>
            <a:lvl9pPr marL="1828800" algn="l" rtl="0" eaLnBrk="1" fontAlgn="base" hangingPunct="1">
              <a:spcBef>
                <a:spcPct val="0"/>
              </a:spcBef>
              <a:spcAft>
                <a:spcPct val="0"/>
              </a:spcAft>
              <a:defRPr sz="4000" b="1">
                <a:solidFill>
                  <a:schemeClr val="tx1"/>
                </a:solidFill>
                <a:latin typeface="Tahoma" pitchFamily="34" charset="0"/>
              </a:defRPr>
            </a:lvl9pPr>
          </a:lstStyle>
          <a:p>
            <a:r>
              <a:rPr lang="fi-FI" sz="3000" dirty="0" err="1" smtClean="0">
                <a:solidFill>
                  <a:srgbClr val="44697D"/>
                </a:solidFill>
              </a:rPr>
              <a:t>Sosiaali</a:t>
            </a:r>
            <a:r>
              <a:rPr lang="fi-FI" sz="3000" dirty="0" smtClean="0">
                <a:solidFill>
                  <a:srgbClr val="44697D"/>
                </a:solidFill>
              </a:rPr>
              <a:t>- ja terveysministeriön asetus, 2015</a:t>
            </a:r>
            <a:endParaRPr lang="en-US" sz="3000" dirty="0">
              <a:solidFill>
                <a:srgbClr val="44697D"/>
              </a:solidFill>
            </a:endParaRPr>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293669"/>
      </p:ext>
    </p:extLst>
  </p:cSld>
  <p:clrMapOvr>
    <a:masterClrMapping/>
  </p:clrMapOvr>
  <p:transition spd="med">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3212976"/>
            <a:ext cx="7489824" cy="791468"/>
          </a:xfrm>
        </p:spPr>
        <p:style>
          <a:lnRef idx="3">
            <a:schemeClr val="lt1"/>
          </a:lnRef>
          <a:fillRef idx="1">
            <a:schemeClr val="accent2"/>
          </a:fillRef>
          <a:effectRef idx="1">
            <a:schemeClr val="accent2"/>
          </a:effectRef>
          <a:fontRef idx="minor">
            <a:schemeClr val="lt1"/>
          </a:fontRef>
        </p:style>
        <p:txBody>
          <a:bodyPr anchor="ctr">
            <a:normAutofit/>
          </a:bodyPr>
          <a:lstStyle/>
          <a:p>
            <a:pPr algn="ctr"/>
            <a:r>
              <a:rPr lang="fi-FI" dirty="0" smtClean="0">
                <a:solidFill>
                  <a:schemeClr val="bg1"/>
                </a:solidFill>
              </a:rPr>
              <a:t>Ilmamäärät ja ilmanvaihdon riittävyys</a:t>
            </a:r>
            <a:endParaRPr lang="fi-FI" dirty="0">
              <a:solidFill>
                <a:schemeClr val="bg1"/>
              </a:solidFill>
            </a:endParaRPr>
          </a:p>
        </p:txBody>
      </p:sp>
      <p:pic>
        <p:nvPicPr>
          <p:cNvPr id="5"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9246692-9764-4796-AF2E-897E79EBAFA7}" type="slidenum">
              <a:rPr lang="fi-FI" smtClean="0"/>
              <a:pPr/>
              <a:t>24</a:t>
            </a:fld>
            <a:endParaRPr lang="fi-FI"/>
          </a:p>
        </p:txBody>
      </p:sp>
    </p:spTree>
    <p:extLst>
      <p:ext uri="{BB962C8B-B14F-4D97-AF65-F5344CB8AC3E}">
        <p14:creationId xmlns:p14="http://schemas.microsoft.com/office/powerpoint/2010/main" val="2599475708"/>
      </p:ext>
    </p:extLst>
  </p:cSld>
  <p:clrMapOvr>
    <a:masterClrMapping/>
  </p:clrMapOvr>
  <p:transition spd="med">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p:cNvSpPr>
          <p:nvPr>
            <p:ph type="title"/>
          </p:nvPr>
        </p:nvSpPr>
        <p:spPr>
          <a:xfrm>
            <a:off x="799231" y="145965"/>
            <a:ext cx="7488832" cy="1143000"/>
          </a:xfrm>
        </p:spPr>
        <p:txBody>
          <a:bodyPr>
            <a:normAutofit/>
          </a:bodyPr>
          <a:lstStyle/>
          <a:p>
            <a:r>
              <a:rPr lang="fi-FI" altLang="fi-FI" dirty="0" smtClean="0">
                <a:solidFill>
                  <a:srgbClr val="44697D"/>
                </a:solidFill>
                <a:ea typeface="ＭＳ Ｐゴシック" pitchFamily="34" charset="-128"/>
              </a:rPr>
              <a:t>Tulo- ja poistoilmamäärät</a:t>
            </a:r>
            <a:br>
              <a:rPr lang="fi-FI" altLang="fi-FI" dirty="0" smtClean="0">
                <a:solidFill>
                  <a:srgbClr val="44697D"/>
                </a:solidFill>
                <a:ea typeface="ＭＳ Ｐゴシック" pitchFamily="34" charset="-128"/>
              </a:rPr>
            </a:br>
            <a:r>
              <a:rPr lang="fi-FI" altLang="fi-FI" sz="2400" dirty="0" smtClean="0">
                <a:solidFill>
                  <a:srgbClr val="44697D"/>
                </a:solidFill>
                <a:ea typeface="ＭＳ Ｐゴシック" pitchFamily="34" charset="-128"/>
              </a:rPr>
              <a:t>Rakentamismääräyskokoelma D2</a:t>
            </a:r>
            <a:endParaRPr lang="fi-FI" altLang="fi-FI" dirty="0" smtClean="0">
              <a:solidFill>
                <a:srgbClr val="44697D"/>
              </a:solidFill>
              <a:ea typeface="ＭＳ Ｐゴシック" pitchFamily="34" charset="-128"/>
            </a:endParaRPr>
          </a:p>
        </p:txBody>
      </p:sp>
      <p:sp>
        <p:nvSpPr>
          <p:cNvPr id="129027" name="Rectangle 3"/>
          <p:cNvSpPr>
            <a:spLocks noGrp="1"/>
          </p:cNvSpPr>
          <p:nvPr>
            <p:ph type="body" idx="1"/>
          </p:nvPr>
        </p:nvSpPr>
        <p:spPr>
          <a:xfrm>
            <a:off x="799231" y="1481274"/>
            <a:ext cx="8507288" cy="4732337"/>
          </a:xfrm>
        </p:spPr>
        <p:txBody>
          <a:bodyPr/>
          <a:lstStyle/>
          <a:p>
            <a:pPr marL="0" indent="0">
              <a:lnSpc>
                <a:spcPct val="90000"/>
              </a:lnSpc>
              <a:buNone/>
            </a:pPr>
            <a:r>
              <a:rPr lang="fi-FI" altLang="fi-FI" sz="1800" dirty="0" smtClean="0">
                <a:ea typeface="ＭＳ Ｐゴシック" pitchFamily="34" charset="-128"/>
                <a:cs typeface="ＭＳ Ｐゴシック" pitchFamily="34" charset="-128"/>
              </a:rPr>
              <a:t>Rakentamismääräyskokoelma D2</a:t>
            </a:r>
          </a:p>
          <a:p>
            <a:pPr lvl="1">
              <a:lnSpc>
                <a:spcPct val="90000"/>
              </a:lnSpc>
            </a:pPr>
            <a:r>
              <a:rPr lang="fi-FI" altLang="fi-FI" dirty="0">
                <a:ea typeface="ＭＳ Ｐゴシック" pitchFamily="34" charset="-128"/>
                <a:cs typeface="Georgia" pitchFamily="18" charset="0"/>
              </a:rPr>
              <a:t>R</a:t>
            </a:r>
            <a:r>
              <a:rPr lang="fi-FI" altLang="fi-FI" dirty="0" smtClean="0">
                <a:ea typeface="ＭＳ Ｐゴシック" pitchFamily="34" charset="-128"/>
                <a:cs typeface="Georgia" pitchFamily="18" charset="0"/>
              </a:rPr>
              <a:t>akentamisajankohdan mukaiset vaatimukset</a:t>
            </a:r>
          </a:p>
          <a:p>
            <a:pPr lvl="2">
              <a:lnSpc>
                <a:spcPct val="90000"/>
              </a:lnSpc>
            </a:pPr>
            <a:r>
              <a:rPr lang="fi-FI" altLang="fi-FI" sz="1600" dirty="0" smtClean="0">
                <a:ea typeface="ＭＳ Ｐゴシック" pitchFamily="34" charset="-128"/>
                <a:cs typeface="Georgia" pitchFamily="18" charset="0"/>
              </a:rPr>
              <a:t>1978</a:t>
            </a:r>
          </a:p>
          <a:p>
            <a:pPr lvl="2">
              <a:lnSpc>
                <a:spcPct val="90000"/>
              </a:lnSpc>
            </a:pPr>
            <a:r>
              <a:rPr lang="fi-FI" altLang="fi-FI" sz="1600" dirty="0" smtClean="0">
                <a:ea typeface="ＭＳ Ｐゴシック" pitchFamily="34" charset="-128"/>
                <a:cs typeface="Georgia" pitchFamily="18" charset="0"/>
              </a:rPr>
              <a:t>1987</a:t>
            </a:r>
          </a:p>
          <a:p>
            <a:pPr lvl="2">
              <a:lnSpc>
                <a:spcPct val="90000"/>
              </a:lnSpc>
            </a:pPr>
            <a:r>
              <a:rPr lang="fi-FI" altLang="fi-FI" sz="1600" dirty="0" smtClean="0">
                <a:ea typeface="ＭＳ Ｐゴシック" pitchFamily="34" charset="-128"/>
                <a:cs typeface="Georgia" pitchFamily="18" charset="0"/>
              </a:rPr>
              <a:t>2003</a:t>
            </a:r>
          </a:p>
          <a:p>
            <a:pPr lvl="2">
              <a:lnSpc>
                <a:spcPct val="90000"/>
              </a:lnSpc>
            </a:pPr>
            <a:r>
              <a:rPr lang="fi-FI" altLang="fi-FI" sz="1600" dirty="0" smtClean="0">
                <a:ea typeface="ＭＳ Ｐゴシック" pitchFamily="34" charset="-128"/>
                <a:cs typeface="Georgia" pitchFamily="18" charset="0"/>
              </a:rPr>
              <a:t>2010</a:t>
            </a:r>
          </a:p>
          <a:p>
            <a:pPr lvl="2">
              <a:lnSpc>
                <a:spcPct val="90000"/>
              </a:lnSpc>
            </a:pPr>
            <a:r>
              <a:rPr lang="fi-FI" altLang="fi-FI" sz="1600" dirty="0" smtClean="0">
                <a:ea typeface="ＭＳ Ｐゴシック" pitchFamily="34" charset="-128"/>
                <a:cs typeface="Georgia" pitchFamily="18" charset="0"/>
              </a:rPr>
              <a:t>2012</a:t>
            </a:r>
          </a:p>
          <a:p>
            <a:pPr lvl="2">
              <a:lnSpc>
                <a:spcPct val="90000"/>
              </a:lnSpc>
              <a:buFont typeface="Arial" pitchFamily="34" charset="0"/>
              <a:buNone/>
            </a:pPr>
            <a:endParaRPr lang="fi-FI" altLang="fi-FI" sz="1600" dirty="0" smtClean="0">
              <a:ea typeface="ＭＳ Ｐゴシック" pitchFamily="34" charset="-128"/>
              <a:cs typeface="Georgia" pitchFamily="18" charset="0"/>
            </a:endParaRPr>
          </a:p>
          <a:p>
            <a:pPr lvl="1">
              <a:lnSpc>
                <a:spcPct val="90000"/>
              </a:lnSpc>
            </a:pPr>
            <a:r>
              <a:rPr lang="fi-FI" altLang="fi-FI" dirty="0">
                <a:ea typeface="ＭＳ Ｐゴシック" pitchFamily="34" charset="-128"/>
                <a:cs typeface="Georgia" pitchFamily="18" charset="0"/>
              </a:rPr>
              <a:t>M</a:t>
            </a:r>
            <a:r>
              <a:rPr lang="fi-FI" altLang="fi-FI" dirty="0" smtClean="0">
                <a:ea typeface="ＭＳ Ｐゴシック" pitchFamily="34" charset="-128"/>
                <a:cs typeface="Georgia" pitchFamily="18" charset="0"/>
              </a:rPr>
              <a:t>inimivaatimukset tulo- ja poistoilmamäärille</a:t>
            </a:r>
          </a:p>
          <a:p>
            <a:pPr lvl="2">
              <a:lnSpc>
                <a:spcPct val="90000"/>
              </a:lnSpc>
            </a:pPr>
            <a:r>
              <a:rPr lang="fi-FI" altLang="fi-FI" b="1" dirty="0" smtClean="0">
                <a:ea typeface="ＭＳ Ｐゴシック" pitchFamily="34" charset="-128"/>
                <a:cs typeface="Georgia" pitchFamily="18" charset="0"/>
              </a:rPr>
              <a:t>Määritetty tilan käyttötarkoituksen perusteella</a:t>
            </a:r>
            <a:endParaRPr lang="fi-FI" altLang="fi-FI" sz="1600" b="1" dirty="0" smtClean="0">
              <a:ea typeface="ＭＳ Ｐゴシック" pitchFamily="34" charset="-128"/>
              <a:cs typeface="Georgia" pitchFamily="18" charset="0"/>
            </a:endParaRPr>
          </a:p>
          <a:p>
            <a:pPr lvl="1">
              <a:lnSpc>
                <a:spcPct val="90000"/>
              </a:lnSpc>
            </a:pPr>
            <a:endParaRPr lang="fi-FI" altLang="fi-FI" sz="1800" dirty="0" smtClean="0">
              <a:ea typeface="ＭＳ Ｐゴシック" pitchFamily="34" charset="-128"/>
              <a:cs typeface="Georgia" pitchFamily="18" charset="0"/>
            </a:endParaRPr>
          </a:p>
          <a:p>
            <a:pPr marL="0" indent="0">
              <a:lnSpc>
                <a:spcPct val="90000"/>
              </a:lnSpc>
              <a:buNone/>
            </a:pPr>
            <a:r>
              <a:rPr lang="fi-FI" altLang="fi-FI" sz="1800" dirty="0" smtClean="0">
                <a:ea typeface="ＭＳ Ｐゴシック" pitchFamily="34" charset="-128"/>
                <a:cs typeface="ＭＳ Ｐゴシック" pitchFamily="34" charset="-128"/>
              </a:rPr>
              <a:t>Ilmamäärät määräytyvät ensisijaisesti henkilöperusteen mukaan</a:t>
            </a:r>
          </a:p>
          <a:p>
            <a:pPr lvl="1">
              <a:lnSpc>
                <a:spcPct val="90000"/>
              </a:lnSpc>
            </a:pPr>
            <a:r>
              <a:rPr lang="fi-FI" altLang="fi-FI" dirty="0">
                <a:ea typeface="ＭＳ Ｐゴシック" pitchFamily="34" charset="-128"/>
                <a:cs typeface="Georgia" pitchFamily="18" charset="0"/>
              </a:rPr>
              <a:t>I</a:t>
            </a:r>
            <a:r>
              <a:rPr lang="fi-FI" altLang="fi-FI" sz="1800" dirty="0" smtClean="0">
                <a:ea typeface="ＭＳ Ｐゴシック" pitchFamily="34" charset="-128"/>
                <a:cs typeface="Georgia" pitchFamily="18" charset="0"/>
              </a:rPr>
              <a:t>lmamäärien riittävyys » LT, CO</a:t>
            </a:r>
            <a:r>
              <a:rPr lang="fi-FI" altLang="fi-FI" sz="1800" baseline="-25000" dirty="0" smtClean="0">
                <a:ea typeface="ＭＳ Ｐゴシック" pitchFamily="34" charset="-128"/>
                <a:cs typeface="Georgia" pitchFamily="18" charset="0"/>
              </a:rPr>
              <a:t>2, </a:t>
            </a:r>
            <a:r>
              <a:rPr lang="fi-FI" altLang="fi-FI" sz="1800" dirty="0" smtClean="0">
                <a:ea typeface="ＭＳ Ｐゴシック" pitchFamily="34" charset="-128"/>
                <a:cs typeface="Georgia" pitchFamily="18" charset="0"/>
              </a:rPr>
              <a:t>muut epäpuhtaudet</a:t>
            </a:r>
            <a:r>
              <a:rPr lang="fi-FI" altLang="fi-FI" sz="1800" baseline="-25000" dirty="0" smtClean="0">
                <a:ea typeface="ＭＳ Ｐゴシック" pitchFamily="34" charset="-128"/>
                <a:cs typeface="Georgia" pitchFamily="18" charset="0"/>
              </a:rPr>
              <a:t> </a:t>
            </a:r>
          </a:p>
          <a:p>
            <a:pPr lvl="3">
              <a:lnSpc>
                <a:spcPct val="90000"/>
              </a:lnSpc>
            </a:pPr>
            <a:endParaRPr lang="fi-FI" altLang="fi-FI" sz="1400" dirty="0" smtClean="0">
              <a:ea typeface="ＭＳ Ｐゴシック" pitchFamily="34" charset="-128"/>
              <a:cs typeface="Georgia" pitchFamily="18" charset="0"/>
            </a:endParaRPr>
          </a:p>
          <a:p>
            <a:pPr marL="0" indent="0">
              <a:lnSpc>
                <a:spcPct val="90000"/>
              </a:lnSpc>
              <a:buNone/>
            </a:pPr>
            <a:r>
              <a:rPr lang="fi-FI" altLang="fi-FI" sz="1800" dirty="0">
                <a:ea typeface="ＭＳ Ｐゴシック" pitchFamily="34" charset="-128"/>
                <a:cs typeface="ＭＳ Ｐゴシック" pitchFamily="34" charset="-128"/>
              </a:rPr>
              <a:t>Jos henkilökuormitukselle ei ole riittäviä perusteita, käytetään pinta-alaan perustuvaa </a:t>
            </a:r>
            <a:r>
              <a:rPr lang="fi-FI" altLang="fi-FI" sz="1800" dirty="0" smtClean="0">
                <a:ea typeface="ＭＳ Ｐゴシック" pitchFamily="34" charset="-128"/>
                <a:cs typeface="ＭＳ Ｐゴシック" pitchFamily="34" charset="-128"/>
              </a:rPr>
              <a:t>mitoitusta</a:t>
            </a:r>
            <a:endParaRPr lang="fi-FI" altLang="fi-FI" sz="1800" dirty="0">
              <a:ea typeface="ＭＳ Ｐゴシック" pitchFamily="34" charset="-128"/>
              <a:cs typeface="ＭＳ Ｐゴシック" pitchFamily="34" charset="-128"/>
            </a:endParaRPr>
          </a:p>
          <a:p>
            <a:pPr>
              <a:lnSpc>
                <a:spcPct val="90000"/>
              </a:lnSpc>
            </a:pPr>
            <a:endParaRPr lang="fi-FI" altLang="fi-FI" sz="1800" dirty="0" smtClean="0">
              <a:ea typeface="ＭＳ Ｐゴシック" pitchFamily="34" charset="-128"/>
              <a:cs typeface="ＭＳ Ｐゴシック" pitchFamily="34" charset="-128"/>
            </a:endParaRPr>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25</a:t>
            </a:fld>
            <a:endParaRPr lang="fi-FI"/>
          </a:p>
        </p:txBody>
      </p:sp>
    </p:spTree>
    <p:extLst>
      <p:ext uri="{BB962C8B-B14F-4D97-AF65-F5344CB8AC3E}">
        <p14:creationId xmlns:p14="http://schemas.microsoft.com/office/powerpoint/2010/main" val="2640716046"/>
      </p:ext>
    </p:extLst>
  </p:cSld>
  <p:clrMapOvr>
    <a:masterClrMapping/>
  </p:clrMapOvr>
  <p:transition spd="med">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6147" y="1700808"/>
            <a:ext cx="8229600" cy="3417888"/>
          </a:xfrm>
        </p:spPr>
        <p:txBody>
          <a:bodyPr/>
          <a:lstStyle/>
          <a:p>
            <a:pPr marL="0" indent="0">
              <a:buNone/>
            </a:pPr>
            <a:r>
              <a:rPr lang="fi-FI" sz="2000" dirty="0"/>
              <a:t>Huonetiloissa tulee olla ilmanvaihto, </a:t>
            </a:r>
            <a:r>
              <a:rPr lang="fi-FI" sz="2000" dirty="0" smtClean="0"/>
              <a:t>jolla käyttöaikana </a:t>
            </a:r>
            <a:r>
              <a:rPr lang="fi-FI" sz="2000" dirty="0"/>
              <a:t>taataan terveellinen, turvallinen </a:t>
            </a:r>
            <a:r>
              <a:rPr lang="fi-FI" sz="2000" dirty="0" smtClean="0"/>
              <a:t>ja viihtyisä </a:t>
            </a:r>
            <a:r>
              <a:rPr lang="fi-FI" sz="2000" dirty="0"/>
              <a:t>sisäilman laatu</a:t>
            </a:r>
          </a:p>
          <a:p>
            <a:r>
              <a:rPr lang="fi-FI" sz="1800" dirty="0"/>
              <a:t>O</a:t>
            </a:r>
            <a:r>
              <a:rPr lang="fi-FI" sz="1800" dirty="0" smtClean="0"/>
              <a:t>hjeet </a:t>
            </a:r>
            <a:r>
              <a:rPr lang="fi-FI" sz="1800" dirty="0"/>
              <a:t>tilakohtaisille </a:t>
            </a:r>
            <a:r>
              <a:rPr lang="fi-FI" sz="1800" dirty="0" smtClean="0"/>
              <a:t>ilmavirroille tilan käyttötarkoituksen perusteella</a:t>
            </a:r>
            <a:endParaRPr lang="fi-FI" sz="1800" dirty="0"/>
          </a:p>
          <a:p>
            <a:r>
              <a:rPr lang="fi-FI" sz="1800" dirty="0"/>
              <a:t>Oleskelutiloihin riittävä ulkoilmavirta</a:t>
            </a:r>
          </a:p>
          <a:p>
            <a:r>
              <a:rPr lang="fi-FI" sz="1800" dirty="0"/>
              <a:t>V</a:t>
            </a:r>
            <a:r>
              <a:rPr lang="fi-FI" sz="1800" dirty="0" smtClean="0"/>
              <a:t>ähintään </a:t>
            </a:r>
            <a:r>
              <a:rPr lang="fi-FI" sz="1800" dirty="0"/>
              <a:t>6 l/s hlö, </a:t>
            </a:r>
            <a:r>
              <a:rPr lang="fi-FI" sz="1800" dirty="0" smtClean="0"/>
              <a:t>ilmanvaihtokerroin 0,5 1/h (asunnot)</a:t>
            </a:r>
            <a:endParaRPr lang="fi-FI" sz="1800" dirty="0"/>
          </a:p>
          <a:p>
            <a:pPr lvl="1"/>
            <a:r>
              <a:rPr lang="fi-FI" sz="1600" dirty="0"/>
              <a:t>Yleensä ulkoilmavirtojen tulisi olla </a:t>
            </a:r>
            <a:r>
              <a:rPr lang="fi-FI" sz="1600" dirty="0" smtClean="0"/>
              <a:t>6 </a:t>
            </a:r>
            <a:r>
              <a:rPr lang="fi-FI" sz="1600" dirty="0"/>
              <a:t>– </a:t>
            </a:r>
            <a:r>
              <a:rPr lang="fi-FI" sz="1600" dirty="0" smtClean="0"/>
              <a:t>12 l/s/hlö (sisäilmastoluokitus 2008)</a:t>
            </a:r>
          </a:p>
          <a:p>
            <a:pPr marL="265112" lvl="1" indent="0">
              <a:buNone/>
            </a:pPr>
            <a:endParaRPr lang="fi-FI" sz="1200" dirty="0"/>
          </a:p>
          <a:p>
            <a:r>
              <a:rPr lang="fi-FI" sz="1800" dirty="0"/>
              <a:t>V</a:t>
            </a:r>
            <a:r>
              <a:rPr lang="fi-FI" sz="1800" dirty="0" smtClean="0"/>
              <a:t>ähintään </a:t>
            </a:r>
            <a:r>
              <a:rPr lang="fi-FI" sz="1800" dirty="0"/>
              <a:t>0,35 l/s m</a:t>
            </a:r>
            <a:r>
              <a:rPr lang="fi-FI" sz="1800" baseline="30000" dirty="0"/>
              <a:t>2</a:t>
            </a:r>
            <a:r>
              <a:rPr lang="fi-FI" sz="1800" dirty="0"/>
              <a:t> (</a:t>
            </a:r>
            <a:r>
              <a:rPr lang="fi-FI" sz="1800" dirty="0" smtClean="0"/>
              <a:t>n = </a:t>
            </a:r>
            <a:r>
              <a:rPr lang="fi-FI" sz="1800" dirty="0"/>
              <a:t>0,5 1/h</a:t>
            </a:r>
            <a:r>
              <a:rPr lang="fi-FI" sz="1800" dirty="0" smtClean="0"/>
              <a:t>)</a:t>
            </a:r>
          </a:p>
          <a:p>
            <a:pPr lvl="1"/>
            <a:endParaRPr lang="fi-FI" sz="1600" dirty="0"/>
          </a:p>
          <a:p>
            <a:pPr marL="0" indent="0">
              <a:buNone/>
            </a:pPr>
            <a:r>
              <a:rPr lang="fi-FI" sz="2000" dirty="0" smtClean="0"/>
              <a:t>Ilmavirtoja </a:t>
            </a:r>
            <a:r>
              <a:rPr lang="fi-FI" sz="2000" dirty="0"/>
              <a:t>on voitava ohjata </a:t>
            </a:r>
            <a:r>
              <a:rPr lang="fi-FI" sz="2000" dirty="0" smtClean="0"/>
              <a:t>kuormitustilanteita vastaavasti</a:t>
            </a:r>
            <a:endParaRPr lang="fi-FI" sz="2000" dirty="0"/>
          </a:p>
        </p:txBody>
      </p:sp>
      <p:sp>
        <p:nvSpPr>
          <p:cNvPr id="7" name="Date Placeholder 3"/>
          <p:cNvSpPr txBox="1">
            <a:spLocks/>
          </p:cNvSpPr>
          <p:nvPr/>
        </p:nvSpPr>
        <p:spPr>
          <a:xfrm>
            <a:off x="2844800" y="6021034"/>
            <a:ext cx="5975350" cy="360362"/>
          </a:xfrm>
          <a:prstGeom prst="rect">
            <a:avLst/>
          </a:prstGeom>
        </p:spPr>
        <p:txBody>
          <a:bodyPr vert="horz" lIns="91440" tIns="45720" rIns="91440" bIns="45720" rtlCol="0" anchor="ctr"/>
          <a:lstStyle>
            <a:defPPr>
              <a:defRPr lang="fi-FI"/>
            </a:defPPr>
            <a:lvl1pPr algn="l" rtl="0" fontAlgn="auto">
              <a:spcBef>
                <a:spcPts val="0"/>
              </a:spcBef>
              <a:spcAft>
                <a:spcPts val="0"/>
              </a:spcAft>
              <a:defRPr sz="11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lgn="r">
              <a:defRPr/>
            </a:pPr>
            <a:r>
              <a:rPr lang="fi-FI" sz="1050" dirty="0" smtClean="0"/>
              <a:t>Suomen rakentamismääräyskokoelma D2</a:t>
            </a:r>
            <a:endParaRPr lang="fi-FI" sz="1050" dirty="0"/>
          </a:p>
        </p:txBody>
      </p:sp>
      <p:sp>
        <p:nvSpPr>
          <p:cNvPr id="8" name="Rectangle 2"/>
          <p:cNvSpPr txBox="1">
            <a:spLocks/>
          </p:cNvSpPr>
          <p:nvPr/>
        </p:nvSpPr>
        <p:spPr>
          <a:xfrm>
            <a:off x="506147" y="375245"/>
            <a:ext cx="7488832" cy="11430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000" b="1" kern="1200">
                <a:solidFill>
                  <a:schemeClr val="accent1"/>
                </a:solidFill>
                <a:latin typeface="+mj-lt"/>
                <a:ea typeface="+mj-ea"/>
                <a:cs typeface="+mj-cs"/>
              </a:defRPr>
            </a:lvl1pPr>
          </a:lstStyle>
          <a:p>
            <a:r>
              <a:rPr lang="fi-FI" altLang="fi-FI" dirty="0" smtClean="0">
                <a:solidFill>
                  <a:srgbClr val="44697D"/>
                </a:solidFill>
                <a:ea typeface="ＭＳ Ｐゴシック" pitchFamily="34" charset="-128"/>
              </a:rPr>
              <a:t>Tulo- ja poistoilmamäärät</a:t>
            </a:r>
            <a:br>
              <a:rPr lang="fi-FI" altLang="fi-FI" dirty="0" smtClean="0">
                <a:solidFill>
                  <a:srgbClr val="44697D"/>
                </a:solidFill>
                <a:ea typeface="ＭＳ Ｐゴシック" pitchFamily="34" charset="-128"/>
              </a:rPr>
            </a:br>
            <a:r>
              <a:rPr lang="fi-FI" altLang="fi-FI" sz="2400" dirty="0" smtClean="0">
                <a:solidFill>
                  <a:srgbClr val="44697D"/>
                </a:solidFill>
                <a:ea typeface="ＭＳ Ｐゴシック" pitchFamily="34" charset="-128"/>
              </a:rPr>
              <a:t>Rakentamismääräyskokoelma D2</a:t>
            </a:r>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26</a:t>
            </a:fld>
            <a:endParaRPr lang="fi-FI"/>
          </a:p>
        </p:txBody>
      </p:sp>
    </p:spTree>
    <p:extLst>
      <p:ext uri="{BB962C8B-B14F-4D97-AF65-F5344CB8AC3E}">
        <p14:creationId xmlns:p14="http://schemas.microsoft.com/office/powerpoint/2010/main" val="2570077926"/>
      </p:ext>
    </p:extLst>
  </p:cSld>
  <p:clrMapOvr>
    <a:masterClrMapping/>
  </p:clrMapOvr>
  <p:transition spd="med">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a:bodyPr>
          <a:lstStyle/>
          <a:p>
            <a:r>
              <a:rPr lang="fi-FI" altLang="fi-FI" sz="3300" dirty="0">
                <a:solidFill>
                  <a:srgbClr val="44697D"/>
                </a:solidFill>
                <a:ea typeface="ＭＳ Ｐゴシック" pitchFamily="34" charset="-128"/>
              </a:rPr>
              <a:t>Tulo- ja poistoilmamäärät</a:t>
            </a:r>
            <a:r>
              <a:rPr lang="fi-FI" altLang="fi-FI" sz="4000" dirty="0">
                <a:solidFill>
                  <a:srgbClr val="44697D"/>
                </a:solidFill>
                <a:ea typeface="ＭＳ Ｐゴシック" pitchFamily="34" charset="-128"/>
              </a:rPr>
              <a:t/>
            </a:r>
            <a:br>
              <a:rPr lang="fi-FI" altLang="fi-FI" sz="4000" dirty="0">
                <a:solidFill>
                  <a:srgbClr val="44697D"/>
                </a:solidFill>
                <a:ea typeface="ＭＳ Ｐゴシック" pitchFamily="34" charset="-128"/>
              </a:rPr>
            </a:br>
            <a:r>
              <a:rPr lang="fi-FI" altLang="fi-FI" sz="2400" dirty="0">
                <a:solidFill>
                  <a:srgbClr val="44697D"/>
                </a:solidFill>
                <a:ea typeface="ＭＳ Ｐゴシック" pitchFamily="34" charset="-128"/>
              </a:rPr>
              <a:t>Rakentamismääräyskokoelma </a:t>
            </a:r>
            <a:r>
              <a:rPr lang="fi-FI" altLang="fi-FI" sz="2400" dirty="0" smtClean="0">
                <a:solidFill>
                  <a:srgbClr val="44697D"/>
                </a:solidFill>
                <a:ea typeface="ＭＳ Ｐゴシック" pitchFamily="34" charset="-128"/>
              </a:rPr>
              <a:t>D2</a:t>
            </a:r>
            <a:endParaRPr lang="fi-FI" sz="2700" dirty="0"/>
          </a:p>
        </p:txBody>
      </p:sp>
      <p:graphicFrame>
        <p:nvGraphicFramePr>
          <p:cNvPr id="5" name="Sisällön paikkamerkki 4"/>
          <p:cNvGraphicFramePr>
            <a:graphicFrameLocks noGrp="1"/>
          </p:cNvGraphicFramePr>
          <p:nvPr>
            <p:ph idx="1"/>
            <p:extLst>
              <p:ext uri="{D42A27DB-BD31-4B8C-83A1-F6EECF244321}">
                <p14:modId xmlns:p14="http://schemas.microsoft.com/office/powerpoint/2010/main" val="1184470285"/>
              </p:ext>
            </p:extLst>
          </p:nvPr>
        </p:nvGraphicFramePr>
        <p:xfrm>
          <a:off x="899592" y="1484836"/>
          <a:ext cx="5725434" cy="4608507"/>
        </p:xfrm>
        <a:graphic>
          <a:graphicData uri="http://schemas.openxmlformats.org/drawingml/2006/table">
            <a:tbl>
              <a:tblPr firstRow="1" bandRow="1">
                <a:tableStyleId>{5C22544A-7EE6-4342-B048-85BDC9FD1C3A}</a:tableStyleId>
              </a:tblPr>
              <a:tblGrid>
                <a:gridCol w="2796142"/>
                <a:gridCol w="1464646"/>
                <a:gridCol w="1464646"/>
              </a:tblGrid>
              <a:tr h="490267">
                <a:tc>
                  <a:txBody>
                    <a:bodyPr/>
                    <a:lstStyle/>
                    <a:p>
                      <a:r>
                        <a:rPr lang="fi-FI" sz="1200" dirty="0" smtClean="0"/>
                        <a:t>Tila / käyttötarkoitus</a:t>
                      </a:r>
                      <a:endParaRPr lang="fi-FI" sz="1200" dirty="0"/>
                    </a:p>
                  </a:txBody>
                  <a:tcPr/>
                </a:tc>
                <a:tc>
                  <a:txBody>
                    <a:bodyPr/>
                    <a:lstStyle/>
                    <a:p>
                      <a:pPr algn="ctr"/>
                      <a:r>
                        <a:rPr lang="fi-FI" sz="1200" dirty="0" smtClean="0"/>
                        <a:t>Ulkoilmavirta</a:t>
                      </a:r>
                    </a:p>
                    <a:p>
                      <a:pPr algn="ctr"/>
                      <a:r>
                        <a:rPr lang="fi-FI" sz="1200" dirty="0" smtClean="0"/>
                        <a:t>l/s/hlö</a:t>
                      </a:r>
                      <a:endParaRPr lang="fi-FI" sz="1200" dirty="0"/>
                    </a:p>
                  </a:txBody>
                  <a:tcPr/>
                </a:tc>
                <a:tc>
                  <a:txBody>
                    <a:bodyPr/>
                    <a:lstStyle/>
                    <a:p>
                      <a:pPr algn="ctr"/>
                      <a:r>
                        <a:rPr lang="fi-FI" sz="1200" dirty="0" smtClean="0"/>
                        <a:t>Ulkoilmavirta</a:t>
                      </a:r>
                    </a:p>
                    <a:p>
                      <a:pPr algn="ctr"/>
                      <a:r>
                        <a:rPr lang="fi-FI" sz="1200" dirty="0" smtClean="0"/>
                        <a:t>l/s/m</a:t>
                      </a:r>
                      <a:r>
                        <a:rPr lang="fi-FI" sz="1200" baseline="30000" dirty="0" smtClean="0"/>
                        <a:t>2</a:t>
                      </a:r>
                      <a:endParaRPr lang="fi-FI" sz="1200" baseline="30000" dirty="0"/>
                    </a:p>
                  </a:txBody>
                  <a:tcPr/>
                </a:tc>
              </a:tr>
              <a:tr h="294160">
                <a:tc>
                  <a:txBody>
                    <a:bodyPr/>
                    <a:lstStyle/>
                    <a:p>
                      <a:r>
                        <a:rPr lang="fi-FI" sz="1200" b="1" i="1" dirty="0" smtClean="0"/>
                        <a:t>Toimistot</a:t>
                      </a:r>
                      <a:endParaRPr lang="fi-FI" sz="1200" b="1" i="1" dirty="0"/>
                    </a:p>
                  </a:txBody>
                  <a:tcPr/>
                </a:tc>
                <a:tc>
                  <a:txBody>
                    <a:bodyPr/>
                    <a:lstStyle/>
                    <a:p>
                      <a:pPr algn="ctr"/>
                      <a:endParaRPr lang="fi-FI" sz="1200" dirty="0"/>
                    </a:p>
                  </a:txBody>
                  <a:tcPr/>
                </a:tc>
                <a:tc>
                  <a:txBody>
                    <a:bodyPr/>
                    <a:lstStyle/>
                    <a:p>
                      <a:pPr algn="ctr"/>
                      <a:endParaRPr lang="fi-FI" sz="1200" dirty="0"/>
                    </a:p>
                  </a:txBody>
                  <a:tcPr/>
                </a:tc>
              </a:tr>
              <a:tr h="294160">
                <a:tc>
                  <a:txBody>
                    <a:bodyPr/>
                    <a:lstStyle/>
                    <a:p>
                      <a:r>
                        <a:rPr lang="fi-FI" sz="1200" dirty="0" smtClean="0"/>
                        <a:t>Toimistohuone</a:t>
                      </a:r>
                      <a:endParaRPr lang="fi-FI" sz="1200" dirty="0"/>
                    </a:p>
                  </a:txBody>
                  <a:tcPr/>
                </a:tc>
                <a:tc>
                  <a:txBody>
                    <a:bodyPr/>
                    <a:lstStyle/>
                    <a:p>
                      <a:pPr algn="ctr"/>
                      <a:endParaRPr lang="fi-FI" sz="1200" dirty="0"/>
                    </a:p>
                  </a:txBody>
                  <a:tcPr/>
                </a:tc>
                <a:tc>
                  <a:txBody>
                    <a:bodyPr/>
                    <a:lstStyle/>
                    <a:p>
                      <a:pPr algn="ctr"/>
                      <a:r>
                        <a:rPr lang="fi-FI" sz="1200" dirty="0" smtClean="0"/>
                        <a:t>1,5</a:t>
                      </a:r>
                      <a:endParaRPr lang="fi-FI" sz="1200" dirty="0"/>
                    </a:p>
                  </a:txBody>
                  <a:tcPr/>
                </a:tc>
              </a:tr>
              <a:tr h="294160">
                <a:tc>
                  <a:txBody>
                    <a:bodyPr/>
                    <a:lstStyle/>
                    <a:p>
                      <a:r>
                        <a:rPr lang="fi-FI" sz="1200" dirty="0" smtClean="0"/>
                        <a:t>Neuvotteluhuone</a:t>
                      </a:r>
                      <a:endParaRPr lang="fi-FI" sz="1200" dirty="0"/>
                    </a:p>
                  </a:txBody>
                  <a:tcPr/>
                </a:tc>
                <a:tc>
                  <a:txBody>
                    <a:bodyPr/>
                    <a:lstStyle/>
                    <a:p>
                      <a:pPr algn="ctr"/>
                      <a:r>
                        <a:rPr lang="fi-FI" sz="1200" dirty="0" smtClean="0"/>
                        <a:t>8</a:t>
                      </a:r>
                      <a:endParaRPr lang="fi-FI" sz="1200" dirty="0"/>
                    </a:p>
                  </a:txBody>
                  <a:tcPr/>
                </a:tc>
                <a:tc>
                  <a:txBody>
                    <a:bodyPr/>
                    <a:lstStyle/>
                    <a:p>
                      <a:pPr algn="ctr"/>
                      <a:r>
                        <a:rPr lang="fi-FI" sz="1200" dirty="0" smtClean="0"/>
                        <a:t>4</a:t>
                      </a:r>
                      <a:endParaRPr lang="fi-FI" sz="1200" dirty="0"/>
                    </a:p>
                  </a:txBody>
                  <a:tcPr/>
                </a:tc>
              </a:tr>
              <a:tr h="294160">
                <a:tc>
                  <a:txBody>
                    <a:bodyPr/>
                    <a:lstStyle/>
                    <a:p>
                      <a:r>
                        <a:rPr lang="fi-FI" sz="1200" b="1" i="1" dirty="0" smtClean="0"/>
                        <a:t>Oppilaitokset</a:t>
                      </a:r>
                      <a:endParaRPr lang="fi-FI" sz="1200" b="1" i="1" dirty="0"/>
                    </a:p>
                  </a:txBody>
                  <a:tcPr/>
                </a:tc>
                <a:tc>
                  <a:txBody>
                    <a:bodyPr/>
                    <a:lstStyle/>
                    <a:p>
                      <a:pPr algn="ctr"/>
                      <a:endParaRPr lang="fi-FI" sz="1200" dirty="0"/>
                    </a:p>
                  </a:txBody>
                  <a:tcPr/>
                </a:tc>
                <a:tc>
                  <a:txBody>
                    <a:bodyPr/>
                    <a:lstStyle/>
                    <a:p>
                      <a:pPr algn="ctr"/>
                      <a:endParaRPr lang="fi-FI" sz="1200" dirty="0"/>
                    </a:p>
                  </a:txBody>
                  <a:tcPr/>
                </a:tc>
              </a:tr>
              <a:tr h="294160">
                <a:tc>
                  <a:txBody>
                    <a:bodyPr/>
                    <a:lstStyle/>
                    <a:p>
                      <a:r>
                        <a:rPr lang="fi-FI" sz="1200" dirty="0" smtClean="0"/>
                        <a:t>Opetustila</a:t>
                      </a:r>
                      <a:endParaRPr lang="fi-FI" sz="1200" dirty="0"/>
                    </a:p>
                  </a:txBody>
                  <a:tcPr/>
                </a:tc>
                <a:tc>
                  <a:txBody>
                    <a:bodyPr/>
                    <a:lstStyle/>
                    <a:p>
                      <a:pPr algn="ctr"/>
                      <a:r>
                        <a:rPr lang="fi-FI" sz="1200" dirty="0" smtClean="0"/>
                        <a:t>6</a:t>
                      </a:r>
                      <a:endParaRPr lang="fi-FI" sz="1200" dirty="0"/>
                    </a:p>
                  </a:txBody>
                  <a:tcPr/>
                </a:tc>
                <a:tc>
                  <a:txBody>
                    <a:bodyPr/>
                    <a:lstStyle/>
                    <a:p>
                      <a:pPr algn="ctr"/>
                      <a:r>
                        <a:rPr lang="fi-FI" sz="1200" dirty="0" smtClean="0"/>
                        <a:t>3</a:t>
                      </a:r>
                      <a:endParaRPr lang="fi-FI" sz="1200" dirty="0"/>
                    </a:p>
                  </a:txBody>
                  <a:tcPr/>
                </a:tc>
              </a:tr>
              <a:tr h="294160">
                <a:tc>
                  <a:txBody>
                    <a:bodyPr/>
                    <a:lstStyle/>
                    <a:p>
                      <a:r>
                        <a:rPr lang="fi-FI" sz="1200" dirty="0" smtClean="0"/>
                        <a:t>Luentosali</a:t>
                      </a:r>
                      <a:endParaRPr lang="fi-FI" sz="1200" dirty="0"/>
                    </a:p>
                  </a:txBody>
                  <a:tcPr/>
                </a:tc>
                <a:tc>
                  <a:txBody>
                    <a:bodyPr/>
                    <a:lstStyle/>
                    <a:p>
                      <a:pPr algn="ctr"/>
                      <a:r>
                        <a:rPr lang="fi-FI" sz="1200" dirty="0" smtClean="0"/>
                        <a:t>8</a:t>
                      </a:r>
                      <a:endParaRPr lang="fi-FI" sz="1200" dirty="0"/>
                    </a:p>
                  </a:txBody>
                  <a:tcPr/>
                </a:tc>
                <a:tc>
                  <a:txBody>
                    <a:bodyPr/>
                    <a:lstStyle/>
                    <a:p>
                      <a:pPr algn="ctr"/>
                      <a:r>
                        <a:rPr lang="fi-FI" sz="1200" dirty="0" smtClean="0"/>
                        <a:t>6</a:t>
                      </a:r>
                      <a:endParaRPr lang="fi-FI" sz="1200" dirty="0"/>
                    </a:p>
                  </a:txBody>
                  <a:tcPr/>
                </a:tc>
              </a:tr>
              <a:tr h="294160">
                <a:tc>
                  <a:txBody>
                    <a:bodyPr/>
                    <a:lstStyle/>
                    <a:p>
                      <a:r>
                        <a:rPr lang="fi-FI" sz="1200" b="1" i="1" u="none" dirty="0" smtClean="0"/>
                        <a:t>Ravintolat ja hotellit</a:t>
                      </a:r>
                      <a:endParaRPr lang="fi-FI" sz="1200" b="1" i="1" u="none" dirty="0"/>
                    </a:p>
                  </a:txBody>
                  <a:tcPr/>
                </a:tc>
                <a:tc>
                  <a:txBody>
                    <a:bodyPr/>
                    <a:lstStyle/>
                    <a:p>
                      <a:pPr algn="ctr"/>
                      <a:endParaRPr lang="fi-FI" sz="1200" dirty="0"/>
                    </a:p>
                  </a:txBody>
                  <a:tcPr/>
                </a:tc>
                <a:tc>
                  <a:txBody>
                    <a:bodyPr/>
                    <a:lstStyle/>
                    <a:p>
                      <a:pPr algn="ctr"/>
                      <a:endParaRPr lang="fi-FI" sz="1200" dirty="0"/>
                    </a:p>
                  </a:txBody>
                  <a:tcPr/>
                </a:tc>
              </a:tr>
              <a:tr h="294160">
                <a:tc>
                  <a:txBody>
                    <a:bodyPr/>
                    <a:lstStyle/>
                    <a:p>
                      <a:r>
                        <a:rPr lang="fi-FI" sz="1200" dirty="0" smtClean="0"/>
                        <a:t>Ravintola</a:t>
                      </a:r>
                      <a:endParaRPr lang="fi-FI" sz="1200" dirty="0"/>
                    </a:p>
                  </a:txBody>
                  <a:tcPr/>
                </a:tc>
                <a:tc>
                  <a:txBody>
                    <a:bodyPr/>
                    <a:lstStyle/>
                    <a:p>
                      <a:pPr algn="ctr"/>
                      <a:r>
                        <a:rPr lang="fi-FI" sz="1200" dirty="0" smtClean="0"/>
                        <a:t>10</a:t>
                      </a:r>
                      <a:endParaRPr lang="fi-FI" sz="1200" dirty="0"/>
                    </a:p>
                  </a:txBody>
                  <a:tcPr/>
                </a:tc>
                <a:tc>
                  <a:txBody>
                    <a:bodyPr/>
                    <a:lstStyle/>
                    <a:p>
                      <a:pPr algn="ctr"/>
                      <a:r>
                        <a:rPr lang="fi-FI" sz="1200" dirty="0" smtClean="0"/>
                        <a:t>10</a:t>
                      </a:r>
                      <a:endParaRPr lang="fi-FI" sz="1200" dirty="0"/>
                    </a:p>
                  </a:txBody>
                  <a:tcPr/>
                </a:tc>
              </a:tr>
              <a:tr h="294160">
                <a:tc>
                  <a:txBody>
                    <a:bodyPr/>
                    <a:lstStyle/>
                    <a:p>
                      <a:r>
                        <a:rPr lang="fi-FI" sz="1200" dirty="0" smtClean="0"/>
                        <a:t>Hotellihuone</a:t>
                      </a:r>
                      <a:endParaRPr lang="fi-FI" sz="1200" dirty="0"/>
                    </a:p>
                  </a:txBody>
                  <a:tcPr/>
                </a:tc>
                <a:tc>
                  <a:txBody>
                    <a:bodyPr/>
                    <a:lstStyle/>
                    <a:p>
                      <a:pPr algn="ctr"/>
                      <a:r>
                        <a:rPr lang="fi-FI" sz="1200" dirty="0" smtClean="0"/>
                        <a:t>10</a:t>
                      </a:r>
                      <a:endParaRPr lang="fi-FI" sz="1200" dirty="0"/>
                    </a:p>
                  </a:txBody>
                  <a:tcPr/>
                </a:tc>
                <a:tc>
                  <a:txBody>
                    <a:bodyPr/>
                    <a:lstStyle/>
                    <a:p>
                      <a:pPr algn="ctr"/>
                      <a:r>
                        <a:rPr lang="fi-FI" sz="1200" dirty="0" smtClean="0"/>
                        <a:t>1</a:t>
                      </a:r>
                      <a:endParaRPr lang="fi-FI" sz="1200" dirty="0"/>
                    </a:p>
                  </a:txBody>
                  <a:tcPr/>
                </a:tc>
              </a:tr>
              <a:tr h="294160">
                <a:tc>
                  <a:txBody>
                    <a:bodyPr/>
                    <a:lstStyle/>
                    <a:p>
                      <a:r>
                        <a:rPr lang="fi-FI" sz="1200" b="1" i="1" dirty="0" smtClean="0"/>
                        <a:t>Hoitolaitokset</a:t>
                      </a:r>
                      <a:endParaRPr lang="fi-FI" sz="1200" b="1" i="1" dirty="0"/>
                    </a:p>
                  </a:txBody>
                  <a:tcPr/>
                </a:tc>
                <a:tc>
                  <a:txBody>
                    <a:bodyPr/>
                    <a:lstStyle/>
                    <a:p>
                      <a:pPr algn="ctr"/>
                      <a:endParaRPr lang="fi-FI" sz="1200" dirty="0"/>
                    </a:p>
                  </a:txBody>
                  <a:tcPr/>
                </a:tc>
                <a:tc>
                  <a:txBody>
                    <a:bodyPr/>
                    <a:lstStyle/>
                    <a:p>
                      <a:pPr algn="ctr"/>
                      <a:endParaRPr lang="fi-FI" sz="1200" dirty="0"/>
                    </a:p>
                  </a:txBody>
                  <a:tcPr/>
                </a:tc>
              </a:tr>
              <a:tr h="294160">
                <a:tc>
                  <a:txBody>
                    <a:bodyPr/>
                    <a:lstStyle/>
                    <a:p>
                      <a:r>
                        <a:rPr lang="fi-FI" sz="1200" dirty="0" smtClean="0"/>
                        <a:t>Potilashuone</a:t>
                      </a:r>
                      <a:endParaRPr lang="fi-FI" sz="1200" dirty="0"/>
                    </a:p>
                  </a:txBody>
                  <a:tcPr/>
                </a:tc>
                <a:tc>
                  <a:txBody>
                    <a:bodyPr/>
                    <a:lstStyle/>
                    <a:p>
                      <a:pPr algn="ctr"/>
                      <a:r>
                        <a:rPr lang="fi-FI" sz="1200" dirty="0" smtClean="0"/>
                        <a:t>10</a:t>
                      </a:r>
                      <a:endParaRPr lang="fi-FI" sz="1200" dirty="0"/>
                    </a:p>
                  </a:txBody>
                  <a:tcPr/>
                </a:tc>
                <a:tc>
                  <a:txBody>
                    <a:bodyPr/>
                    <a:lstStyle/>
                    <a:p>
                      <a:pPr algn="ctr"/>
                      <a:r>
                        <a:rPr lang="fi-FI" sz="1200" dirty="0" smtClean="0"/>
                        <a:t>1,5</a:t>
                      </a:r>
                      <a:endParaRPr lang="fi-FI" sz="1200" dirty="0"/>
                    </a:p>
                  </a:txBody>
                  <a:tcPr/>
                </a:tc>
              </a:tr>
              <a:tr h="294160">
                <a:tc>
                  <a:txBody>
                    <a:bodyPr/>
                    <a:lstStyle/>
                    <a:p>
                      <a:r>
                        <a:rPr lang="fi-FI" sz="1200" dirty="0" smtClean="0"/>
                        <a:t>Toimenpidehuone</a:t>
                      </a:r>
                      <a:endParaRPr lang="fi-FI" sz="1200" dirty="0"/>
                    </a:p>
                  </a:txBody>
                  <a:tcPr/>
                </a:tc>
                <a:tc>
                  <a:txBody>
                    <a:bodyPr/>
                    <a:lstStyle/>
                    <a:p>
                      <a:pPr algn="ctr"/>
                      <a:endParaRPr lang="fi-FI" sz="1200" dirty="0"/>
                    </a:p>
                  </a:txBody>
                  <a:tcPr/>
                </a:tc>
                <a:tc>
                  <a:txBody>
                    <a:bodyPr/>
                    <a:lstStyle/>
                    <a:p>
                      <a:pPr algn="ctr"/>
                      <a:r>
                        <a:rPr lang="fi-FI" sz="1200" dirty="0" smtClean="0"/>
                        <a:t>2</a:t>
                      </a:r>
                      <a:endParaRPr lang="fi-FI" sz="1200" dirty="0"/>
                    </a:p>
                  </a:txBody>
                  <a:tcPr/>
                </a:tc>
              </a:tr>
              <a:tr h="294160">
                <a:tc>
                  <a:txBody>
                    <a:bodyPr/>
                    <a:lstStyle/>
                    <a:p>
                      <a:r>
                        <a:rPr lang="fi-FI" sz="1200" b="1" i="1" dirty="0" smtClean="0"/>
                        <a:t>Päiväkoti</a:t>
                      </a:r>
                      <a:endParaRPr lang="fi-FI" sz="1200" b="1" i="1" dirty="0"/>
                    </a:p>
                  </a:txBody>
                  <a:tcPr/>
                </a:tc>
                <a:tc>
                  <a:txBody>
                    <a:bodyPr/>
                    <a:lstStyle/>
                    <a:p>
                      <a:pPr algn="ctr"/>
                      <a:endParaRPr lang="fi-FI" sz="1200" dirty="0"/>
                    </a:p>
                  </a:txBody>
                  <a:tcPr/>
                </a:tc>
                <a:tc>
                  <a:txBody>
                    <a:bodyPr/>
                    <a:lstStyle/>
                    <a:p>
                      <a:pPr algn="ctr"/>
                      <a:endParaRPr lang="fi-FI" sz="1200" dirty="0"/>
                    </a:p>
                  </a:txBody>
                  <a:tcPr/>
                </a:tc>
              </a:tr>
              <a:tr h="294160">
                <a:tc>
                  <a:txBody>
                    <a:bodyPr/>
                    <a:lstStyle/>
                    <a:p>
                      <a:r>
                        <a:rPr lang="fi-FI" sz="1200" i="0" dirty="0" smtClean="0"/>
                        <a:t>Leikki-</a:t>
                      </a:r>
                      <a:r>
                        <a:rPr lang="fi-FI" sz="1200" i="0" baseline="0" dirty="0" smtClean="0"/>
                        <a:t>, lepo- ja ryhmähuone</a:t>
                      </a:r>
                      <a:endParaRPr lang="fi-FI" sz="1200" i="0" dirty="0"/>
                    </a:p>
                  </a:txBody>
                  <a:tcPr/>
                </a:tc>
                <a:tc>
                  <a:txBody>
                    <a:bodyPr/>
                    <a:lstStyle/>
                    <a:p>
                      <a:pPr algn="ctr"/>
                      <a:r>
                        <a:rPr lang="fi-FI" sz="1200" dirty="0" smtClean="0"/>
                        <a:t>6</a:t>
                      </a:r>
                      <a:endParaRPr lang="fi-FI" sz="1200" dirty="0"/>
                    </a:p>
                  </a:txBody>
                  <a:tcPr/>
                </a:tc>
                <a:tc>
                  <a:txBody>
                    <a:bodyPr/>
                    <a:lstStyle/>
                    <a:p>
                      <a:pPr algn="ctr"/>
                      <a:r>
                        <a:rPr lang="fi-FI" sz="1200" dirty="0" smtClean="0"/>
                        <a:t>2,5</a:t>
                      </a:r>
                      <a:endParaRPr lang="fi-FI" sz="1200" dirty="0"/>
                    </a:p>
                  </a:txBody>
                  <a:tcPr/>
                </a:tc>
              </a:tr>
            </a:tbl>
          </a:graphicData>
        </a:graphic>
      </p:graphicFrame>
      <p:sp>
        <p:nvSpPr>
          <p:cNvPr id="4" name="Date Placeholder 3"/>
          <p:cNvSpPr txBox="1">
            <a:spLocks/>
          </p:cNvSpPr>
          <p:nvPr/>
        </p:nvSpPr>
        <p:spPr>
          <a:xfrm>
            <a:off x="2987824" y="6165304"/>
            <a:ext cx="5975350" cy="360362"/>
          </a:xfrm>
          <a:prstGeom prst="rect">
            <a:avLst/>
          </a:prstGeom>
        </p:spPr>
        <p:txBody>
          <a:bodyPr vert="horz" lIns="91440" tIns="45720" rIns="91440" bIns="45720" rtlCol="0" anchor="ctr"/>
          <a:lstStyle>
            <a:defPPr>
              <a:defRPr lang="fi-FI"/>
            </a:defPPr>
            <a:lvl1pPr algn="l" rtl="0" fontAlgn="auto">
              <a:spcBef>
                <a:spcPts val="0"/>
              </a:spcBef>
              <a:spcAft>
                <a:spcPts val="0"/>
              </a:spcAft>
              <a:defRPr sz="11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lgn="r">
              <a:defRPr/>
            </a:pPr>
            <a:r>
              <a:rPr lang="fi-FI" dirty="0" smtClean="0"/>
              <a:t>Suomen rakentamismääräyskokoelma D2, 2012</a:t>
            </a:r>
            <a:endParaRPr lang="fi-FI" dirty="0"/>
          </a:p>
        </p:txBody>
      </p:sp>
      <p:sp>
        <p:nvSpPr>
          <p:cNvPr id="3" name="Dian numeron paikkamerkki 2"/>
          <p:cNvSpPr>
            <a:spLocks noGrp="1"/>
          </p:cNvSpPr>
          <p:nvPr>
            <p:ph type="sldNum" sz="quarter" idx="12"/>
          </p:nvPr>
        </p:nvSpPr>
        <p:spPr/>
        <p:txBody>
          <a:bodyPr/>
          <a:lstStyle/>
          <a:p>
            <a:fld id="{49246692-9764-4796-AF2E-897E79EBAFA7}" type="slidenum">
              <a:rPr lang="fi-FI" smtClean="0"/>
              <a:pPr/>
              <a:t>27</a:t>
            </a:fld>
            <a:endParaRPr lang="fi-FI"/>
          </a:p>
        </p:txBody>
      </p:sp>
    </p:spTree>
    <p:extLst>
      <p:ext uri="{BB962C8B-B14F-4D97-AF65-F5344CB8AC3E}">
        <p14:creationId xmlns:p14="http://schemas.microsoft.com/office/powerpoint/2010/main" val="2944903564"/>
      </p:ext>
    </p:extLst>
  </p:cSld>
  <p:clrMapOvr>
    <a:masterClrMapping/>
  </p:clrMapOvr>
  <p:transition spd="med">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15262" y="1502643"/>
            <a:ext cx="7489825" cy="4392614"/>
          </a:xfrm>
        </p:spPr>
        <p:txBody>
          <a:bodyPr>
            <a:normAutofit/>
          </a:bodyPr>
          <a:lstStyle/>
          <a:p>
            <a:pPr marL="0" indent="0">
              <a:buNone/>
            </a:pPr>
            <a:r>
              <a:rPr lang="fi-FI" dirty="0" smtClean="0"/>
              <a:t>Ulkoilmavirtojen mitoitusarvoja sisäilmastoluokittain tiloissa, jotka täyttävät erittäin vähäpäästöisen rakennuksen kriteerit</a:t>
            </a:r>
          </a:p>
          <a:p>
            <a:pPr marL="0" indent="0">
              <a:buNone/>
            </a:pPr>
            <a:endParaRPr lang="fi-FI" sz="1800" dirty="0" smtClean="0"/>
          </a:p>
          <a:p>
            <a:pPr lvl="1"/>
            <a:r>
              <a:rPr lang="fi-FI" sz="2000" dirty="0" smtClean="0"/>
              <a:t>Mitoitusperuste:</a:t>
            </a:r>
          </a:p>
          <a:p>
            <a:pPr lvl="2"/>
            <a:r>
              <a:rPr lang="fi-FI" sz="1800" dirty="0" smtClean="0"/>
              <a:t>S1-luokka: 0,5 l/s, lattia-m</a:t>
            </a:r>
            <a:r>
              <a:rPr lang="fi-FI" sz="1800" baseline="30000" dirty="0" smtClean="0"/>
              <a:t>2</a:t>
            </a:r>
            <a:r>
              <a:rPr lang="fi-FI" sz="1800" dirty="0" smtClean="0"/>
              <a:t> + 10 l/s, henkilö</a:t>
            </a:r>
          </a:p>
          <a:p>
            <a:pPr lvl="2"/>
            <a:r>
              <a:rPr lang="fi-FI" sz="1800" dirty="0" smtClean="0"/>
              <a:t>S2-luokka: </a:t>
            </a:r>
            <a:r>
              <a:rPr lang="fi-FI" sz="1800" dirty="0"/>
              <a:t>0,5 l/s, lattia-m</a:t>
            </a:r>
            <a:r>
              <a:rPr lang="fi-FI" sz="1800" baseline="30000" dirty="0"/>
              <a:t>2</a:t>
            </a:r>
            <a:r>
              <a:rPr lang="fi-FI" sz="1800" dirty="0"/>
              <a:t> + 7</a:t>
            </a:r>
            <a:r>
              <a:rPr lang="fi-FI" sz="1800" dirty="0" smtClean="0"/>
              <a:t> </a:t>
            </a:r>
            <a:r>
              <a:rPr lang="fi-FI" sz="1800" dirty="0"/>
              <a:t>l/s, </a:t>
            </a:r>
            <a:r>
              <a:rPr lang="fi-FI" sz="1800" dirty="0" smtClean="0"/>
              <a:t>henkilö</a:t>
            </a:r>
          </a:p>
          <a:p>
            <a:pPr lvl="2"/>
            <a:r>
              <a:rPr lang="fi-FI" sz="1800" dirty="0" smtClean="0"/>
              <a:t>S3-luokka: </a:t>
            </a:r>
            <a:r>
              <a:rPr lang="fi-FI" sz="1800" dirty="0" err="1" smtClean="0"/>
              <a:t>RakMk</a:t>
            </a:r>
            <a:r>
              <a:rPr lang="fi-FI" sz="1800" dirty="0" smtClean="0"/>
              <a:t> D2</a:t>
            </a:r>
          </a:p>
          <a:p>
            <a:pPr lvl="2"/>
            <a:endParaRPr lang="fi-FI" sz="1000" dirty="0" smtClean="0"/>
          </a:p>
          <a:p>
            <a:pPr lvl="2"/>
            <a:r>
              <a:rPr lang="fi-FI" sz="1800" dirty="0" smtClean="0"/>
              <a:t>Huonelämpötilan hallinta </a:t>
            </a:r>
            <a:r>
              <a:rPr lang="fi-FI" sz="1800" dirty="0"/>
              <a:t>tai varautuminen muuntojoustoon saattaa </a:t>
            </a:r>
            <a:r>
              <a:rPr lang="fi-FI" sz="1800" dirty="0" smtClean="0"/>
              <a:t>edellyttää </a:t>
            </a:r>
            <a:r>
              <a:rPr lang="fi-FI" sz="1800" dirty="0"/>
              <a:t>suurempia </a:t>
            </a:r>
            <a:r>
              <a:rPr lang="fi-FI" sz="1800" dirty="0" smtClean="0"/>
              <a:t>ilmavirtoja</a:t>
            </a:r>
          </a:p>
          <a:p>
            <a:pPr lvl="2"/>
            <a:endParaRPr lang="fi-FI" sz="1050" dirty="0"/>
          </a:p>
          <a:p>
            <a:pPr lvl="2"/>
            <a:r>
              <a:rPr lang="fi-FI" sz="1800" dirty="0"/>
              <a:t>Normaalin käyttöajan ulkopuolella on rakennuksessa </a:t>
            </a:r>
            <a:r>
              <a:rPr lang="fi-FI" sz="1800" dirty="0" smtClean="0"/>
              <a:t>oltava perusilmanvaihto  </a:t>
            </a:r>
            <a:r>
              <a:rPr lang="fi-FI" sz="1800" dirty="0"/>
              <a:t>0,1…0,2  l</a:t>
            </a:r>
            <a:r>
              <a:rPr lang="fi-FI" sz="1800" dirty="0" smtClean="0"/>
              <a:t>/s,m</a:t>
            </a:r>
            <a:r>
              <a:rPr lang="fi-FI" sz="1800" baseline="30000" dirty="0" smtClean="0"/>
              <a:t>2</a:t>
            </a:r>
            <a:r>
              <a:rPr lang="fi-FI" sz="1800" dirty="0"/>
              <a:t>,  jonka  avulla  </a:t>
            </a:r>
            <a:r>
              <a:rPr lang="fi-FI" sz="1800" dirty="0" smtClean="0"/>
              <a:t>poistetaan rakennuksesta </a:t>
            </a:r>
            <a:r>
              <a:rPr lang="fi-FI" sz="1800" dirty="0"/>
              <a:t>peräisin olevia </a:t>
            </a:r>
            <a:r>
              <a:rPr lang="fi-FI" sz="1800" dirty="0" smtClean="0"/>
              <a:t>epäpuhtauksia</a:t>
            </a:r>
            <a:endParaRPr lang="fi-FI" sz="1800" dirty="0"/>
          </a:p>
          <a:p>
            <a:pPr lvl="2"/>
            <a:endParaRPr lang="fi-FI" dirty="0"/>
          </a:p>
          <a:p>
            <a:pPr lvl="2"/>
            <a:endParaRPr lang="fi-FI" dirty="0"/>
          </a:p>
        </p:txBody>
      </p:sp>
      <p:sp>
        <p:nvSpPr>
          <p:cNvPr id="4" name="Title 1"/>
          <p:cNvSpPr>
            <a:spLocks noGrp="1"/>
          </p:cNvSpPr>
          <p:nvPr>
            <p:ph type="title"/>
          </p:nvPr>
        </p:nvSpPr>
        <p:spPr>
          <a:xfrm>
            <a:off x="827088" y="692696"/>
            <a:ext cx="7489824" cy="1079500"/>
          </a:xfrm>
        </p:spPr>
        <p:txBody>
          <a:bodyPr>
            <a:normAutofit fontScale="90000"/>
          </a:bodyPr>
          <a:lstStyle/>
          <a:p>
            <a:r>
              <a:rPr lang="fi-FI" sz="2700" dirty="0" smtClean="0">
                <a:solidFill>
                  <a:srgbClr val="44697D"/>
                </a:solidFill>
              </a:rPr>
              <a:t>Sisäilmastoluokitus </a:t>
            </a:r>
            <a:r>
              <a:rPr lang="fi-FI" sz="2700" dirty="0">
                <a:solidFill>
                  <a:srgbClr val="44697D"/>
                </a:solidFill>
              </a:rPr>
              <a:t>2008</a:t>
            </a:r>
            <a:r>
              <a:rPr lang="fi-FI" sz="3300" dirty="0">
                <a:solidFill>
                  <a:srgbClr val="44697D"/>
                </a:solidFill>
              </a:rPr>
              <a:t/>
            </a:r>
            <a:br>
              <a:rPr lang="fi-FI" sz="3300" dirty="0">
                <a:solidFill>
                  <a:srgbClr val="44697D"/>
                </a:solidFill>
              </a:rPr>
            </a:br>
            <a:r>
              <a:rPr lang="fi-FI" sz="3300" dirty="0" smtClean="0">
                <a:solidFill>
                  <a:srgbClr val="44697D"/>
                </a:solidFill>
              </a:rPr>
              <a:t>RT 07-10946</a:t>
            </a:r>
            <a:r>
              <a:rPr lang="fi-FI" dirty="0"/>
              <a:t/>
            </a:r>
            <a:br>
              <a:rPr lang="fi-FI" dirty="0"/>
            </a:br>
            <a:endParaRPr lang="fi-FI" dirty="0"/>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28</a:t>
            </a:fld>
            <a:endParaRPr lang="fi-FI"/>
          </a:p>
        </p:txBody>
      </p:sp>
    </p:spTree>
    <p:extLst>
      <p:ext uri="{BB962C8B-B14F-4D97-AF65-F5344CB8AC3E}">
        <p14:creationId xmlns:p14="http://schemas.microsoft.com/office/powerpoint/2010/main" val="2785057323"/>
      </p:ext>
    </p:extLst>
  </p:cSld>
  <p:clrMapOvr>
    <a:masterClrMapping/>
  </p:clrMapOvr>
  <p:transition spd="med">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109" y="278130"/>
            <a:ext cx="8229600" cy="1143000"/>
          </a:xfrm>
        </p:spPr>
        <p:txBody>
          <a:bodyPr>
            <a:normAutofit/>
          </a:bodyPr>
          <a:lstStyle/>
          <a:p>
            <a:r>
              <a:rPr lang="fi-FI" sz="2400" dirty="0">
                <a:solidFill>
                  <a:srgbClr val="44697D"/>
                </a:solidFill>
              </a:rPr>
              <a:t>Sisäilmastoluokitus 2008</a:t>
            </a:r>
            <a:r>
              <a:rPr lang="fi-FI" dirty="0">
                <a:solidFill>
                  <a:srgbClr val="44697D"/>
                </a:solidFill>
              </a:rPr>
              <a:t/>
            </a:r>
            <a:br>
              <a:rPr lang="fi-FI" dirty="0">
                <a:solidFill>
                  <a:srgbClr val="44697D"/>
                </a:solidFill>
              </a:rPr>
            </a:br>
            <a:r>
              <a:rPr lang="fi-FI" dirty="0" smtClean="0">
                <a:solidFill>
                  <a:srgbClr val="44697D"/>
                </a:solidFill>
              </a:rPr>
              <a:t>RT 07-10946</a:t>
            </a:r>
            <a:endParaRPr lang="fi-FI" dirty="0">
              <a:solidFill>
                <a:srgbClr val="44697D"/>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56168754"/>
              </p:ext>
            </p:extLst>
          </p:nvPr>
        </p:nvGraphicFramePr>
        <p:xfrm>
          <a:off x="423333" y="2037414"/>
          <a:ext cx="7488616" cy="2021840"/>
        </p:xfrm>
        <a:graphic>
          <a:graphicData uri="http://schemas.openxmlformats.org/drawingml/2006/table">
            <a:tbl>
              <a:tblPr firstRow="1" bandRow="1">
                <a:tableStyleId>{5C22544A-7EE6-4342-B048-85BDC9FD1C3A}</a:tableStyleId>
              </a:tblPr>
              <a:tblGrid>
                <a:gridCol w="4462780"/>
                <a:gridCol w="1081836"/>
                <a:gridCol w="648000"/>
                <a:gridCol w="648000"/>
                <a:gridCol w="648000"/>
              </a:tblGrid>
              <a:tr h="370840">
                <a:tc>
                  <a:txBody>
                    <a:bodyPr/>
                    <a:lstStyle/>
                    <a:p>
                      <a:r>
                        <a:rPr lang="fi-FI" dirty="0" smtClean="0"/>
                        <a:t>Käyttötilanne</a:t>
                      </a:r>
                      <a:endParaRPr lang="fi-FI" dirty="0"/>
                    </a:p>
                  </a:txBody>
                  <a:tcPr/>
                </a:tc>
                <a:tc>
                  <a:txBody>
                    <a:bodyPr/>
                    <a:lstStyle/>
                    <a:p>
                      <a:r>
                        <a:rPr lang="fi-FI" dirty="0" smtClean="0"/>
                        <a:t>Yksikkö</a:t>
                      </a:r>
                      <a:endParaRPr lang="fi-FI" dirty="0"/>
                    </a:p>
                  </a:txBody>
                  <a:tcPr/>
                </a:tc>
                <a:tc>
                  <a:txBody>
                    <a:bodyPr/>
                    <a:lstStyle/>
                    <a:p>
                      <a:pPr algn="ctr"/>
                      <a:r>
                        <a:rPr lang="fi-FI" dirty="0" smtClean="0"/>
                        <a:t>S1</a:t>
                      </a:r>
                      <a:endParaRPr lang="fi-FI" dirty="0"/>
                    </a:p>
                  </a:txBody>
                  <a:tcPr/>
                </a:tc>
                <a:tc>
                  <a:txBody>
                    <a:bodyPr/>
                    <a:lstStyle/>
                    <a:p>
                      <a:pPr algn="ctr"/>
                      <a:r>
                        <a:rPr lang="fi-FI" dirty="0" smtClean="0"/>
                        <a:t>S2</a:t>
                      </a:r>
                      <a:endParaRPr lang="fi-FI" dirty="0"/>
                    </a:p>
                  </a:txBody>
                  <a:tcPr/>
                </a:tc>
                <a:tc>
                  <a:txBody>
                    <a:bodyPr/>
                    <a:lstStyle/>
                    <a:p>
                      <a:pPr algn="ctr"/>
                      <a:r>
                        <a:rPr lang="fi-FI" dirty="0" smtClean="0"/>
                        <a:t>S3</a:t>
                      </a:r>
                      <a:endParaRPr lang="fi-FI" dirty="0"/>
                    </a:p>
                  </a:txBody>
                  <a:tcPr/>
                </a:tc>
              </a:tr>
              <a:tr h="370840">
                <a:tc>
                  <a:txBody>
                    <a:bodyPr/>
                    <a:lstStyle/>
                    <a:p>
                      <a:r>
                        <a:rPr lang="fi-FI" dirty="0" smtClean="0"/>
                        <a:t>Normaali käyttö</a:t>
                      </a:r>
                      <a:endParaRPr lang="fi-FI" dirty="0"/>
                    </a:p>
                  </a:txBody>
                  <a:tcPr/>
                </a:tc>
                <a:tc>
                  <a:txBody>
                    <a:bodyPr/>
                    <a:lstStyle/>
                    <a:p>
                      <a:r>
                        <a:rPr lang="fi-FI" dirty="0" smtClean="0"/>
                        <a:t>l/s, hlö</a:t>
                      </a:r>
                      <a:endParaRPr lang="fi-FI" dirty="0"/>
                    </a:p>
                  </a:txBody>
                  <a:tcPr/>
                </a:tc>
                <a:tc>
                  <a:txBody>
                    <a:bodyPr/>
                    <a:lstStyle/>
                    <a:p>
                      <a:pPr algn="ctr"/>
                      <a:r>
                        <a:rPr lang="fi-FI" dirty="0" smtClean="0"/>
                        <a:t>12</a:t>
                      </a:r>
                      <a:endParaRPr lang="fi-FI" dirty="0"/>
                    </a:p>
                  </a:txBody>
                  <a:tcPr/>
                </a:tc>
                <a:tc>
                  <a:txBody>
                    <a:bodyPr/>
                    <a:lstStyle/>
                    <a:p>
                      <a:pPr algn="ctr"/>
                      <a:r>
                        <a:rPr lang="fi-FI" dirty="0" smtClean="0"/>
                        <a:t>8</a:t>
                      </a:r>
                      <a:endParaRPr lang="fi-FI" dirty="0"/>
                    </a:p>
                  </a:txBody>
                  <a:tcPr/>
                </a:tc>
                <a:tc>
                  <a:txBody>
                    <a:bodyPr/>
                    <a:lstStyle/>
                    <a:p>
                      <a:pPr algn="ctr"/>
                      <a:r>
                        <a:rPr lang="fi-FI" dirty="0" smtClean="0"/>
                        <a:t>6</a:t>
                      </a:r>
                      <a:endParaRPr lang="fi-FI" dirty="0"/>
                    </a:p>
                  </a:txBody>
                  <a:tcPr/>
                </a:tc>
              </a:tr>
              <a:tr h="370840">
                <a:tc>
                  <a:txBody>
                    <a:bodyPr/>
                    <a:lstStyle/>
                    <a:p>
                      <a:r>
                        <a:rPr lang="fi-FI" dirty="0" smtClean="0"/>
                        <a:t>Tehostustilanne, asuntokohtainen suurennusmahdollisuus*</a:t>
                      </a:r>
                      <a:endParaRPr lang="fi-FI" dirty="0"/>
                    </a:p>
                  </a:txBody>
                  <a:tcPr/>
                </a:tc>
                <a:tc>
                  <a:txBody>
                    <a:bodyPr/>
                    <a:lstStyle/>
                    <a:p>
                      <a:r>
                        <a:rPr lang="fi-FI" dirty="0" smtClean="0"/>
                        <a:t>%</a:t>
                      </a:r>
                      <a:endParaRPr lang="fi-FI" dirty="0"/>
                    </a:p>
                  </a:txBody>
                  <a:tcPr/>
                </a:tc>
                <a:tc>
                  <a:txBody>
                    <a:bodyPr/>
                    <a:lstStyle/>
                    <a:p>
                      <a:pPr algn="ctr"/>
                      <a:r>
                        <a:rPr lang="fi-FI" dirty="0" smtClean="0"/>
                        <a:t>30</a:t>
                      </a:r>
                      <a:endParaRPr lang="fi-FI" dirty="0"/>
                    </a:p>
                  </a:txBody>
                  <a:tcPr/>
                </a:tc>
                <a:tc>
                  <a:txBody>
                    <a:bodyPr/>
                    <a:lstStyle/>
                    <a:p>
                      <a:pPr algn="ctr"/>
                      <a:r>
                        <a:rPr lang="fi-FI" dirty="0" smtClean="0"/>
                        <a:t>30</a:t>
                      </a:r>
                      <a:endParaRPr lang="fi-FI" dirty="0"/>
                    </a:p>
                  </a:txBody>
                  <a:tcPr/>
                </a:tc>
                <a:tc>
                  <a:txBody>
                    <a:bodyPr/>
                    <a:lstStyle/>
                    <a:p>
                      <a:pPr algn="ctr"/>
                      <a:r>
                        <a:rPr lang="fi-FI" dirty="0" smtClean="0"/>
                        <a:t>-</a:t>
                      </a:r>
                      <a:endParaRPr lang="fi-FI" dirty="0"/>
                    </a:p>
                  </a:txBody>
                  <a:tcPr/>
                </a:tc>
              </a:tr>
              <a:tr h="370840">
                <a:tc>
                  <a:txBody>
                    <a:bodyPr/>
                    <a:lstStyle/>
                    <a:p>
                      <a:r>
                        <a:rPr lang="fi-FI" dirty="0" smtClean="0"/>
                        <a:t>Käyttöajan ulkopuolinen perusilmanvaihto**</a:t>
                      </a:r>
                      <a:endParaRPr lang="fi-FI" dirty="0"/>
                    </a:p>
                  </a:txBody>
                  <a:tcPr/>
                </a:tc>
                <a:tc>
                  <a:txBody>
                    <a:bodyPr/>
                    <a:lstStyle/>
                    <a:p>
                      <a:r>
                        <a:rPr lang="fi-FI" dirty="0" smtClean="0"/>
                        <a:t>l/s, m</a:t>
                      </a:r>
                      <a:r>
                        <a:rPr lang="fi-FI" baseline="30000" dirty="0" smtClean="0"/>
                        <a:t>2</a:t>
                      </a:r>
                      <a:endParaRPr lang="fi-FI" baseline="30000" dirty="0"/>
                    </a:p>
                  </a:txBody>
                  <a:tcPr/>
                </a:tc>
                <a:tc>
                  <a:txBody>
                    <a:bodyPr/>
                    <a:lstStyle/>
                    <a:p>
                      <a:pPr algn="ctr"/>
                      <a:r>
                        <a:rPr lang="fi-FI" dirty="0" smtClean="0"/>
                        <a:t>0,2</a:t>
                      </a:r>
                      <a:endParaRPr lang="fi-FI" dirty="0"/>
                    </a:p>
                  </a:txBody>
                  <a:tcPr/>
                </a:tc>
                <a:tc>
                  <a:txBody>
                    <a:bodyPr/>
                    <a:lstStyle/>
                    <a:p>
                      <a:pPr algn="ctr"/>
                      <a:r>
                        <a:rPr lang="fi-FI" dirty="0" smtClean="0"/>
                        <a:t>0,2</a:t>
                      </a:r>
                      <a:endParaRPr lang="fi-FI" dirty="0"/>
                    </a:p>
                  </a:txBody>
                  <a:tcPr/>
                </a:tc>
                <a:tc>
                  <a:txBody>
                    <a:bodyPr/>
                    <a:lstStyle/>
                    <a:p>
                      <a:pPr algn="ctr"/>
                      <a:r>
                        <a:rPr lang="fi-FI" dirty="0" smtClean="0"/>
                        <a:t>0,15</a:t>
                      </a:r>
                      <a:endParaRPr lang="fi-FI" dirty="0"/>
                    </a:p>
                  </a:txBody>
                  <a:tcPr/>
                </a:tc>
              </a:tr>
            </a:tbl>
          </a:graphicData>
        </a:graphic>
      </p:graphicFrame>
      <p:sp>
        <p:nvSpPr>
          <p:cNvPr id="6" name="TextBox 5"/>
          <p:cNvSpPr txBox="1"/>
          <p:nvPr/>
        </p:nvSpPr>
        <p:spPr>
          <a:xfrm>
            <a:off x="338931" y="1624788"/>
            <a:ext cx="8229600" cy="369332"/>
          </a:xfrm>
          <a:prstGeom prst="rect">
            <a:avLst/>
          </a:prstGeom>
          <a:noFill/>
        </p:spPr>
        <p:txBody>
          <a:bodyPr wrap="square" rtlCol="0">
            <a:spAutoFit/>
          </a:bodyPr>
          <a:lstStyle/>
          <a:p>
            <a:r>
              <a:rPr lang="fi-FI" dirty="0" smtClean="0"/>
              <a:t>Taulukko. Ulkoilmavirtojen mitoitusarvot </a:t>
            </a:r>
            <a:r>
              <a:rPr lang="fi-FI" dirty="0" err="1" smtClean="0"/>
              <a:t>asuintiloissa</a:t>
            </a:r>
            <a:r>
              <a:rPr lang="fi-FI" dirty="0" smtClean="0"/>
              <a:t> (olo- ja makuuhuoneet)</a:t>
            </a:r>
            <a:endParaRPr lang="fi-FI" dirty="0"/>
          </a:p>
        </p:txBody>
      </p:sp>
      <p:sp>
        <p:nvSpPr>
          <p:cNvPr id="8" name="TextBox 7"/>
          <p:cNvSpPr txBox="1"/>
          <p:nvPr/>
        </p:nvSpPr>
        <p:spPr>
          <a:xfrm>
            <a:off x="392268" y="4199546"/>
            <a:ext cx="8111244" cy="1384995"/>
          </a:xfrm>
          <a:prstGeom prst="rect">
            <a:avLst/>
          </a:prstGeom>
          <a:noFill/>
        </p:spPr>
        <p:txBody>
          <a:bodyPr wrap="square" rtlCol="0">
            <a:spAutoFit/>
          </a:bodyPr>
          <a:lstStyle/>
          <a:p>
            <a:r>
              <a:rPr lang="fi-FI" sz="1200" dirty="0" smtClean="0"/>
              <a:t>*Ilmavirtoja </a:t>
            </a:r>
            <a:r>
              <a:rPr lang="fi-FI" sz="1200" dirty="0"/>
              <a:t>on voitava suurentaa tilapäisesti syntyvien epäpuhtauksien poistamiseksi. Asunnon ilmanvaihtoa on suositeltavaa tehostaa </a:t>
            </a:r>
            <a:r>
              <a:rPr lang="fi-FI" sz="1200" dirty="0" smtClean="0"/>
              <a:t>kokonaisuudessaan</a:t>
            </a:r>
            <a:r>
              <a:rPr lang="fi-FI" sz="1200" dirty="0"/>
              <a:t>, ei pelkästään liesikuvun ilmavirtaa kasvattamalla, vaan on suositeltavaa suunnata tehostus pesuhuoneisiin ja WC-tiloihin</a:t>
            </a:r>
            <a:r>
              <a:rPr lang="fi-FI" sz="1200" dirty="0" smtClean="0"/>
              <a:t>.</a:t>
            </a:r>
          </a:p>
          <a:p>
            <a:endParaRPr lang="fi-FI" sz="1200" dirty="0"/>
          </a:p>
          <a:p>
            <a:r>
              <a:rPr lang="fi-FI" sz="1200" dirty="0"/>
              <a:t>** Normaalin käyttöajan ulkopuolella on rakennuksessa oltava perusilmanvaihto, jonka avulla poistetaan rakennuksesta peräisin olevia </a:t>
            </a:r>
            <a:r>
              <a:rPr lang="fi-FI" sz="1200" dirty="0" smtClean="0"/>
              <a:t>epäpuhtauksia</a:t>
            </a:r>
            <a:r>
              <a:rPr lang="fi-FI" sz="1200" dirty="0"/>
              <a:t>. Tätä käyttöajan ulkopuolista perusilmanvaihtoa saa asunnoissa käyttää vain pitkäkestoisten (yli 1 vrk) poissaolojen aikana, </a:t>
            </a:r>
            <a:r>
              <a:rPr lang="fi-FI" sz="1200" dirty="0" smtClean="0"/>
              <a:t>edellyttäen</a:t>
            </a:r>
            <a:r>
              <a:rPr lang="fi-FI" sz="1200" dirty="0"/>
              <a:t>, että esim. märkätilat eivät jää kosteiksi.</a:t>
            </a:r>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29</a:t>
            </a:fld>
            <a:endParaRPr lang="fi-FI"/>
          </a:p>
        </p:txBody>
      </p:sp>
    </p:spTree>
    <p:extLst>
      <p:ext uri="{BB962C8B-B14F-4D97-AF65-F5344CB8AC3E}">
        <p14:creationId xmlns:p14="http://schemas.microsoft.com/office/powerpoint/2010/main" val="331331042"/>
      </p:ext>
    </p:extLst>
  </p:cSld>
  <p:clrMapOvr>
    <a:masterClrMapping/>
  </p:clrMapOvr>
  <p:transition spd="med">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088" y="153294"/>
            <a:ext cx="7489824" cy="1079500"/>
          </a:xfrm>
        </p:spPr>
        <p:txBody>
          <a:bodyPr/>
          <a:lstStyle/>
          <a:p>
            <a:r>
              <a:rPr lang="fi-FI" dirty="0" smtClean="0">
                <a:solidFill>
                  <a:srgbClr val="44697D"/>
                </a:solidFill>
              </a:rPr>
              <a:t>Sisällysluettelo:</a:t>
            </a:r>
            <a:endParaRPr lang="fi-FI" dirty="0">
              <a:solidFill>
                <a:srgbClr val="44697D"/>
              </a:solidFill>
            </a:endParaRPr>
          </a:p>
        </p:txBody>
      </p:sp>
      <p:sp>
        <p:nvSpPr>
          <p:cNvPr id="4" name="Slide Number Placeholder 3"/>
          <p:cNvSpPr>
            <a:spLocks noGrp="1"/>
          </p:cNvSpPr>
          <p:nvPr>
            <p:ph type="sldNum" sz="quarter" idx="12"/>
          </p:nvPr>
        </p:nvSpPr>
        <p:spPr/>
        <p:txBody>
          <a:bodyPr/>
          <a:lstStyle/>
          <a:p>
            <a:fld id="{49246692-9764-4796-AF2E-897E79EBAFA7}" type="slidenum">
              <a:rPr lang="fi-FI" smtClean="0"/>
              <a:pPr/>
              <a:t>3</a:t>
            </a:fld>
            <a:endParaRPr lang="fi-FI" dirty="0"/>
          </a:p>
        </p:txBody>
      </p:sp>
      <p:pic>
        <p:nvPicPr>
          <p:cNvPr id="7"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1" name="Content Placeholder 5"/>
          <p:cNvSpPr>
            <a:spLocks noGrp="1"/>
          </p:cNvSpPr>
          <p:nvPr>
            <p:ph sz="half" idx="1"/>
          </p:nvPr>
        </p:nvSpPr>
        <p:spPr>
          <a:xfrm>
            <a:off x="827088" y="1340768"/>
            <a:ext cx="3668712" cy="4752528"/>
          </a:xfrm>
        </p:spPr>
        <p:txBody>
          <a:bodyPr>
            <a:normAutofit fontScale="92500" lnSpcReduction="20000"/>
          </a:bodyPr>
          <a:lstStyle/>
          <a:p>
            <a:pPr marL="342900" indent="-342900">
              <a:buClr>
                <a:srgbClr val="C00000"/>
              </a:buClr>
              <a:buFont typeface="+mj-lt"/>
              <a:buAutoNum type="arabicPeriod"/>
            </a:pPr>
            <a:r>
              <a:rPr lang="fi-FI" sz="1100" b="1" dirty="0"/>
              <a:t>Sisäilmaston ohje- ja toimenpidearvot</a:t>
            </a:r>
          </a:p>
          <a:p>
            <a:pPr lvl="1">
              <a:buClr>
                <a:srgbClr val="C00000"/>
              </a:buClr>
            </a:pPr>
            <a:r>
              <a:rPr lang="fi-FI" sz="1100" dirty="0"/>
              <a:t>Eduskunnan tarkastusvaliokunnan raportti </a:t>
            </a:r>
            <a:endParaRPr lang="fi-FI" sz="1100" dirty="0" smtClean="0"/>
          </a:p>
          <a:p>
            <a:pPr lvl="1">
              <a:buClr>
                <a:srgbClr val="C00000"/>
              </a:buClr>
            </a:pPr>
            <a:r>
              <a:rPr lang="fi-FI" sz="1100" dirty="0" smtClean="0"/>
              <a:t>Yleistä lainsäädännöstä</a:t>
            </a:r>
            <a:endParaRPr lang="fi-FI" sz="1100" dirty="0"/>
          </a:p>
          <a:p>
            <a:pPr lvl="1">
              <a:buClr>
                <a:srgbClr val="C00000"/>
              </a:buClr>
            </a:pPr>
            <a:r>
              <a:rPr lang="fi-FI" sz="1100" dirty="0" smtClean="0"/>
              <a:t>Rakentamismääräyskokoelma </a:t>
            </a:r>
            <a:r>
              <a:rPr lang="fi-FI" sz="1100" dirty="0"/>
              <a:t>D2</a:t>
            </a:r>
          </a:p>
          <a:p>
            <a:pPr lvl="1">
              <a:buClr>
                <a:srgbClr val="C00000"/>
              </a:buClr>
            </a:pPr>
            <a:r>
              <a:rPr lang="fi-FI" sz="1100" dirty="0" smtClean="0"/>
              <a:t>Asumisterveysasetus</a:t>
            </a:r>
          </a:p>
          <a:p>
            <a:pPr lvl="1">
              <a:buClr>
                <a:srgbClr val="C00000"/>
              </a:buClr>
            </a:pPr>
            <a:r>
              <a:rPr lang="fi-FI" sz="1100" dirty="0"/>
              <a:t>A</a:t>
            </a:r>
            <a:r>
              <a:rPr lang="fi-FI" sz="1100" dirty="0" smtClean="0"/>
              <a:t>sumisterveysasetuksen soveltamisohjeet, Valvira</a:t>
            </a:r>
            <a:endParaRPr lang="fi-FI" sz="1100" dirty="0"/>
          </a:p>
          <a:p>
            <a:pPr lvl="1">
              <a:buClr>
                <a:srgbClr val="C00000"/>
              </a:buClr>
            </a:pPr>
            <a:r>
              <a:rPr lang="fi-FI" sz="1100" dirty="0"/>
              <a:t>Sisäilmastoluokitus 2008</a:t>
            </a:r>
          </a:p>
          <a:p>
            <a:pPr lvl="1">
              <a:buClr>
                <a:srgbClr val="C00000"/>
              </a:buClr>
            </a:pPr>
            <a:r>
              <a:rPr lang="fi-FI" sz="1100" dirty="0" smtClean="0"/>
              <a:t>Ohje työpaikkojen sisäilmasto-ongelmien selvittämiseen (TTL)</a:t>
            </a:r>
          </a:p>
          <a:p>
            <a:pPr lvl="1">
              <a:buClr>
                <a:srgbClr val="C00000"/>
              </a:buClr>
            </a:pPr>
            <a:r>
              <a:rPr lang="fi-FI" sz="1100" dirty="0" smtClean="0"/>
              <a:t>Kosteus- </a:t>
            </a:r>
            <a:r>
              <a:rPr lang="fi-FI" sz="1100" dirty="0"/>
              <a:t>ja homevauriot - ratkaisuja työpaikoille, (TTL</a:t>
            </a:r>
            <a:r>
              <a:rPr lang="fi-FI" sz="1100" dirty="0" smtClean="0"/>
              <a:t>)</a:t>
            </a:r>
          </a:p>
          <a:p>
            <a:pPr lvl="1">
              <a:buClr>
                <a:srgbClr val="C00000"/>
              </a:buClr>
            </a:pPr>
            <a:r>
              <a:rPr lang="fi-FI" sz="1100" dirty="0" smtClean="0"/>
              <a:t>Toimiston </a:t>
            </a:r>
            <a:r>
              <a:rPr lang="fi-FI" sz="1100" dirty="0"/>
              <a:t>sisäilman tutkiminen (TTL)</a:t>
            </a:r>
          </a:p>
          <a:p>
            <a:pPr lvl="1">
              <a:buClr>
                <a:srgbClr val="C00000"/>
              </a:buClr>
            </a:pPr>
            <a:r>
              <a:rPr lang="fi-FI" sz="1100" dirty="0"/>
              <a:t>Koulurakennusten kosteus- ja homevauriot (KTL)</a:t>
            </a:r>
          </a:p>
          <a:p>
            <a:pPr lvl="1">
              <a:buClr>
                <a:srgbClr val="C00000"/>
              </a:buClr>
            </a:pPr>
            <a:r>
              <a:rPr lang="fi-FI" sz="1100" dirty="0"/>
              <a:t>Haitalliseksi tunnetut pitoisuudet </a:t>
            </a:r>
          </a:p>
          <a:p>
            <a:pPr lvl="1">
              <a:buClr>
                <a:srgbClr val="C00000"/>
              </a:buClr>
            </a:pPr>
            <a:r>
              <a:rPr lang="fi-FI" sz="1100" dirty="0" smtClean="0"/>
              <a:t>Kosteudenhallinta </a:t>
            </a:r>
            <a:r>
              <a:rPr lang="fi-FI" sz="1100" dirty="0"/>
              <a:t>ja homevaurioiden estäminen (RIL)</a:t>
            </a:r>
          </a:p>
          <a:p>
            <a:pPr lvl="1">
              <a:buClr>
                <a:srgbClr val="C00000"/>
              </a:buClr>
            </a:pPr>
            <a:r>
              <a:rPr lang="fi-FI" sz="1100" dirty="0"/>
              <a:t>Kosteus- ja homevaurioituneen rakennuksen kuntotutkimus </a:t>
            </a:r>
            <a:r>
              <a:rPr lang="fi-FI" sz="1100" dirty="0" smtClean="0"/>
              <a:t>-opas</a:t>
            </a:r>
            <a:endParaRPr lang="fi-FI" sz="1100" dirty="0"/>
          </a:p>
          <a:p>
            <a:pPr lvl="1">
              <a:buClr>
                <a:srgbClr val="C00000"/>
              </a:buClr>
            </a:pPr>
            <a:endParaRPr lang="fi-FI" sz="1100" dirty="0"/>
          </a:p>
          <a:p>
            <a:pPr marL="342900" lvl="1" indent="-342900">
              <a:buClr>
                <a:srgbClr val="C00000"/>
              </a:buClr>
              <a:buFont typeface="+mj-lt"/>
              <a:buAutoNum type="arabicPeriod" startAt="2"/>
            </a:pPr>
            <a:r>
              <a:rPr lang="fi-FI" sz="1100" b="1" dirty="0"/>
              <a:t>Fysikaaliset olosuhteet</a:t>
            </a:r>
          </a:p>
          <a:p>
            <a:pPr lvl="1">
              <a:buClr>
                <a:srgbClr val="C00000"/>
              </a:buClr>
            </a:pPr>
            <a:r>
              <a:rPr lang="fi-FI" sz="1100" dirty="0"/>
              <a:t>Lämpöviihtyvyys</a:t>
            </a:r>
          </a:p>
          <a:p>
            <a:pPr lvl="1">
              <a:buClr>
                <a:srgbClr val="C00000"/>
              </a:buClr>
            </a:pPr>
            <a:r>
              <a:rPr lang="fi-FI" sz="1100" dirty="0"/>
              <a:t>Sisäilman lämpötila</a:t>
            </a:r>
          </a:p>
          <a:p>
            <a:pPr lvl="1">
              <a:buClr>
                <a:srgbClr val="C00000"/>
              </a:buClr>
            </a:pPr>
            <a:r>
              <a:rPr lang="fi-FI" sz="1100" dirty="0"/>
              <a:t>Lämpötilaindeksi</a:t>
            </a:r>
          </a:p>
          <a:p>
            <a:pPr lvl="1">
              <a:buClr>
                <a:srgbClr val="C00000"/>
              </a:buClr>
            </a:pPr>
            <a:r>
              <a:rPr lang="fi-FI" sz="1100" dirty="0"/>
              <a:t>Sisäilman kosteus</a:t>
            </a:r>
          </a:p>
          <a:p>
            <a:pPr lvl="1">
              <a:buClr>
                <a:srgbClr val="C00000"/>
              </a:buClr>
            </a:pPr>
            <a:r>
              <a:rPr lang="fi-FI" sz="1100" dirty="0"/>
              <a:t>Rakennekosteus</a:t>
            </a:r>
          </a:p>
          <a:p>
            <a:pPr lvl="1">
              <a:buClr>
                <a:srgbClr val="C00000"/>
              </a:buClr>
            </a:pPr>
            <a:r>
              <a:rPr lang="fi-FI" sz="1100" dirty="0"/>
              <a:t>Rakennuksen ilmatiiveys</a:t>
            </a:r>
          </a:p>
          <a:p>
            <a:pPr lvl="1">
              <a:buClr>
                <a:srgbClr val="C00000"/>
              </a:buClr>
            </a:pPr>
            <a:r>
              <a:rPr lang="fi-FI" sz="1100" dirty="0"/>
              <a:t>Vuotoilmareittien mittausmenetelmät</a:t>
            </a:r>
          </a:p>
          <a:p>
            <a:pPr lvl="1">
              <a:buClr>
                <a:srgbClr val="C00000"/>
              </a:buClr>
            </a:pPr>
            <a:r>
              <a:rPr lang="fi-FI" sz="1100" dirty="0"/>
              <a:t>Radon</a:t>
            </a:r>
          </a:p>
          <a:p>
            <a:pPr lvl="1">
              <a:buClr>
                <a:srgbClr val="C00000"/>
              </a:buClr>
            </a:pPr>
            <a:r>
              <a:rPr lang="fi-FI" sz="1100" dirty="0"/>
              <a:t>Radontorjunta</a:t>
            </a:r>
          </a:p>
          <a:p>
            <a:pPr lvl="1">
              <a:buClr>
                <a:srgbClr val="C00000"/>
              </a:buClr>
            </a:pPr>
            <a:r>
              <a:rPr lang="fi-FI" sz="1100" dirty="0"/>
              <a:t>Melu</a:t>
            </a:r>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sz="2000"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smtClean="0"/>
          </a:p>
          <a:p>
            <a:pPr>
              <a:buClr>
                <a:srgbClr val="C00000"/>
              </a:buClr>
            </a:pPr>
            <a:endParaRPr lang="fi-FI" dirty="0"/>
          </a:p>
        </p:txBody>
      </p:sp>
      <p:sp>
        <p:nvSpPr>
          <p:cNvPr id="13" name="Content Placeholder 1"/>
          <p:cNvSpPr>
            <a:spLocks noGrp="1"/>
          </p:cNvSpPr>
          <p:nvPr>
            <p:ph sz="half" idx="2"/>
          </p:nvPr>
        </p:nvSpPr>
        <p:spPr>
          <a:xfrm>
            <a:off x="4572000" y="1232794"/>
            <a:ext cx="3884239" cy="5184576"/>
          </a:xfrm>
        </p:spPr>
        <p:txBody>
          <a:bodyPr>
            <a:noAutofit/>
          </a:bodyPr>
          <a:lstStyle/>
          <a:p>
            <a:pPr marL="342900" lvl="1" indent="-342900">
              <a:lnSpc>
                <a:spcPct val="80000"/>
              </a:lnSpc>
              <a:buClr>
                <a:srgbClr val="C00000"/>
              </a:buClr>
              <a:buFont typeface="+mj-lt"/>
              <a:buAutoNum type="arabicPeriod" startAt="3"/>
            </a:pPr>
            <a:r>
              <a:rPr lang="fi-FI" sz="1000" b="1" dirty="0"/>
              <a:t>Mikrobit</a:t>
            </a:r>
          </a:p>
          <a:p>
            <a:pPr lvl="1">
              <a:lnSpc>
                <a:spcPct val="80000"/>
              </a:lnSpc>
              <a:buClr>
                <a:srgbClr val="C00000"/>
              </a:buClr>
            </a:pPr>
            <a:r>
              <a:rPr lang="fi-FI" sz="1000" dirty="0"/>
              <a:t>Käsitteitä</a:t>
            </a:r>
          </a:p>
          <a:p>
            <a:pPr lvl="1">
              <a:lnSpc>
                <a:spcPct val="80000"/>
              </a:lnSpc>
              <a:buClr>
                <a:srgbClr val="C00000"/>
              </a:buClr>
            </a:pPr>
            <a:r>
              <a:rPr lang="fi-FI" sz="1000" dirty="0"/>
              <a:t>Rakennuksen kosteuslähteet ja kosteuden siirtyminen rakenteissa</a:t>
            </a:r>
          </a:p>
          <a:p>
            <a:pPr lvl="1">
              <a:lnSpc>
                <a:spcPct val="80000"/>
              </a:lnSpc>
              <a:buClr>
                <a:srgbClr val="C00000"/>
              </a:buClr>
            </a:pPr>
            <a:r>
              <a:rPr lang="fi-FI" sz="1000" dirty="0"/>
              <a:t>Rakenteiden mikrobivaurioriskin arviointi</a:t>
            </a:r>
          </a:p>
          <a:p>
            <a:pPr lvl="1">
              <a:lnSpc>
                <a:spcPct val="80000"/>
              </a:lnSpc>
              <a:buClr>
                <a:srgbClr val="C00000"/>
              </a:buClr>
            </a:pPr>
            <a:r>
              <a:rPr lang="fi-FI" sz="1000" dirty="0"/>
              <a:t>Ilmayhteys rakenteen mikrobivauriosta sisäilmaan</a:t>
            </a:r>
          </a:p>
          <a:p>
            <a:pPr lvl="1">
              <a:lnSpc>
                <a:spcPct val="80000"/>
              </a:lnSpc>
              <a:buClr>
                <a:srgbClr val="C00000"/>
              </a:buClr>
            </a:pPr>
            <a:r>
              <a:rPr lang="fi-FI" sz="1000" dirty="0"/>
              <a:t>Yleistä mikrobeista</a:t>
            </a:r>
          </a:p>
          <a:p>
            <a:pPr lvl="1">
              <a:lnSpc>
                <a:spcPct val="80000"/>
              </a:lnSpc>
              <a:buClr>
                <a:srgbClr val="C00000"/>
              </a:buClr>
            </a:pPr>
            <a:r>
              <a:rPr lang="fi-FI" sz="1000" dirty="0"/>
              <a:t>Mikrobien kasvuolosuhteet</a:t>
            </a:r>
          </a:p>
          <a:p>
            <a:pPr lvl="1">
              <a:lnSpc>
                <a:spcPct val="80000"/>
              </a:lnSpc>
              <a:buClr>
                <a:srgbClr val="C00000"/>
              </a:buClr>
            </a:pPr>
            <a:r>
              <a:rPr lang="fi-FI" sz="1000" dirty="0"/>
              <a:t>Mikrobilajit</a:t>
            </a:r>
          </a:p>
          <a:p>
            <a:pPr lvl="1">
              <a:lnSpc>
                <a:spcPct val="80000"/>
              </a:lnSpc>
              <a:buClr>
                <a:srgbClr val="C00000"/>
              </a:buClr>
            </a:pPr>
            <a:r>
              <a:rPr lang="fi-FI" sz="1000" dirty="0"/>
              <a:t>Mikrobien kasvu eri rakennusmateriaaleissa</a:t>
            </a:r>
          </a:p>
          <a:p>
            <a:pPr lvl="1">
              <a:lnSpc>
                <a:spcPct val="80000"/>
              </a:lnSpc>
              <a:buClr>
                <a:srgbClr val="C00000"/>
              </a:buClr>
            </a:pPr>
            <a:r>
              <a:rPr lang="fi-FI" sz="1000" dirty="0"/>
              <a:t>Mikrobien tuottamat toksiinit</a:t>
            </a:r>
          </a:p>
          <a:p>
            <a:pPr lvl="1">
              <a:lnSpc>
                <a:spcPct val="80000"/>
              </a:lnSpc>
              <a:buClr>
                <a:srgbClr val="C00000"/>
              </a:buClr>
            </a:pPr>
            <a:r>
              <a:rPr lang="fi-FI" sz="1000" dirty="0"/>
              <a:t>Mikrobinäytteiden ottaminen ja tulosten tulkinta </a:t>
            </a:r>
          </a:p>
          <a:p>
            <a:pPr lvl="1">
              <a:lnSpc>
                <a:spcPct val="80000"/>
              </a:lnSpc>
              <a:buClr>
                <a:srgbClr val="C00000"/>
              </a:buClr>
            </a:pPr>
            <a:r>
              <a:rPr lang="fi-FI" sz="1000" dirty="0"/>
              <a:t>Mikrobien analyysimenetelmät</a:t>
            </a:r>
          </a:p>
          <a:p>
            <a:pPr lvl="1">
              <a:lnSpc>
                <a:spcPct val="80000"/>
              </a:lnSpc>
              <a:buClr>
                <a:srgbClr val="C00000"/>
              </a:buClr>
            </a:pPr>
            <a:r>
              <a:rPr lang="fi-FI" sz="1000" dirty="0"/>
              <a:t>Altistumisen arviointi mikrobiepäpuhtauksille</a:t>
            </a:r>
          </a:p>
          <a:p>
            <a:endParaRPr lang="fi-FI" sz="1050" dirty="0"/>
          </a:p>
          <a:p>
            <a:pPr marL="342900" lvl="1" indent="-342900">
              <a:lnSpc>
                <a:spcPct val="80000"/>
              </a:lnSpc>
              <a:buClr>
                <a:srgbClr val="C00000"/>
              </a:buClr>
              <a:buFont typeface="+mj-lt"/>
              <a:buAutoNum type="arabicPeriod" startAt="4"/>
            </a:pPr>
            <a:r>
              <a:rPr lang="fi-FI" sz="1000" b="1" dirty="0"/>
              <a:t>Kemialliset epäpuhtaudet</a:t>
            </a:r>
          </a:p>
          <a:p>
            <a:pPr lvl="1">
              <a:lnSpc>
                <a:spcPct val="80000"/>
              </a:lnSpc>
              <a:buClr>
                <a:srgbClr val="C00000"/>
              </a:buClr>
            </a:pPr>
            <a:r>
              <a:rPr lang="fi-FI" sz="1000" dirty="0"/>
              <a:t>Kemialliset epäpuhtaudet, yleistä</a:t>
            </a:r>
          </a:p>
          <a:p>
            <a:pPr lvl="1">
              <a:lnSpc>
                <a:spcPct val="80000"/>
              </a:lnSpc>
              <a:buClr>
                <a:srgbClr val="C00000"/>
              </a:buClr>
            </a:pPr>
            <a:r>
              <a:rPr lang="fi-FI" sz="1000" dirty="0"/>
              <a:t>Haihtuvat orgaaniset yhdisteet</a:t>
            </a:r>
          </a:p>
          <a:p>
            <a:pPr lvl="1">
              <a:lnSpc>
                <a:spcPct val="80000"/>
              </a:lnSpc>
              <a:buClr>
                <a:srgbClr val="C00000"/>
              </a:buClr>
            </a:pPr>
            <a:r>
              <a:rPr lang="fi-FI" sz="1000" dirty="0"/>
              <a:t>FLEC-mittaus</a:t>
            </a:r>
          </a:p>
          <a:p>
            <a:pPr lvl="1">
              <a:lnSpc>
                <a:spcPct val="80000"/>
              </a:lnSpc>
              <a:buClr>
                <a:srgbClr val="C00000"/>
              </a:buClr>
            </a:pPr>
            <a:r>
              <a:rPr lang="fi-FI" sz="1000" dirty="0"/>
              <a:t>BULK-näyte</a:t>
            </a:r>
          </a:p>
          <a:p>
            <a:pPr lvl="1">
              <a:lnSpc>
                <a:spcPct val="80000"/>
              </a:lnSpc>
              <a:buClr>
                <a:srgbClr val="C00000"/>
              </a:buClr>
            </a:pPr>
            <a:r>
              <a:rPr lang="fi-FI" sz="1000" dirty="0"/>
              <a:t>Betonirakenteisten lattioiden muovipäällysteiden korjaustarpeen arviointi</a:t>
            </a:r>
          </a:p>
          <a:p>
            <a:pPr lvl="1">
              <a:lnSpc>
                <a:spcPct val="80000"/>
              </a:lnSpc>
              <a:buClr>
                <a:srgbClr val="C00000"/>
              </a:buClr>
            </a:pPr>
            <a:r>
              <a:rPr lang="fi-FI" sz="1000" dirty="0"/>
              <a:t>Hiilidioksidi ja hiilimonoksidi</a:t>
            </a:r>
          </a:p>
          <a:p>
            <a:pPr lvl="1">
              <a:lnSpc>
                <a:spcPct val="80000"/>
              </a:lnSpc>
              <a:buClr>
                <a:srgbClr val="C00000"/>
              </a:buClr>
            </a:pPr>
            <a:r>
              <a:rPr lang="fi-FI" sz="1000" dirty="0"/>
              <a:t>Ammoniakki</a:t>
            </a:r>
          </a:p>
          <a:p>
            <a:pPr lvl="1">
              <a:lnSpc>
                <a:spcPct val="80000"/>
              </a:lnSpc>
              <a:buClr>
                <a:srgbClr val="C00000"/>
              </a:buClr>
            </a:pPr>
            <a:r>
              <a:rPr lang="fi-FI" sz="1000" dirty="0"/>
              <a:t>Formaldehydi</a:t>
            </a:r>
          </a:p>
          <a:p>
            <a:pPr lvl="1">
              <a:lnSpc>
                <a:spcPct val="80000"/>
              </a:lnSpc>
              <a:buClr>
                <a:srgbClr val="C00000"/>
              </a:buClr>
            </a:pPr>
            <a:r>
              <a:rPr lang="fi-FI" sz="1000" dirty="0"/>
              <a:t>Polysykliset aromaattiset hiilivedyt</a:t>
            </a:r>
          </a:p>
          <a:p>
            <a:pPr lvl="1">
              <a:lnSpc>
                <a:spcPct val="80000"/>
              </a:lnSpc>
              <a:buClr>
                <a:srgbClr val="C00000"/>
              </a:buClr>
            </a:pPr>
            <a:r>
              <a:rPr lang="fi-FI" sz="1000" dirty="0"/>
              <a:t>Nikotiini</a:t>
            </a:r>
          </a:p>
          <a:p>
            <a:pPr lvl="1"/>
            <a:endParaRPr lang="fi-FI" sz="1600" dirty="0"/>
          </a:p>
        </p:txBody>
      </p:sp>
    </p:spTree>
    <p:extLst>
      <p:ext uri="{BB962C8B-B14F-4D97-AF65-F5344CB8AC3E}">
        <p14:creationId xmlns:p14="http://schemas.microsoft.com/office/powerpoint/2010/main" val="1784591432"/>
      </p:ext>
    </p:extLst>
  </p:cSld>
  <p:clrMapOvr>
    <a:masterClrMapping/>
  </p:clrMapOvr>
  <p:transition spd="med">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204" y="1635672"/>
            <a:ext cx="8229600" cy="3312368"/>
          </a:xfrm>
        </p:spPr>
        <p:txBody>
          <a:bodyPr>
            <a:normAutofit lnSpcReduction="10000"/>
          </a:bodyPr>
          <a:lstStyle/>
          <a:p>
            <a:r>
              <a:rPr lang="fi-FI" dirty="0"/>
              <a:t>Sisäilman hiilidioksidipitoisuuden toimenpideraja ylittyy, jos pitoisuus on 2 100 mg/m</a:t>
            </a:r>
            <a:r>
              <a:rPr lang="fi-FI" baseline="30000" dirty="0"/>
              <a:t>3</a:t>
            </a:r>
            <a:r>
              <a:rPr lang="fi-FI" dirty="0"/>
              <a:t> (1 150 ppm) suurempi kuin ulkoilman </a:t>
            </a:r>
            <a:r>
              <a:rPr lang="fi-FI" dirty="0" smtClean="0"/>
              <a:t>hiilidioksidipitoisuus</a:t>
            </a:r>
            <a:endParaRPr lang="fi-FI" dirty="0"/>
          </a:p>
          <a:p>
            <a:endParaRPr lang="fi-FI" dirty="0" smtClean="0"/>
          </a:p>
          <a:p>
            <a:r>
              <a:rPr lang="fi-FI" dirty="0" smtClean="0"/>
              <a:t>Ilmanvaihdon ulkoilman vähimmäismäärä 0,35 l/s/m</a:t>
            </a:r>
            <a:r>
              <a:rPr lang="fi-FI" baseline="30000" dirty="0" smtClean="0"/>
              <a:t>2</a:t>
            </a:r>
          </a:p>
          <a:p>
            <a:pPr marL="742950" lvl="2" indent="-342900"/>
            <a:endParaRPr lang="fi-FI" sz="2000" dirty="0"/>
          </a:p>
          <a:p>
            <a:r>
              <a:rPr lang="fi-FI" dirty="0"/>
              <a:t>Päiväkodit, koulut </a:t>
            </a:r>
            <a:r>
              <a:rPr lang="fi-FI" dirty="0" smtClean="0"/>
              <a:t>ja vastaavat tilat</a:t>
            </a:r>
            <a:endParaRPr lang="fi-FI" dirty="0"/>
          </a:p>
          <a:p>
            <a:pPr marL="742950" lvl="2" indent="-342900"/>
            <a:r>
              <a:rPr lang="fi-FI" sz="1800" dirty="0"/>
              <a:t>Ulkoilmavirran vähimmäisarvo </a:t>
            </a:r>
            <a:r>
              <a:rPr lang="fi-FI" sz="1800" dirty="0" smtClean="0"/>
              <a:t>6 l/s/hlö</a:t>
            </a:r>
          </a:p>
          <a:p>
            <a:pPr lvl="2"/>
            <a:r>
              <a:rPr lang="fi-FI" dirty="0"/>
              <a:t>Ulkoilmavirta saa kuitenkin olla 4 dm</a:t>
            </a:r>
            <a:r>
              <a:rPr lang="fi-FI" baseline="30000" dirty="0"/>
              <a:t>3</a:t>
            </a:r>
            <a:r>
              <a:rPr lang="fi-FI" dirty="0"/>
              <a:t>/s henkilöä kohden, jos </a:t>
            </a:r>
            <a:r>
              <a:rPr lang="fi-FI" dirty="0" smtClean="0"/>
              <a:t>ei aiheuta haittaa sisäilman laadulle ja rakennuksen kunnolle</a:t>
            </a:r>
            <a:endParaRPr lang="fi-FI" sz="2400" dirty="0" smtClean="0"/>
          </a:p>
          <a:p>
            <a:endParaRPr lang="fi-FI" dirty="0"/>
          </a:p>
        </p:txBody>
      </p:sp>
      <p:sp>
        <p:nvSpPr>
          <p:cNvPr id="8" name="Title 1"/>
          <p:cNvSpPr txBox="1">
            <a:spLocks/>
          </p:cNvSpPr>
          <p:nvPr/>
        </p:nvSpPr>
        <p:spPr bwMode="auto">
          <a:xfrm>
            <a:off x="493204" y="477243"/>
            <a:ext cx="856895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kern="1200">
                <a:solidFill>
                  <a:schemeClr val="tx1"/>
                </a:solidFill>
                <a:latin typeface="+mj-lt"/>
                <a:ea typeface="+mj-ea"/>
                <a:cs typeface="+mj-cs"/>
              </a:defRPr>
            </a:lvl1pPr>
            <a:lvl2pPr algn="l" rtl="0" eaLnBrk="1" fontAlgn="base" hangingPunct="1">
              <a:spcBef>
                <a:spcPct val="0"/>
              </a:spcBef>
              <a:spcAft>
                <a:spcPct val="0"/>
              </a:spcAft>
              <a:defRPr sz="4000" b="1">
                <a:solidFill>
                  <a:schemeClr val="tx1"/>
                </a:solidFill>
                <a:latin typeface="Tahoma" pitchFamily="34" charset="0"/>
              </a:defRPr>
            </a:lvl2pPr>
            <a:lvl3pPr algn="l" rtl="0" eaLnBrk="1" fontAlgn="base" hangingPunct="1">
              <a:spcBef>
                <a:spcPct val="0"/>
              </a:spcBef>
              <a:spcAft>
                <a:spcPct val="0"/>
              </a:spcAft>
              <a:defRPr sz="4000" b="1">
                <a:solidFill>
                  <a:schemeClr val="tx1"/>
                </a:solidFill>
                <a:latin typeface="Tahoma" pitchFamily="34" charset="0"/>
              </a:defRPr>
            </a:lvl3pPr>
            <a:lvl4pPr algn="l" rtl="0" eaLnBrk="1" fontAlgn="base" hangingPunct="1">
              <a:spcBef>
                <a:spcPct val="0"/>
              </a:spcBef>
              <a:spcAft>
                <a:spcPct val="0"/>
              </a:spcAft>
              <a:defRPr sz="4000" b="1">
                <a:solidFill>
                  <a:schemeClr val="tx1"/>
                </a:solidFill>
                <a:latin typeface="Tahoma" pitchFamily="34" charset="0"/>
              </a:defRPr>
            </a:lvl4pPr>
            <a:lvl5pPr algn="l" rtl="0" eaLnBrk="1" fontAlgn="base" hangingPunct="1">
              <a:spcBef>
                <a:spcPct val="0"/>
              </a:spcBef>
              <a:spcAft>
                <a:spcPct val="0"/>
              </a:spcAft>
              <a:defRPr sz="4000" b="1">
                <a:solidFill>
                  <a:schemeClr val="tx1"/>
                </a:solidFill>
                <a:latin typeface="Tahoma" pitchFamily="34" charset="0"/>
              </a:defRPr>
            </a:lvl5pPr>
            <a:lvl6pPr marL="457200" algn="l" rtl="0" eaLnBrk="1" fontAlgn="base" hangingPunct="1">
              <a:spcBef>
                <a:spcPct val="0"/>
              </a:spcBef>
              <a:spcAft>
                <a:spcPct val="0"/>
              </a:spcAft>
              <a:defRPr sz="4000" b="1">
                <a:solidFill>
                  <a:schemeClr val="tx1"/>
                </a:solidFill>
                <a:latin typeface="Tahoma" pitchFamily="34" charset="0"/>
              </a:defRPr>
            </a:lvl6pPr>
            <a:lvl7pPr marL="914400" algn="l" rtl="0" eaLnBrk="1" fontAlgn="base" hangingPunct="1">
              <a:spcBef>
                <a:spcPct val="0"/>
              </a:spcBef>
              <a:spcAft>
                <a:spcPct val="0"/>
              </a:spcAft>
              <a:defRPr sz="4000" b="1">
                <a:solidFill>
                  <a:schemeClr val="tx1"/>
                </a:solidFill>
                <a:latin typeface="Tahoma" pitchFamily="34" charset="0"/>
              </a:defRPr>
            </a:lvl7pPr>
            <a:lvl8pPr marL="1371600" algn="l" rtl="0" eaLnBrk="1" fontAlgn="base" hangingPunct="1">
              <a:spcBef>
                <a:spcPct val="0"/>
              </a:spcBef>
              <a:spcAft>
                <a:spcPct val="0"/>
              </a:spcAft>
              <a:defRPr sz="4000" b="1">
                <a:solidFill>
                  <a:schemeClr val="tx1"/>
                </a:solidFill>
                <a:latin typeface="Tahoma" pitchFamily="34" charset="0"/>
              </a:defRPr>
            </a:lvl8pPr>
            <a:lvl9pPr marL="1828800" algn="l" rtl="0" eaLnBrk="1" fontAlgn="base" hangingPunct="1">
              <a:spcBef>
                <a:spcPct val="0"/>
              </a:spcBef>
              <a:spcAft>
                <a:spcPct val="0"/>
              </a:spcAft>
              <a:defRPr sz="4000" b="1">
                <a:solidFill>
                  <a:schemeClr val="tx1"/>
                </a:solidFill>
                <a:latin typeface="Tahoma" pitchFamily="34" charset="0"/>
              </a:defRPr>
            </a:lvl9pPr>
          </a:lstStyle>
          <a:p>
            <a:r>
              <a:rPr lang="fi-FI" sz="3000" dirty="0" err="1" smtClean="0">
                <a:solidFill>
                  <a:srgbClr val="44697D"/>
                </a:solidFill>
              </a:rPr>
              <a:t>Sosiaali</a:t>
            </a:r>
            <a:r>
              <a:rPr lang="fi-FI" sz="3000" dirty="0" smtClean="0">
                <a:solidFill>
                  <a:srgbClr val="44697D"/>
                </a:solidFill>
              </a:rPr>
              <a:t>- ja terveysministeriön asetus, 2015</a:t>
            </a:r>
            <a:endParaRPr lang="en-US" sz="3000" dirty="0">
              <a:solidFill>
                <a:srgbClr val="44697D"/>
              </a:solidFill>
            </a:endParaRPr>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30</a:t>
            </a:fld>
            <a:endParaRPr lang="fi-FI"/>
          </a:p>
        </p:txBody>
      </p:sp>
    </p:spTree>
    <p:extLst>
      <p:ext uri="{BB962C8B-B14F-4D97-AF65-F5344CB8AC3E}">
        <p14:creationId xmlns:p14="http://schemas.microsoft.com/office/powerpoint/2010/main" val="592816533"/>
      </p:ext>
    </p:extLst>
  </p:cSld>
  <p:clrMapOvr>
    <a:masterClrMapping/>
  </p:clrMapOvr>
  <p:transition spd="med">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
          <p:cNvSpPr>
            <a:spLocks noGrp="1" noChangeArrowheads="1"/>
          </p:cNvSpPr>
          <p:nvPr>
            <p:ph type="title" idx="4294967295"/>
          </p:nvPr>
        </p:nvSpPr>
        <p:spPr>
          <a:xfrm>
            <a:off x="561007" y="0"/>
            <a:ext cx="5256584" cy="1143000"/>
          </a:xfrm>
        </p:spPr>
        <p:txBody>
          <a:bodyPr lIns="91431" tIns="45715" rIns="91431" bIns="45715">
            <a:normAutofit/>
          </a:bodyPr>
          <a:lstStyle/>
          <a:p>
            <a:r>
              <a:rPr lang="fi-FI" altLang="fi-FI" dirty="0" smtClean="0">
                <a:solidFill>
                  <a:srgbClr val="44697D"/>
                </a:solidFill>
                <a:ea typeface="ＭＳ Ｐゴシック" pitchFamily="34" charset="-128"/>
              </a:rPr>
              <a:t>Ilmanvaihdon riittävyys</a:t>
            </a:r>
          </a:p>
        </p:txBody>
      </p:sp>
      <p:sp>
        <p:nvSpPr>
          <p:cNvPr id="90118" name="Text Box 4"/>
          <p:cNvSpPr txBox="1">
            <a:spLocks noChangeArrowheads="1"/>
          </p:cNvSpPr>
          <p:nvPr/>
        </p:nvSpPr>
        <p:spPr bwMode="auto">
          <a:xfrm>
            <a:off x="533069" y="5445234"/>
            <a:ext cx="7848872" cy="498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400">
              <a:spcAft>
                <a:spcPct val="20000"/>
              </a:spcAft>
              <a:buClr>
                <a:schemeClr val="accent2"/>
              </a:buClr>
            </a:pPr>
            <a:r>
              <a:rPr lang="fi-FI" altLang="fi-FI" sz="1200" dirty="0" smtClean="0"/>
              <a:t>Kuvaaja: Sisäilman </a:t>
            </a:r>
            <a:r>
              <a:rPr lang="fi-FI" altLang="fi-FI" sz="1200" dirty="0"/>
              <a:t>hiilidioksidipitoisuuden ja lämpötilan </a:t>
            </a:r>
            <a:r>
              <a:rPr lang="fi-FI" altLang="fi-FI" sz="1200" dirty="0" smtClean="0"/>
              <a:t>seurantamittaus, 3 vuorokautta. </a:t>
            </a:r>
          </a:p>
          <a:p>
            <a:pPr>
              <a:spcAft>
                <a:spcPct val="20000"/>
              </a:spcAft>
              <a:buClr>
                <a:schemeClr val="accent2"/>
              </a:buClr>
            </a:pPr>
            <a:r>
              <a:rPr lang="fi-FI" altLang="fi-FI" sz="1200" dirty="0" smtClean="0"/>
              <a:t>Veli-Matti Pietarinen, </a:t>
            </a:r>
            <a:r>
              <a:rPr lang="fi-FI" sz="1200" dirty="0"/>
              <a:t>©</a:t>
            </a:r>
            <a:r>
              <a:rPr lang="fi-FI" altLang="fi-FI" sz="1200" dirty="0" smtClean="0"/>
              <a:t>Työterveyslaitos</a:t>
            </a:r>
            <a:endParaRPr lang="fi-FI" altLang="fi-FI" sz="1200" dirty="0"/>
          </a:p>
        </p:txBody>
      </p:sp>
      <p:graphicFrame>
        <p:nvGraphicFramePr>
          <p:cNvPr id="90120" name="Object 8"/>
          <p:cNvGraphicFramePr>
            <a:graphicFrameLocks noChangeAspect="1"/>
          </p:cNvGraphicFramePr>
          <p:nvPr>
            <p:extLst>
              <p:ext uri="{D42A27DB-BD31-4B8C-83A1-F6EECF244321}">
                <p14:modId xmlns:p14="http://schemas.microsoft.com/office/powerpoint/2010/main" val="2304424909"/>
              </p:ext>
            </p:extLst>
          </p:nvPr>
        </p:nvGraphicFramePr>
        <p:xfrm>
          <a:off x="517723" y="1243541"/>
          <a:ext cx="7893050" cy="4229100"/>
        </p:xfrm>
        <a:graphic>
          <a:graphicData uri="http://schemas.openxmlformats.org/presentationml/2006/ole">
            <mc:AlternateContent xmlns:mc="http://schemas.openxmlformats.org/markup-compatibility/2006">
              <mc:Choice xmlns:v="urn:schemas-microsoft-com:vml" Requires="v">
                <p:oleObj spid="_x0000_s1097" name="Chart" r:id="rId4" imgW="5896166" imgH="3676459" progId="Excel.Chart.8">
                  <p:embed/>
                </p:oleObj>
              </mc:Choice>
              <mc:Fallback>
                <p:oleObj name="Chart" r:id="rId4" imgW="5896166" imgH="367645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723" y="1243541"/>
                        <a:ext cx="789305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7" name="Kuva 26" descr="Kuvaus: Savonia_Word_tunniste"/>
          <p:cNvPicPr/>
          <p:nvPr/>
        </p:nvPicPr>
        <p:blipFill rotWithShape="1">
          <a:blip r:embed="rId6"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31</a:t>
            </a:fld>
            <a:endParaRPr lang="fi-FI"/>
          </a:p>
        </p:txBody>
      </p:sp>
    </p:spTree>
    <p:extLst>
      <p:ext uri="{BB962C8B-B14F-4D97-AF65-F5344CB8AC3E}">
        <p14:creationId xmlns:p14="http://schemas.microsoft.com/office/powerpoint/2010/main" val="3562434075"/>
      </p:ext>
    </p:extLst>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4"/>
          <p:cNvSpPr>
            <a:spLocks noGrp="1"/>
          </p:cNvSpPr>
          <p:nvPr>
            <p:ph type="title"/>
          </p:nvPr>
        </p:nvSpPr>
        <p:spPr>
          <a:xfrm>
            <a:off x="840266" y="413993"/>
            <a:ext cx="6468038" cy="653424"/>
          </a:xfrm>
        </p:spPr>
        <p:txBody>
          <a:bodyPr>
            <a:noAutofit/>
          </a:bodyPr>
          <a:lstStyle/>
          <a:p>
            <a:r>
              <a:rPr lang="fi-FI" altLang="fi-FI" dirty="0" smtClean="0">
                <a:solidFill>
                  <a:srgbClr val="44697D"/>
                </a:solidFill>
                <a:ea typeface="ＭＳ Ｐゴシック" pitchFamily="34" charset="-128"/>
              </a:rPr>
              <a:t>Ilmanvaihdon riittävyys</a:t>
            </a:r>
          </a:p>
        </p:txBody>
      </p:sp>
      <p:pic>
        <p:nvPicPr>
          <p:cNvPr id="168966" name="Picture 6"/>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rcRect l="1768" t="9789" r="1768" b="2223"/>
          <a:stretch>
            <a:fillRect/>
          </a:stretch>
        </p:blipFill>
        <p:spPr>
          <a:xfrm>
            <a:off x="840265" y="1268760"/>
            <a:ext cx="7558283" cy="3940816"/>
          </a:xfrm>
          <a:noFill/>
          <a:ln>
            <a:solidFill>
              <a:srgbClr val="000000"/>
            </a:solidFill>
            <a:miter lim="800000"/>
            <a:headEnd/>
            <a:tailEnd/>
          </a:ln>
        </p:spPr>
      </p:pic>
      <p:sp>
        <p:nvSpPr>
          <p:cNvPr id="168967" name="Text Box 4"/>
          <p:cNvSpPr txBox="1">
            <a:spLocks noChangeArrowheads="1"/>
          </p:cNvSpPr>
          <p:nvPr/>
        </p:nvSpPr>
        <p:spPr bwMode="auto">
          <a:xfrm>
            <a:off x="755576" y="5324407"/>
            <a:ext cx="7345363" cy="609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400">
              <a:spcAft>
                <a:spcPct val="20000"/>
              </a:spcAft>
              <a:buClr>
                <a:schemeClr val="accent2"/>
              </a:buClr>
            </a:pPr>
            <a:r>
              <a:rPr lang="fi-FI" altLang="fi-FI" sz="1050" dirty="0" smtClean="0"/>
              <a:t>Kuvaaja: Sisäilman </a:t>
            </a:r>
            <a:r>
              <a:rPr lang="fi-FI" altLang="fi-FI" sz="1050" dirty="0"/>
              <a:t>hiilidioksidipitoisuuden ja lämpötilan seuranta päiväkodin leikki- </a:t>
            </a:r>
            <a:r>
              <a:rPr lang="fi-FI" altLang="fi-FI" sz="1050" dirty="0" smtClean="0"/>
              <a:t>askarteluhuoneessa, 3 vuorokautta.  Lämpötila ja hiilidioksidipitoisuus nousevat tilan käyttöasteen mukaisesti.</a:t>
            </a:r>
          </a:p>
          <a:p>
            <a:pPr>
              <a:spcAft>
                <a:spcPct val="20000"/>
              </a:spcAft>
              <a:buClr>
                <a:schemeClr val="accent2"/>
              </a:buClr>
            </a:pPr>
            <a:r>
              <a:rPr lang="fi-FI" altLang="fi-FI" sz="1050" dirty="0" smtClean="0"/>
              <a:t>Veli-Matti Pietarinen, </a:t>
            </a:r>
            <a:r>
              <a:rPr lang="fi-FI" sz="1050" dirty="0" smtClean="0"/>
              <a:t>©Työterveyslaitos</a:t>
            </a:r>
            <a:endParaRPr lang="fi-FI" altLang="fi-FI" sz="1050" dirty="0"/>
          </a:p>
        </p:txBody>
      </p:sp>
      <p:pic>
        <p:nvPicPr>
          <p:cNvPr id="7"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32</a:t>
            </a:fld>
            <a:endParaRPr lang="fi-FI"/>
          </a:p>
        </p:txBody>
      </p:sp>
    </p:spTree>
    <p:extLst>
      <p:ext uri="{BB962C8B-B14F-4D97-AF65-F5344CB8AC3E}">
        <p14:creationId xmlns:p14="http://schemas.microsoft.com/office/powerpoint/2010/main" val="1744451998"/>
      </p:ext>
    </p:extLst>
  </p:cSld>
  <p:clrMapOvr>
    <a:masterClrMapping/>
  </p:clrMapOvr>
  <p:transition spd="med">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27584" y="2996952"/>
            <a:ext cx="7489824" cy="719460"/>
          </a:xfrm>
        </p:spPr>
        <p:style>
          <a:lnRef idx="3">
            <a:schemeClr val="lt1"/>
          </a:lnRef>
          <a:fillRef idx="1">
            <a:schemeClr val="accent2"/>
          </a:fillRef>
          <a:effectRef idx="1">
            <a:schemeClr val="accent2"/>
          </a:effectRef>
          <a:fontRef idx="minor">
            <a:schemeClr val="lt1"/>
          </a:fontRef>
        </p:style>
        <p:txBody>
          <a:bodyPr anchor="ctr">
            <a:normAutofit/>
          </a:bodyPr>
          <a:lstStyle/>
          <a:p>
            <a:pPr algn="ctr"/>
            <a:r>
              <a:rPr lang="fi-FI" dirty="0" smtClean="0">
                <a:solidFill>
                  <a:schemeClr val="bg1"/>
                </a:solidFill>
              </a:rPr>
              <a:t>Tuloilman suodatus</a:t>
            </a:r>
            <a:endParaRPr lang="fi-FI" dirty="0">
              <a:solidFill>
                <a:schemeClr val="bg1"/>
              </a:solidFill>
            </a:endParaRPr>
          </a:p>
        </p:txBody>
      </p:sp>
      <p:pic>
        <p:nvPicPr>
          <p:cNvPr id="5"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9246692-9764-4796-AF2E-897E79EBAFA7}" type="slidenum">
              <a:rPr lang="fi-FI" smtClean="0"/>
              <a:pPr/>
              <a:t>33</a:t>
            </a:fld>
            <a:endParaRPr lang="fi-FI"/>
          </a:p>
        </p:txBody>
      </p:sp>
    </p:spTree>
    <p:extLst>
      <p:ext uri="{BB962C8B-B14F-4D97-AF65-F5344CB8AC3E}">
        <p14:creationId xmlns:p14="http://schemas.microsoft.com/office/powerpoint/2010/main" val="2353428775"/>
      </p:ext>
    </p:extLst>
  </p:cSld>
  <p:clrMapOvr>
    <a:masterClrMapping/>
  </p:clrMapOvr>
  <p:transition spd="med">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341784"/>
            <a:ext cx="5183807" cy="1143000"/>
          </a:xfrm>
        </p:spPr>
        <p:txBody>
          <a:bodyPr>
            <a:normAutofit/>
          </a:bodyPr>
          <a:lstStyle/>
          <a:p>
            <a:r>
              <a:rPr lang="fi-FI" dirty="0" smtClean="0">
                <a:solidFill>
                  <a:srgbClr val="44697D"/>
                </a:solidFill>
              </a:rPr>
              <a:t>Tuloilman suodatus</a:t>
            </a:r>
            <a:endParaRPr lang="fi-FI" dirty="0">
              <a:solidFill>
                <a:srgbClr val="44697D"/>
              </a:solidFill>
            </a:endParaRPr>
          </a:p>
        </p:txBody>
      </p:sp>
      <p:pic>
        <p:nvPicPr>
          <p:cNvPr id="201730"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6228184" y="1267252"/>
            <a:ext cx="2232248" cy="3534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77104" y="1700808"/>
            <a:ext cx="5400600" cy="3687163"/>
          </a:xfrm>
          <a:prstGeom prst="rect">
            <a:avLst/>
          </a:prstGeom>
          <a:noFill/>
        </p:spPr>
        <p:txBody>
          <a:bodyPr wrap="square" rtlCol="0">
            <a:spAutoFit/>
          </a:bodyPr>
          <a:lstStyle/>
          <a:p>
            <a:pPr marL="266700" indent="-266700">
              <a:spcBef>
                <a:spcPct val="20000"/>
              </a:spcBef>
              <a:buClr>
                <a:schemeClr val="accent2"/>
              </a:buClr>
              <a:buFont typeface="Arial" pitchFamily="34" charset="0"/>
              <a:buChar char="•"/>
            </a:pPr>
            <a:r>
              <a:rPr lang="fi-FI" sz="2000" dirty="0"/>
              <a:t>Tuloilman suodatin on ilman laadun ja ilmanvaihtojärjestelmän toimivuuden kannalta keskeisin </a:t>
            </a:r>
            <a:r>
              <a:rPr lang="fi-FI" sz="2000" dirty="0" smtClean="0"/>
              <a:t>komponentti</a:t>
            </a:r>
          </a:p>
          <a:p>
            <a:pPr marL="266700" indent="-266700">
              <a:spcBef>
                <a:spcPct val="20000"/>
              </a:spcBef>
              <a:buClr>
                <a:schemeClr val="accent2"/>
              </a:buClr>
              <a:buFont typeface="Arial" pitchFamily="34" charset="0"/>
              <a:buChar char="•"/>
            </a:pPr>
            <a:r>
              <a:rPr lang="fi-FI" sz="2000" dirty="0"/>
              <a:t>Tuloilmasuodatin puhdistaa ilmaa hiukkasista ja ehkäisee näin ilmanvaihtokonetta ja -kanavistoa </a:t>
            </a:r>
            <a:r>
              <a:rPr lang="fi-FI" sz="2000" dirty="0" smtClean="0"/>
              <a:t>likaantumasta</a:t>
            </a:r>
            <a:endParaRPr lang="fi-FI" sz="2000" dirty="0"/>
          </a:p>
          <a:p>
            <a:pPr marL="266700" indent="-266700">
              <a:spcBef>
                <a:spcPct val="20000"/>
              </a:spcBef>
              <a:buClr>
                <a:schemeClr val="accent2"/>
              </a:buClr>
              <a:buFont typeface="Arial" pitchFamily="34" charset="0"/>
              <a:buChar char="•"/>
            </a:pPr>
            <a:r>
              <a:rPr lang="fi-FI" sz="2000" dirty="0" smtClean="0"/>
              <a:t>Vähentää </a:t>
            </a:r>
            <a:r>
              <a:rPr lang="fi-FI" sz="2000" dirty="0"/>
              <a:t>sisäilman </a:t>
            </a:r>
            <a:r>
              <a:rPr lang="fi-FI" sz="2000" dirty="0" smtClean="0"/>
              <a:t>hiukkaspitoisuuksia</a:t>
            </a:r>
            <a:endParaRPr lang="fi-FI" sz="2000" dirty="0"/>
          </a:p>
          <a:p>
            <a:pPr marL="266700" indent="-266700">
              <a:spcBef>
                <a:spcPct val="20000"/>
              </a:spcBef>
              <a:buClr>
                <a:schemeClr val="accent2"/>
              </a:buClr>
              <a:buFont typeface="Arial" pitchFamily="34" charset="0"/>
              <a:buChar char="•"/>
            </a:pPr>
            <a:r>
              <a:rPr lang="fi-FI" sz="2000" dirty="0"/>
              <a:t>Likainen suodatin on sisäilman epäpuhtauslähde</a:t>
            </a:r>
          </a:p>
          <a:p>
            <a:pPr marL="723900" lvl="2" indent="-266700">
              <a:spcBef>
                <a:spcPct val="20000"/>
              </a:spcBef>
              <a:buClr>
                <a:schemeClr val="accent2"/>
              </a:buClr>
              <a:buFont typeface="Arial" pitchFamily="34" charset="0"/>
              <a:buChar char="•"/>
            </a:pPr>
            <a:r>
              <a:rPr lang="fi-FI" dirty="0"/>
              <a:t>Suodattimien vaihtoväli yleensä 2 </a:t>
            </a:r>
            <a:r>
              <a:rPr lang="fi-FI" dirty="0" err="1"/>
              <a:t>krt/a</a:t>
            </a:r>
            <a:r>
              <a:rPr lang="fi-FI" dirty="0"/>
              <a:t>.</a:t>
            </a:r>
          </a:p>
        </p:txBody>
      </p:sp>
      <p:sp>
        <p:nvSpPr>
          <p:cNvPr id="6" name="TextBox 5"/>
          <p:cNvSpPr txBox="1"/>
          <p:nvPr/>
        </p:nvSpPr>
        <p:spPr>
          <a:xfrm>
            <a:off x="6228184" y="4941168"/>
            <a:ext cx="2817747" cy="246221"/>
          </a:xfrm>
          <a:prstGeom prst="rect">
            <a:avLst/>
          </a:prstGeom>
          <a:noFill/>
        </p:spPr>
        <p:txBody>
          <a:bodyPr wrap="square" rtlCol="0">
            <a:spAutoFit/>
          </a:bodyPr>
          <a:lstStyle/>
          <a:p>
            <a:r>
              <a:rPr lang="fi-FI" sz="1000" dirty="0" smtClean="0"/>
              <a:t>Kuvat: </a:t>
            </a:r>
            <a:r>
              <a:rPr lang="fi-FI" sz="1000" dirty="0" err="1" smtClean="0"/>
              <a:t>www.halton.fi</a:t>
            </a:r>
            <a:endParaRPr lang="en-US" sz="1000" dirty="0"/>
          </a:p>
        </p:txBody>
      </p:sp>
      <p:pic>
        <p:nvPicPr>
          <p:cNvPr id="7"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9246692-9764-4796-AF2E-897E79EBAFA7}" type="slidenum">
              <a:rPr lang="fi-FI" smtClean="0"/>
              <a:pPr/>
              <a:t>34</a:t>
            </a:fld>
            <a:endParaRPr lang="fi-FI"/>
          </a:p>
        </p:txBody>
      </p:sp>
    </p:spTree>
    <p:extLst>
      <p:ext uri="{BB962C8B-B14F-4D97-AF65-F5344CB8AC3E}">
        <p14:creationId xmlns:p14="http://schemas.microsoft.com/office/powerpoint/2010/main" val="2104954204"/>
      </p:ext>
    </p:extLst>
  </p:cSld>
  <p:clrMapOvr>
    <a:masterClrMapping/>
  </p:clrMapOvr>
  <p:transition spd="med">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solidFill>
                  <a:srgbClr val="44697D"/>
                </a:solidFill>
              </a:rPr>
              <a:t>Suodatinpölyn koostumus</a:t>
            </a:r>
            <a:endParaRPr lang="fi-FI" dirty="0">
              <a:solidFill>
                <a:srgbClr val="44697D"/>
              </a:solidFill>
            </a:endParaRPr>
          </a:p>
        </p:txBody>
      </p:sp>
      <p:sp>
        <p:nvSpPr>
          <p:cNvPr id="3" name="Content Placeholder 2"/>
          <p:cNvSpPr>
            <a:spLocks noGrp="1"/>
          </p:cNvSpPr>
          <p:nvPr>
            <p:ph idx="1"/>
          </p:nvPr>
        </p:nvSpPr>
        <p:spPr/>
        <p:txBody>
          <a:bodyPr>
            <a:normAutofit/>
          </a:bodyPr>
          <a:lstStyle/>
          <a:p>
            <a:r>
              <a:rPr lang="fi-FI" dirty="0" smtClean="0"/>
              <a:t>Kasvinosat</a:t>
            </a:r>
          </a:p>
          <a:p>
            <a:pPr lvl="1"/>
            <a:r>
              <a:rPr lang="fi-FI" dirty="0"/>
              <a:t>S</a:t>
            </a:r>
            <a:r>
              <a:rPr lang="fi-FI" dirty="0" smtClean="0"/>
              <a:t>iitepöly (jopa 9 % pölystä)</a:t>
            </a:r>
          </a:p>
          <a:p>
            <a:pPr lvl="1"/>
            <a:r>
              <a:rPr lang="fi-FI" dirty="0" smtClean="0"/>
              <a:t>Kasvinosat (siemenet, lehdet, neulaset)</a:t>
            </a:r>
          </a:p>
          <a:p>
            <a:r>
              <a:rPr lang="fi-FI" dirty="0" smtClean="0"/>
              <a:t>Mikrobit</a:t>
            </a:r>
          </a:p>
          <a:p>
            <a:pPr lvl="1"/>
            <a:r>
              <a:rPr lang="fi-FI" dirty="0" smtClean="0"/>
              <a:t>Homeet ja bakteerit</a:t>
            </a:r>
          </a:p>
          <a:p>
            <a:r>
              <a:rPr lang="fi-FI" dirty="0" smtClean="0"/>
              <a:t>Kuidut</a:t>
            </a:r>
          </a:p>
          <a:p>
            <a:pPr lvl="1"/>
            <a:r>
              <a:rPr lang="fi-FI" dirty="0" smtClean="0"/>
              <a:t>Ilmanvaihtojärjestelmän lämmön- ja ääneneristeet</a:t>
            </a:r>
          </a:p>
          <a:p>
            <a:r>
              <a:rPr lang="fi-FI" dirty="0" smtClean="0"/>
              <a:t>Öljyjäämiä</a:t>
            </a:r>
          </a:p>
          <a:p>
            <a:pPr lvl="1"/>
            <a:r>
              <a:rPr lang="fi-FI" dirty="0" smtClean="0"/>
              <a:t>Raaka-aineet, valmistusprosessit</a:t>
            </a:r>
          </a:p>
          <a:p>
            <a:pPr lvl="1"/>
            <a:endParaRPr lang="fi-FI" dirty="0" smtClean="0"/>
          </a:p>
          <a:p>
            <a:pPr marL="457200" lvl="1" indent="0">
              <a:buNone/>
            </a:pPr>
            <a:endParaRPr lang="fi-FI" dirty="0"/>
          </a:p>
          <a:p>
            <a:pPr marL="457200" lvl="1" indent="0">
              <a:buNone/>
            </a:pPr>
            <a:endParaRPr lang="fi-FI" dirty="0" smtClean="0"/>
          </a:p>
          <a:p>
            <a:pPr lvl="1"/>
            <a:endParaRPr lang="fi-FI" dirty="0" smtClean="0"/>
          </a:p>
          <a:p>
            <a:pPr lvl="1"/>
            <a:endParaRPr lang="fi-FI" dirty="0" smtClean="0"/>
          </a:p>
        </p:txBody>
      </p:sp>
      <p:sp>
        <p:nvSpPr>
          <p:cNvPr id="7" name="Slide Number Placeholder 6"/>
          <p:cNvSpPr>
            <a:spLocks noGrp="1"/>
          </p:cNvSpPr>
          <p:nvPr>
            <p:ph type="sldNum" sz="quarter" idx="12"/>
          </p:nvPr>
        </p:nvSpPr>
        <p:spPr/>
        <p:txBody>
          <a:bodyPr/>
          <a:lstStyle/>
          <a:p>
            <a:fld id="{49246692-9764-4796-AF2E-897E79EBAFA7}" type="slidenum">
              <a:rPr lang="fi-FI" smtClean="0"/>
              <a:pPr/>
              <a:t>35</a:t>
            </a:fld>
            <a:endParaRPr lang="fi-FI"/>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6786708"/>
      </p:ext>
    </p:extLst>
  </p:cSld>
  <p:clrMapOvr>
    <a:masterClrMapping/>
  </p:clrMapOvr>
  <p:transition spd="med">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solidFill>
                  <a:srgbClr val="44697D"/>
                </a:solidFill>
              </a:rPr>
              <a:t>Tuloilman suodattaminen</a:t>
            </a:r>
            <a:br>
              <a:rPr lang="fi-FI" dirty="0" smtClean="0">
                <a:solidFill>
                  <a:srgbClr val="44697D"/>
                </a:solidFill>
              </a:rPr>
            </a:br>
            <a:r>
              <a:rPr lang="fi-FI" sz="2400" dirty="0" err="1" smtClean="0">
                <a:solidFill>
                  <a:srgbClr val="44697D"/>
                </a:solidFill>
              </a:rPr>
              <a:t>RakMk</a:t>
            </a:r>
            <a:r>
              <a:rPr lang="fi-FI" sz="2400" dirty="0" smtClean="0">
                <a:solidFill>
                  <a:srgbClr val="44697D"/>
                </a:solidFill>
              </a:rPr>
              <a:t> D2</a:t>
            </a:r>
            <a:endParaRPr lang="fi-FI" sz="2400" dirty="0">
              <a:solidFill>
                <a:srgbClr val="44697D"/>
              </a:solidFill>
            </a:endParaRPr>
          </a:p>
        </p:txBody>
      </p:sp>
      <p:sp>
        <p:nvSpPr>
          <p:cNvPr id="6" name="Footer Placeholder 3"/>
          <p:cNvSpPr>
            <a:spLocks noGrp="1"/>
          </p:cNvSpPr>
          <p:nvPr>
            <p:ph idx="1"/>
          </p:nvPr>
        </p:nvSpPr>
        <p:spPr>
          <a:xfrm>
            <a:off x="827087" y="1537493"/>
            <a:ext cx="7489825" cy="4392614"/>
          </a:xfrm>
        </p:spPr>
        <p:txBody>
          <a:bodyPr/>
          <a:lstStyle/>
          <a:p>
            <a:r>
              <a:rPr lang="fi-FI" sz="1800" dirty="0"/>
              <a:t>Tuloilman suodatustaso määräytyy sisäilman laadulle </a:t>
            </a:r>
            <a:r>
              <a:rPr lang="fi-FI" sz="1800" dirty="0" smtClean="0"/>
              <a:t>asetettujen vaatimusten </a:t>
            </a:r>
            <a:r>
              <a:rPr lang="fi-FI" sz="1800" dirty="0"/>
              <a:t>ja ulkoilman laadun </a:t>
            </a:r>
            <a:r>
              <a:rPr lang="fi-FI" sz="1800" dirty="0" smtClean="0"/>
              <a:t>perusteella</a:t>
            </a:r>
          </a:p>
          <a:p>
            <a:pPr marL="0" indent="0">
              <a:buNone/>
            </a:pPr>
            <a:endParaRPr lang="fi-FI" sz="1600" dirty="0"/>
          </a:p>
          <a:p>
            <a:r>
              <a:rPr lang="fi-FI" sz="1800" dirty="0" smtClean="0"/>
              <a:t>Oleskelutilojen </a:t>
            </a:r>
            <a:r>
              <a:rPr lang="fi-FI" sz="1800" dirty="0"/>
              <a:t>tuloilma on yleensä </a:t>
            </a:r>
            <a:r>
              <a:rPr lang="fi-FI" sz="1800" dirty="0" smtClean="0"/>
              <a:t>suodatettava</a:t>
            </a:r>
          </a:p>
          <a:p>
            <a:endParaRPr lang="fi-FI" sz="1800" dirty="0"/>
          </a:p>
          <a:p>
            <a:r>
              <a:rPr lang="fi-FI" sz="1800" dirty="0" smtClean="0"/>
              <a:t>Tuloilman </a:t>
            </a:r>
            <a:r>
              <a:rPr lang="fi-FI" sz="1800" dirty="0"/>
              <a:t>suodatus suunnitellaan yleensä siten, </a:t>
            </a:r>
            <a:r>
              <a:rPr lang="fi-FI" sz="1800" dirty="0" smtClean="0"/>
              <a:t>että ilmansuodattimien </a:t>
            </a:r>
            <a:r>
              <a:rPr lang="fi-FI" sz="1800" dirty="0"/>
              <a:t>erotusaste on vähintään 80 % 1,0 </a:t>
            </a:r>
            <a:r>
              <a:rPr lang="fi-FI" sz="1800" dirty="0" err="1"/>
              <a:t>μm:n</a:t>
            </a:r>
            <a:r>
              <a:rPr lang="fi-FI" sz="1800" dirty="0"/>
              <a:t> </a:t>
            </a:r>
            <a:r>
              <a:rPr lang="fi-FI" sz="1800" dirty="0" smtClean="0"/>
              <a:t>hiukkasilla suodattimen </a:t>
            </a:r>
            <a:r>
              <a:rPr lang="fi-FI" sz="1800" dirty="0"/>
              <a:t>käyttöiän aikana</a:t>
            </a:r>
          </a:p>
          <a:p>
            <a:pPr lvl="1"/>
            <a:r>
              <a:rPr lang="fi-FI" sz="1600" dirty="0" smtClean="0"/>
              <a:t>Ilmansuodattimen suodatusluokka </a:t>
            </a:r>
            <a:r>
              <a:rPr lang="fi-FI" sz="1600" dirty="0"/>
              <a:t>on </a:t>
            </a:r>
            <a:r>
              <a:rPr lang="fi-FI" sz="1600" dirty="0" smtClean="0"/>
              <a:t>F7</a:t>
            </a:r>
          </a:p>
          <a:p>
            <a:pPr lvl="1"/>
            <a:endParaRPr lang="fi-FI" sz="1200" dirty="0"/>
          </a:p>
          <a:p>
            <a:r>
              <a:rPr lang="fi-FI" sz="1800" dirty="0" smtClean="0"/>
              <a:t>Taajama- </a:t>
            </a:r>
            <a:r>
              <a:rPr lang="fi-FI" sz="1800" dirty="0"/>
              <a:t>ja teollisuusalueiden ulkopuolella sijaitsevien </a:t>
            </a:r>
            <a:r>
              <a:rPr lang="fi-FI" sz="1800" dirty="0" smtClean="0"/>
              <a:t>rakennusten tuloilman </a:t>
            </a:r>
            <a:r>
              <a:rPr lang="fi-FI" sz="1800" dirty="0"/>
              <a:t>suodatus suunnitellaan yleensä siten, </a:t>
            </a:r>
            <a:r>
              <a:rPr lang="fi-FI" sz="1800" dirty="0" smtClean="0"/>
              <a:t>että ilmansuodattimena </a:t>
            </a:r>
            <a:r>
              <a:rPr lang="fi-FI" sz="1800" dirty="0"/>
              <a:t>on vähintään karkeasuodatin</a:t>
            </a:r>
          </a:p>
          <a:p>
            <a:pPr lvl="1"/>
            <a:r>
              <a:rPr lang="fi-FI" sz="1600" dirty="0" smtClean="0"/>
              <a:t>Ilmansuodattimen suodatusluokka </a:t>
            </a:r>
            <a:r>
              <a:rPr lang="fi-FI" sz="1600" dirty="0"/>
              <a:t>on G4</a:t>
            </a:r>
          </a:p>
        </p:txBody>
      </p:sp>
      <p:sp>
        <p:nvSpPr>
          <p:cNvPr id="3" name="Slide Number Placeholder 2"/>
          <p:cNvSpPr>
            <a:spLocks noGrp="1"/>
          </p:cNvSpPr>
          <p:nvPr>
            <p:ph type="sldNum" sz="quarter" idx="12"/>
          </p:nvPr>
        </p:nvSpPr>
        <p:spPr/>
        <p:txBody>
          <a:bodyPr/>
          <a:lstStyle/>
          <a:p>
            <a:fld id="{49246692-9764-4796-AF2E-897E79EBAFA7}" type="slidenum">
              <a:rPr lang="fi-FI" smtClean="0"/>
              <a:pPr/>
              <a:t>36</a:t>
            </a:fld>
            <a:endParaRPr lang="fi-FI"/>
          </a:p>
        </p:txBody>
      </p:sp>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61320639"/>
      </p:ext>
    </p:extLst>
  </p:cSld>
  <p:clrMapOvr>
    <a:masterClrMapping/>
  </p:clrMapOvr>
  <p:transition spd="med">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899908" y="292095"/>
            <a:ext cx="5471839" cy="1143000"/>
          </a:xfrm>
        </p:spPr>
        <p:txBody>
          <a:bodyPr>
            <a:normAutofit/>
          </a:bodyPr>
          <a:lstStyle/>
          <a:p>
            <a:r>
              <a:rPr lang="fi-FI" dirty="0" smtClean="0">
                <a:solidFill>
                  <a:srgbClr val="44697D"/>
                </a:solidFill>
              </a:rPr>
              <a:t>Tuloilman suodatus</a:t>
            </a:r>
            <a:br>
              <a:rPr lang="fi-FI" dirty="0" smtClean="0">
                <a:solidFill>
                  <a:srgbClr val="44697D"/>
                </a:solidFill>
              </a:rPr>
            </a:br>
            <a:r>
              <a:rPr lang="fi-FI" sz="2400" dirty="0" smtClean="0">
                <a:solidFill>
                  <a:srgbClr val="44697D"/>
                </a:solidFill>
              </a:rPr>
              <a:t>Sisäilmastoluokitus 2008</a:t>
            </a:r>
            <a:endParaRPr lang="fi-FI" dirty="0">
              <a:solidFill>
                <a:srgbClr val="44697D"/>
              </a:solidFill>
            </a:endParaRPr>
          </a:p>
        </p:txBody>
      </p:sp>
      <p:sp>
        <p:nvSpPr>
          <p:cNvPr id="8" name="TextBox 7"/>
          <p:cNvSpPr txBox="1"/>
          <p:nvPr/>
        </p:nvSpPr>
        <p:spPr>
          <a:xfrm>
            <a:off x="539552" y="3452561"/>
            <a:ext cx="7992888" cy="1914370"/>
          </a:xfrm>
          <a:prstGeom prst="rect">
            <a:avLst/>
          </a:prstGeom>
          <a:noFill/>
        </p:spPr>
        <p:txBody>
          <a:bodyPr wrap="square" rtlCol="0">
            <a:spAutoFit/>
          </a:bodyPr>
          <a:lstStyle/>
          <a:p>
            <a:pPr marL="266700" indent="-266700">
              <a:spcBef>
                <a:spcPct val="20000"/>
              </a:spcBef>
              <a:buClr>
                <a:schemeClr val="accent2"/>
              </a:buClr>
              <a:buFont typeface="Arial" pitchFamily="34" charset="0"/>
              <a:buChar char="•"/>
            </a:pPr>
            <a:r>
              <a:rPr lang="fi-FI" sz="2000" dirty="0"/>
              <a:t>*Vilkkaiden liikenneväylien ja muiden hiukkaslähteiden läheisyydessä (&lt;150 m) tulee käyttää yhtä luokkaa tehokkaampaa tuloilman suodatusta. </a:t>
            </a:r>
          </a:p>
          <a:p>
            <a:pPr marL="266700" indent="-266700">
              <a:spcBef>
                <a:spcPct val="20000"/>
              </a:spcBef>
              <a:buClr>
                <a:schemeClr val="accent2"/>
              </a:buClr>
              <a:buFont typeface="Arial" pitchFamily="34" charset="0"/>
              <a:buChar char="•"/>
            </a:pPr>
            <a:endParaRPr lang="fi-FI" sz="1200" dirty="0"/>
          </a:p>
          <a:p>
            <a:pPr marL="266700" indent="-266700">
              <a:spcBef>
                <a:spcPct val="20000"/>
              </a:spcBef>
              <a:buClr>
                <a:schemeClr val="accent2"/>
              </a:buClr>
              <a:buFont typeface="Arial" pitchFamily="34" charset="0"/>
              <a:buChar char="•"/>
            </a:pPr>
            <a:r>
              <a:rPr lang="fi-FI" sz="2000" dirty="0"/>
              <a:t>Käytettävien suodattimien tulee täyttää Ilmanvaihtotuotteiden puhtausluokan M1 vaatimukset.</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655477829"/>
              </p:ext>
            </p:extLst>
          </p:nvPr>
        </p:nvGraphicFramePr>
        <p:xfrm>
          <a:off x="899908" y="1674681"/>
          <a:ext cx="5688316" cy="1538294"/>
        </p:xfrm>
        <a:graphic>
          <a:graphicData uri="http://schemas.openxmlformats.org/drawingml/2006/table">
            <a:tbl>
              <a:tblPr firstRow="1" bandRow="1">
                <a:tableStyleId>{5C22544A-7EE6-4342-B048-85BDC9FD1C3A}</a:tableStyleId>
              </a:tblPr>
              <a:tblGrid>
                <a:gridCol w="1998913"/>
                <a:gridCol w="1229801"/>
                <a:gridCol w="1229801"/>
                <a:gridCol w="1229801"/>
              </a:tblGrid>
              <a:tr h="412851">
                <a:tc>
                  <a:txBody>
                    <a:bodyPr/>
                    <a:lstStyle/>
                    <a:p>
                      <a:r>
                        <a:rPr lang="fi-FI" dirty="0" smtClean="0"/>
                        <a:t>Suure</a:t>
                      </a:r>
                      <a:endParaRPr lang="fi-FI" dirty="0"/>
                    </a:p>
                  </a:txBody>
                  <a:tcPr/>
                </a:tc>
                <a:tc>
                  <a:txBody>
                    <a:bodyPr/>
                    <a:lstStyle/>
                    <a:p>
                      <a:r>
                        <a:rPr lang="fi-FI" dirty="0" smtClean="0"/>
                        <a:t>S1</a:t>
                      </a:r>
                      <a:endParaRPr lang="fi-FI" dirty="0"/>
                    </a:p>
                  </a:txBody>
                  <a:tcPr/>
                </a:tc>
                <a:tc>
                  <a:txBody>
                    <a:bodyPr/>
                    <a:lstStyle/>
                    <a:p>
                      <a:r>
                        <a:rPr lang="fi-FI" dirty="0" smtClean="0"/>
                        <a:t>S2</a:t>
                      </a:r>
                      <a:endParaRPr lang="fi-FI" dirty="0"/>
                    </a:p>
                  </a:txBody>
                  <a:tcPr/>
                </a:tc>
                <a:tc>
                  <a:txBody>
                    <a:bodyPr/>
                    <a:lstStyle/>
                    <a:p>
                      <a:r>
                        <a:rPr lang="fi-FI" dirty="0" smtClean="0"/>
                        <a:t>S3</a:t>
                      </a:r>
                      <a:endParaRPr lang="fi-FI" dirty="0"/>
                    </a:p>
                  </a:txBody>
                  <a:tcPr/>
                </a:tc>
              </a:tr>
              <a:tr h="412851">
                <a:tc>
                  <a:txBody>
                    <a:bodyPr/>
                    <a:lstStyle/>
                    <a:p>
                      <a:r>
                        <a:rPr lang="fi-FI" dirty="0" smtClean="0"/>
                        <a:t>Suodatinluokka</a:t>
                      </a:r>
                      <a:endParaRPr lang="fi-FI" dirty="0"/>
                    </a:p>
                  </a:txBody>
                  <a:tcPr/>
                </a:tc>
                <a:tc>
                  <a:txBody>
                    <a:bodyPr/>
                    <a:lstStyle/>
                    <a:p>
                      <a:r>
                        <a:rPr lang="fi-FI" dirty="0" smtClean="0"/>
                        <a:t>F8*</a:t>
                      </a:r>
                      <a:endParaRPr lang="fi-FI" dirty="0"/>
                    </a:p>
                  </a:txBody>
                  <a:tcPr/>
                </a:tc>
                <a:tc>
                  <a:txBody>
                    <a:bodyPr/>
                    <a:lstStyle/>
                    <a:p>
                      <a:r>
                        <a:rPr lang="fi-FI" dirty="0" smtClean="0"/>
                        <a:t>F7*</a:t>
                      </a:r>
                      <a:endParaRPr lang="fi-FI" dirty="0"/>
                    </a:p>
                  </a:txBody>
                  <a:tcPr/>
                </a:tc>
                <a:tc>
                  <a:txBody>
                    <a:bodyPr/>
                    <a:lstStyle/>
                    <a:p>
                      <a:r>
                        <a:rPr lang="fi-FI" dirty="0" smtClean="0"/>
                        <a:t>F6</a:t>
                      </a:r>
                      <a:endParaRPr lang="fi-FI" dirty="0"/>
                    </a:p>
                  </a:txBody>
                  <a:tcPr/>
                </a:tc>
              </a:tr>
              <a:tr h="712592">
                <a:tc>
                  <a:txBody>
                    <a:bodyPr/>
                    <a:lstStyle/>
                    <a:p>
                      <a:r>
                        <a:rPr lang="fi-FI" dirty="0" smtClean="0"/>
                        <a:t>Ilmanvaihdon puhtausluokka</a:t>
                      </a:r>
                      <a:endParaRPr lang="fi-FI" dirty="0"/>
                    </a:p>
                  </a:txBody>
                  <a:tcPr/>
                </a:tc>
                <a:tc>
                  <a:txBody>
                    <a:bodyPr/>
                    <a:lstStyle/>
                    <a:p>
                      <a:r>
                        <a:rPr lang="fi-FI" dirty="0" smtClean="0"/>
                        <a:t>P1</a:t>
                      </a:r>
                      <a:endParaRPr lang="fi-FI" dirty="0"/>
                    </a:p>
                  </a:txBody>
                  <a:tcPr/>
                </a:tc>
                <a:tc>
                  <a:txBody>
                    <a:bodyPr/>
                    <a:lstStyle/>
                    <a:p>
                      <a:r>
                        <a:rPr lang="fi-FI" dirty="0" smtClean="0"/>
                        <a:t>P1</a:t>
                      </a:r>
                      <a:endParaRPr lang="fi-FI" dirty="0"/>
                    </a:p>
                  </a:txBody>
                  <a:tcPr/>
                </a:tc>
                <a:tc>
                  <a:txBody>
                    <a:bodyPr/>
                    <a:lstStyle/>
                    <a:p>
                      <a:r>
                        <a:rPr lang="fi-FI" dirty="0" smtClean="0"/>
                        <a:t>P2</a:t>
                      </a:r>
                      <a:endParaRPr lang="fi-FI" dirty="0"/>
                    </a:p>
                  </a:txBody>
                  <a:tcPr/>
                </a:tc>
              </a:tr>
            </a:tbl>
          </a:graphicData>
        </a:graphic>
      </p:graphicFrame>
      <p:pic>
        <p:nvPicPr>
          <p:cNvPr id="9"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Dian numeron paikkamerkki 1"/>
          <p:cNvSpPr>
            <a:spLocks noGrp="1"/>
          </p:cNvSpPr>
          <p:nvPr>
            <p:ph type="sldNum" sz="quarter" idx="12"/>
          </p:nvPr>
        </p:nvSpPr>
        <p:spPr/>
        <p:txBody>
          <a:bodyPr/>
          <a:lstStyle/>
          <a:p>
            <a:fld id="{49246692-9764-4796-AF2E-897E79EBAFA7}" type="slidenum">
              <a:rPr lang="fi-FI" smtClean="0"/>
              <a:pPr/>
              <a:t>37</a:t>
            </a:fld>
            <a:endParaRPr lang="fi-FI"/>
          </a:p>
        </p:txBody>
      </p:sp>
    </p:spTree>
    <p:extLst>
      <p:ext uri="{BB962C8B-B14F-4D97-AF65-F5344CB8AC3E}">
        <p14:creationId xmlns:p14="http://schemas.microsoft.com/office/powerpoint/2010/main" val="1078792658"/>
      </p:ext>
    </p:extLst>
  </p:cSld>
  <p:clrMapOvr>
    <a:masterClrMapping/>
  </p:clrMapOvr>
  <p:transition spd="med">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100" y="332656"/>
            <a:ext cx="7489824" cy="1079500"/>
          </a:xfrm>
        </p:spPr>
        <p:txBody>
          <a:bodyPr>
            <a:normAutofit/>
          </a:bodyPr>
          <a:lstStyle/>
          <a:p>
            <a:r>
              <a:rPr lang="fi-FI" dirty="0" smtClean="0">
                <a:solidFill>
                  <a:srgbClr val="44697D"/>
                </a:solidFill>
              </a:rPr>
              <a:t>Pienhiukkaset</a:t>
            </a:r>
            <a:endParaRPr lang="fi-FI" dirty="0">
              <a:solidFill>
                <a:srgbClr val="44697D"/>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21269680"/>
              </p:ext>
            </p:extLst>
          </p:nvPr>
        </p:nvGraphicFramePr>
        <p:xfrm>
          <a:off x="457200" y="2060848"/>
          <a:ext cx="8362952" cy="2880320"/>
        </p:xfrm>
        <a:graphic>
          <a:graphicData uri="http://schemas.openxmlformats.org/drawingml/2006/table">
            <a:tbl>
              <a:tblPr firstRow="1" bandRow="1">
                <a:tableStyleId>{5C22544A-7EE6-4342-B048-85BDC9FD1C3A}</a:tableStyleId>
              </a:tblPr>
              <a:tblGrid>
                <a:gridCol w="2090738"/>
                <a:gridCol w="2090738"/>
                <a:gridCol w="2090738"/>
                <a:gridCol w="2090738"/>
              </a:tblGrid>
              <a:tr h="514343">
                <a:tc>
                  <a:txBody>
                    <a:bodyPr/>
                    <a:lstStyle/>
                    <a:p>
                      <a:r>
                        <a:rPr lang="fi-FI" sz="1200" b="1" dirty="0" smtClean="0"/>
                        <a:t>Hiukkaset</a:t>
                      </a:r>
                      <a:endParaRPr lang="fi-FI" sz="1200" b="1" dirty="0"/>
                    </a:p>
                  </a:txBody>
                  <a:tcPr/>
                </a:tc>
                <a:tc>
                  <a:txBody>
                    <a:bodyPr/>
                    <a:lstStyle/>
                    <a:p>
                      <a:r>
                        <a:rPr lang="fi-FI" sz="1200" dirty="0" smtClean="0"/>
                        <a:t>Karkeat</a:t>
                      </a:r>
                      <a:r>
                        <a:rPr lang="fi-FI" sz="1200" baseline="0" dirty="0" smtClean="0"/>
                        <a:t> hiukkaset </a:t>
                      </a:r>
                    </a:p>
                    <a:p>
                      <a:r>
                        <a:rPr lang="fi-FI" sz="1200" baseline="0" dirty="0" smtClean="0"/>
                        <a:t>(2,5 – 10 µm)</a:t>
                      </a:r>
                      <a:endParaRPr lang="fi-FI" sz="1200" dirty="0"/>
                    </a:p>
                  </a:txBody>
                  <a:tcPr/>
                </a:tc>
                <a:tc>
                  <a:txBody>
                    <a:bodyPr/>
                    <a:lstStyle/>
                    <a:p>
                      <a:r>
                        <a:rPr lang="fi-FI" sz="1200" dirty="0" smtClean="0"/>
                        <a:t>Pienhiukkaset</a:t>
                      </a:r>
                    </a:p>
                    <a:p>
                      <a:r>
                        <a:rPr lang="fi-FI" sz="1200" dirty="0" smtClean="0"/>
                        <a:t>(&lt;</a:t>
                      </a:r>
                      <a:r>
                        <a:rPr lang="fi-FI" sz="1200" baseline="0" dirty="0" smtClean="0"/>
                        <a:t> 2,5 µm)</a:t>
                      </a:r>
                      <a:endParaRPr lang="fi-FI" sz="1200" dirty="0"/>
                    </a:p>
                  </a:txBody>
                  <a:tcPr/>
                </a:tc>
                <a:tc>
                  <a:txBody>
                    <a:bodyPr/>
                    <a:lstStyle/>
                    <a:p>
                      <a:r>
                        <a:rPr lang="fi-FI" sz="1200" dirty="0" smtClean="0"/>
                        <a:t>Ultrapienet</a:t>
                      </a:r>
                      <a:r>
                        <a:rPr lang="fi-FI" sz="1200" baseline="0" dirty="0" smtClean="0"/>
                        <a:t> hiukkaset</a:t>
                      </a:r>
                    </a:p>
                    <a:p>
                      <a:r>
                        <a:rPr lang="fi-FI" sz="1200" baseline="0" dirty="0" smtClean="0"/>
                        <a:t>(&lt; 0,1 µm)</a:t>
                      </a:r>
                      <a:endParaRPr lang="fi-FI" sz="1200" dirty="0"/>
                    </a:p>
                  </a:txBody>
                  <a:tcPr/>
                </a:tc>
              </a:tr>
              <a:tr h="514343">
                <a:tc>
                  <a:txBody>
                    <a:bodyPr/>
                    <a:lstStyle/>
                    <a:p>
                      <a:r>
                        <a:rPr lang="fi-FI" sz="1200" b="1" dirty="0" smtClean="0"/>
                        <a:t>Lähteet</a:t>
                      </a:r>
                      <a:endParaRPr lang="fi-FI" sz="1200" b="1" dirty="0"/>
                    </a:p>
                  </a:txBody>
                  <a:tcPr/>
                </a:tc>
                <a:tc>
                  <a:txBody>
                    <a:bodyPr/>
                    <a:lstStyle/>
                    <a:p>
                      <a:r>
                        <a:rPr lang="fi-FI" sz="1200" dirty="0" smtClean="0"/>
                        <a:t>Sieni-itiöt,</a:t>
                      </a:r>
                      <a:r>
                        <a:rPr lang="fi-FI" sz="1200" baseline="0" dirty="0" smtClean="0"/>
                        <a:t> lentotuhka, jauhopöly, hionta</a:t>
                      </a:r>
                      <a:endParaRPr lang="fi-FI" sz="1200" dirty="0"/>
                    </a:p>
                  </a:txBody>
                  <a:tcPr/>
                </a:tc>
                <a:tc>
                  <a:txBody>
                    <a:bodyPr/>
                    <a:lstStyle/>
                    <a:p>
                      <a:r>
                        <a:rPr lang="fi-FI" sz="1200" dirty="0" smtClean="0"/>
                        <a:t>Palamistuotteet, pakokaasut, tupakansavu</a:t>
                      </a:r>
                      <a:endParaRPr lang="fi-FI" sz="1200" dirty="0"/>
                    </a:p>
                  </a:txBody>
                  <a:tcPr/>
                </a:tc>
                <a:tc>
                  <a:txBody>
                    <a:bodyPr/>
                    <a:lstStyle/>
                    <a:p>
                      <a:r>
                        <a:rPr lang="fi-FI" sz="1200" dirty="0" smtClean="0"/>
                        <a:t>Tupakansavu, palamistuotteet</a:t>
                      </a:r>
                      <a:endParaRPr lang="fi-FI" sz="1200" dirty="0"/>
                    </a:p>
                  </a:txBody>
                  <a:tcPr/>
                </a:tc>
              </a:tr>
              <a:tr h="1337291">
                <a:tc>
                  <a:txBody>
                    <a:bodyPr/>
                    <a:lstStyle/>
                    <a:p>
                      <a:r>
                        <a:rPr lang="fi-FI" sz="1200" b="1" dirty="0" smtClean="0"/>
                        <a:t>Oireet</a:t>
                      </a:r>
                      <a:endParaRPr lang="fi-FI" sz="1200" b="1" dirty="0"/>
                    </a:p>
                  </a:txBody>
                  <a:tcPr/>
                </a:tc>
                <a:tc>
                  <a:txBody>
                    <a:bodyPr/>
                    <a:lstStyle/>
                    <a:p>
                      <a:r>
                        <a:rPr lang="fi-FI" sz="1200" dirty="0" smtClean="0"/>
                        <a:t>Astma kohtaukset</a:t>
                      </a:r>
                      <a:endParaRPr lang="fi-FI" sz="1200" dirty="0"/>
                    </a:p>
                  </a:txBody>
                  <a:tcPr/>
                </a:tc>
                <a:tc>
                  <a:txBody>
                    <a:bodyPr/>
                    <a:lstStyle/>
                    <a:p>
                      <a:r>
                        <a:rPr lang="fi-FI" sz="1200" dirty="0" smtClean="0"/>
                        <a:t>Hengitystieoireet, muutokset keuhkokudoksissa, kulkeutuvat</a:t>
                      </a:r>
                      <a:r>
                        <a:rPr lang="fi-FI" sz="1200" baseline="0" dirty="0" smtClean="0"/>
                        <a:t> keuhkojen </a:t>
                      </a:r>
                      <a:r>
                        <a:rPr lang="fi-FI" sz="1200" baseline="0" dirty="0" err="1" smtClean="0"/>
                        <a:t>alveoliin</a:t>
                      </a:r>
                      <a:endParaRPr lang="fi-FI"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dirty="0" smtClean="0"/>
                        <a:t>Hengitystieoireet, muutokset keuhkokudoksissa, kulkeutuvat</a:t>
                      </a:r>
                      <a:r>
                        <a:rPr lang="fi-FI" sz="1200" baseline="0" dirty="0" smtClean="0"/>
                        <a:t> keuhkojen </a:t>
                      </a:r>
                      <a:r>
                        <a:rPr lang="fi-FI" sz="1200" baseline="0" dirty="0" err="1" smtClean="0"/>
                        <a:t>alveoliin</a:t>
                      </a:r>
                      <a:endParaRPr lang="fi-FI" sz="1200" dirty="0" smtClean="0"/>
                    </a:p>
                    <a:p>
                      <a:endParaRPr lang="fi-FI" sz="1200" dirty="0"/>
                    </a:p>
                  </a:txBody>
                  <a:tcPr/>
                </a:tc>
              </a:tr>
              <a:tr h="514343">
                <a:tc>
                  <a:txBody>
                    <a:bodyPr/>
                    <a:lstStyle/>
                    <a:p>
                      <a:r>
                        <a:rPr lang="fi-FI" sz="1200" b="1" dirty="0" smtClean="0"/>
                        <a:t>Laskeutuminen</a:t>
                      </a:r>
                      <a:r>
                        <a:rPr lang="fi-FI" sz="1200" b="1" baseline="0" dirty="0" smtClean="0"/>
                        <a:t> pinnoille</a:t>
                      </a:r>
                      <a:endParaRPr lang="fi-FI" sz="1200" b="1" dirty="0"/>
                    </a:p>
                  </a:txBody>
                  <a:tcPr/>
                </a:tc>
                <a:tc>
                  <a:txBody>
                    <a:bodyPr/>
                    <a:lstStyle/>
                    <a:p>
                      <a:r>
                        <a:rPr lang="fi-FI" sz="1200" dirty="0" smtClean="0"/>
                        <a:t> min - h</a:t>
                      </a:r>
                      <a:endParaRPr lang="fi-FI" sz="1200" dirty="0"/>
                    </a:p>
                  </a:txBody>
                  <a:tcPr/>
                </a:tc>
                <a:tc>
                  <a:txBody>
                    <a:bodyPr/>
                    <a:lstStyle/>
                    <a:p>
                      <a:r>
                        <a:rPr lang="fi-FI" sz="1200" dirty="0" smtClean="0"/>
                        <a:t>Vuorokausia</a:t>
                      </a:r>
                      <a:endParaRPr lang="fi-FI" sz="1200" dirty="0"/>
                    </a:p>
                  </a:txBody>
                  <a:tcPr/>
                </a:tc>
                <a:tc>
                  <a:txBody>
                    <a:bodyPr/>
                    <a:lstStyle/>
                    <a:p>
                      <a:r>
                        <a:rPr lang="fi-FI" sz="1200" dirty="0" smtClean="0"/>
                        <a:t>Pysyvät</a:t>
                      </a:r>
                      <a:r>
                        <a:rPr lang="fi-FI" sz="1200" baseline="0" dirty="0" smtClean="0"/>
                        <a:t> ilmassa pitkiä aikoja</a:t>
                      </a:r>
                      <a:endParaRPr lang="fi-FI" sz="1200" dirty="0"/>
                    </a:p>
                  </a:txBody>
                  <a:tcPr/>
                </a:tc>
              </a:tr>
            </a:tbl>
          </a:graphicData>
        </a:graphic>
      </p:graphicFrame>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38</a:t>
            </a:fld>
            <a:endParaRPr lang="fi-FI"/>
          </a:p>
        </p:txBody>
      </p:sp>
    </p:spTree>
    <p:extLst>
      <p:ext uri="{BB962C8B-B14F-4D97-AF65-F5344CB8AC3E}">
        <p14:creationId xmlns:p14="http://schemas.microsoft.com/office/powerpoint/2010/main" val="594882801"/>
      </p:ext>
    </p:extLst>
  </p:cSld>
  <p:clrMapOvr>
    <a:masterClrMapping/>
  </p:clrMapOvr>
  <p:transition spd="med">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61024"/>
            <a:ext cx="7846952" cy="575444"/>
          </a:xfrm>
        </p:spPr>
        <p:txBody>
          <a:bodyPr>
            <a:noAutofit/>
          </a:bodyPr>
          <a:lstStyle/>
          <a:p>
            <a:r>
              <a:rPr lang="fi-FI" sz="2800" dirty="0" smtClean="0">
                <a:solidFill>
                  <a:srgbClr val="44697D"/>
                </a:solidFill>
              </a:rPr>
              <a:t>Karkea-, </a:t>
            </a:r>
            <a:r>
              <a:rPr lang="fi-FI" sz="2800" dirty="0" err="1" smtClean="0">
                <a:solidFill>
                  <a:srgbClr val="44697D"/>
                </a:solidFill>
              </a:rPr>
              <a:t>keski</a:t>
            </a:r>
            <a:r>
              <a:rPr lang="fi-FI" sz="2800" dirty="0" smtClean="0">
                <a:solidFill>
                  <a:srgbClr val="44697D"/>
                </a:solidFill>
              </a:rPr>
              <a:t>- ja hienosuodattimen luokitus*</a:t>
            </a:r>
            <a:endParaRPr lang="fi-FI" sz="2800" dirty="0">
              <a:solidFill>
                <a:srgbClr val="44697D"/>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8545163"/>
              </p:ext>
            </p:extLst>
          </p:nvPr>
        </p:nvGraphicFramePr>
        <p:xfrm>
          <a:off x="683568" y="1300101"/>
          <a:ext cx="7099388" cy="3730275"/>
        </p:xfrm>
        <a:graphic>
          <a:graphicData uri="http://schemas.openxmlformats.org/drawingml/2006/table">
            <a:tbl>
              <a:tblPr firstRow="1" bandRow="1">
                <a:tableStyleId>{5C22544A-7EE6-4342-B048-85BDC9FD1C3A}</a:tableStyleId>
              </a:tblPr>
              <a:tblGrid>
                <a:gridCol w="903376"/>
                <a:gridCol w="903376"/>
                <a:gridCol w="1764212"/>
                <a:gridCol w="1764212"/>
                <a:gridCol w="1764212"/>
              </a:tblGrid>
              <a:tr h="507977">
                <a:tc>
                  <a:txBody>
                    <a:bodyPr/>
                    <a:lstStyle/>
                    <a:p>
                      <a:r>
                        <a:rPr lang="fi-FI" sz="1200" dirty="0" smtClean="0"/>
                        <a:t>Suodatin-ryhmä</a:t>
                      </a:r>
                      <a:endParaRPr lang="fi-FI" sz="1200" dirty="0"/>
                    </a:p>
                  </a:txBody>
                  <a:tcPr/>
                </a:tc>
                <a:tc>
                  <a:txBody>
                    <a:bodyPr/>
                    <a:lstStyle/>
                    <a:p>
                      <a:r>
                        <a:rPr lang="fi-FI" sz="1200" dirty="0" smtClean="0"/>
                        <a:t>Suodatin-luokka</a:t>
                      </a:r>
                      <a:endParaRPr lang="fi-FI" sz="1200" dirty="0"/>
                    </a:p>
                  </a:txBody>
                  <a:tcPr/>
                </a:tc>
                <a:tc>
                  <a:txBody>
                    <a:bodyPr/>
                    <a:lstStyle/>
                    <a:p>
                      <a:r>
                        <a:rPr lang="fi-FI" sz="1200" dirty="0" smtClean="0"/>
                        <a:t>Keskimääräinen</a:t>
                      </a:r>
                      <a:r>
                        <a:rPr lang="fi-FI" sz="1200" baseline="0" dirty="0" smtClean="0"/>
                        <a:t> punnituserotusaste (Am) testipölylle (%)</a:t>
                      </a:r>
                      <a:endParaRPr lang="fi-FI"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dirty="0" smtClean="0"/>
                        <a:t>Keskimääräinen erotusaste (</a:t>
                      </a:r>
                      <a:r>
                        <a:rPr lang="fi-FI" sz="1200" dirty="0" err="1" smtClean="0"/>
                        <a:t>Em</a:t>
                      </a:r>
                      <a:r>
                        <a:rPr lang="fi-FI" sz="12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fi-FI" sz="1200" dirty="0" smtClean="0"/>
                        <a:t>0,4 µm hiukkasille (%)</a:t>
                      </a:r>
                      <a:endParaRPr lang="fi-FI"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dirty="0" smtClean="0"/>
                        <a:t>Vähimmäiserotusaste</a:t>
                      </a:r>
                      <a:r>
                        <a:rPr lang="fi-FI" sz="1200" baseline="0" dirty="0" smtClean="0"/>
                        <a:t> 0,4 µm hiukkasille (%)**</a:t>
                      </a:r>
                      <a:endParaRPr lang="fi-FI" sz="1200" dirty="0"/>
                    </a:p>
                  </a:txBody>
                  <a:tcPr/>
                </a:tc>
              </a:tr>
              <a:tr h="343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Karkea</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G1</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50 ≤ Am &lt; 65</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latin typeface="+mn-lt"/>
                        <a:ea typeface="+mn-ea"/>
                        <a:cs typeface="+mn-cs"/>
                      </a:endParaRPr>
                    </a:p>
                  </a:txBody>
                  <a:tcPr/>
                </a:tc>
              </a:tr>
              <a:tr h="343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G2</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65 ≤ Am &lt; 80</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latin typeface="+mn-lt"/>
                        <a:ea typeface="+mn-ea"/>
                        <a:cs typeface="+mn-cs"/>
                      </a:endParaRPr>
                    </a:p>
                  </a:txBody>
                  <a:tcPr/>
                </a:tc>
              </a:tr>
              <a:tr h="343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G3</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80 ≤ Am &lt; 90</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latin typeface="+mn-lt"/>
                        <a:ea typeface="+mn-ea"/>
                        <a:cs typeface="+mn-cs"/>
                      </a:endParaRPr>
                    </a:p>
                  </a:txBody>
                  <a:tcPr/>
                </a:tc>
              </a:tr>
              <a:tr h="343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G4</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90 ≤ Am</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latin typeface="+mn-lt"/>
                        <a:ea typeface="+mn-ea"/>
                        <a:cs typeface="+mn-cs"/>
                      </a:endParaRPr>
                    </a:p>
                  </a:txBody>
                  <a:tcPr/>
                </a:tc>
              </a:tr>
              <a:tr h="343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1" kern="1200" dirty="0" err="1" smtClean="0">
                          <a:solidFill>
                            <a:schemeClr val="tx1"/>
                          </a:solidFill>
                          <a:latin typeface="+mn-lt"/>
                          <a:ea typeface="+mn-ea"/>
                          <a:cs typeface="+mn-cs"/>
                        </a:rPr>
                        <a:t>Keski</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M5</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40 ≤ </a:t>
                      </a:r>
                      <a:r>
                        <a:rPr lang="fi-FI" sz="1200" b="1" kern="1200" dirty="0" err="1" smtClean="0">
                          <a:solidFill>
                            <a:schemeClr val="tx1"/>
                          </a:solidFill>
                          <a:latin typeface="+mn-lt"/>
                          <a:ea typeface="+mn-ea"/>
                          <a:cs typeface="+mn-cs"/>
                        </a:rPr>
                        <a:t>Em</a:t>
                      </a:r>
                      <a:r>
                        <a:rPr lang="fi-FI" sz="1200" b="1" kern="1200" dirty="0" smtClean="0">
                          <a:solidFill>
                            <a:schemeClr val="tx1"/>
                          </a:solidFill>
                          <a:latin typeface="+mn-lt"/>
                          <a:ea typeface="+mn-ea"/>
                          <a:cs typeface="+mn-cs"/>
                        </a:rPr>
                        <a:t> &lt; 60</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latin typeface="+mn-lt"/>
                        <a:ea typeface="+mn-ea"/>
                        <a:cs typeface="+mn-cs"/>
                      </a:endParaRPr>
                    </a:p>
                  </a:txBody>
                  <a:tcPr/>
                </a:tc>
              </a:tr>
              <a:tr h="343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M6</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60 ≤ </a:t>
                      </a:r>
                      <a:r>
                        <a:rPr lang="fi-FI" sz="1200" b="1" kern="1200" dirty="0" err="1" smtClean="0">
                          <a:solidFill>
                            <a:schemeClr val="tx1"/>
                          </a:solidFill>
                          <a:latin typeface="+mn-lt"/>
                          <a:ea typeface="+mn-ea"/>
                          <a:cs typeface="+mn-cs"/>
                        </a:rPr>
                        <a:t>Em</a:t>
                      </a:r>
                      <a:r>
                        <a:rPr lang="fi-FI" sz="1200" b="1" kern="1200" dirty="0" smtClean="0">
                          <a:solidFill>
                            <a:schemeClr val="tx1"/>
                          </a:solidFill>
                          <a:latin typeface="+mn-lt"/>
                          <a:ea typeface="+mn-ea"/>
                          <a:cs typeface="+mn-cs"/>
                        </a:rPr>
                        <a:t> &lt; 80</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latin typeface="+mn-lt"/>
                        <a:ea typeface="+mn-ea"/>
                        <a:cs typeface="+mn-cs"/>
                      </a:endParaRPr>
                    </a:p>
                  </a:txBody>
                  <a:tcPr/>
                </a:tc>
              </a:tr>
              <a:tr h="343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Hieno</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F7</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80 ≤ </a:t>
                      </a:r>
                      <a:r>
                        <a:rPr lang="fi-FI" sz="1200" b="1" kern="1200" dirty="0" err="1" smtClean="0">
                          <a:solidFill>
                            <a:schemeClr val="tx1"/>
                          </a:solidFill>
                          <a:latin typeface="+mn-lt"/>
                          <a:ea typeface="+mn-ea"/>
                          <a:cs typeface="+mn-cs"/>
                        </a:rPr>
                        <a:t>Em</a:t>
                      </a:r>
                      <a:r>
                        <a:rPr lang="fi-FI" sz="1200" b="1" kern="1200" dirty="0" smtClean="0">
                          <a:solidFill>
                            <a:schemeClr val="tx1"/>
                          </a:solidFill>
                          <a:latin typeface="+mn-lt"/>
                          <a:ea typeface="+mn-ea"/>
                          <a:cs typeface="+mn-cs"/>
                        </a:rPr>
                        <a:t> &lt; 90</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35</a:t>
                      </a:r>
                      <a:endParaRPr lang="fi-FI" sz="1200" b="1" kern="1200" dirty="0">
                        <a:solidFill>
                          <a:schemeClr val="tx1"/>
                        </a:solidFill>
                        <a:latin typeface="+mn-lt"/>
                        <a:ea typeface="+mn-ea"/>
                        <a:cs typeface="+mn-cs"/>
                      </a:endParaRPr>
                    </a:p>
                  </a:txBody>
                  <a:tcPr/>
                </a:tc>
              </a:tr>
              <a:tr h="343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F8</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90 ≤ </a:t>
                      </a:r>
                      <a:r>
                        <a:rPr lang="fi-FI" sz="1200" b="1" kern="1200" dirty="0" err="1" smtClean="0">
                          <a:solidFill>
                            <a:schemeClr val="tx1"/>
                          </a:solidFill>
                          <a:latin typeface="+mn-lt"/>
                          <a:ea typeface="+mn-ea"/>
                          <a:cs typeface="+mn-cs"/>
                        </a:rPr>
                        <a:t>Em</a:t>
                      </a:r>
                      <a:r>
                        <a:rPr lang="fi-FI" sz="1200" b="1" kern="1200" dirty="0" smtClean="0">
                          <a:solidFill>
                            <a:schemeClr val="tx1"/>
                          </a:solidFill>
                          <a:latin typeface="+mn-lt"/>
                          <a:ea typeface="+mn-ea"/>
                          <a:cs typeface="+mn-cs"/>
                        </a:rPr>
                        <a:t> &lt; 95</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55</a:t>
                      </a:r>
                      <a:endParaRPr lang="fi-FI" sz="1200" b="1" kern="1200" dirty="0">
                        <a:solidFill>
                          <a:schemeClr val="tx1"/>
                        </a:solidFill>
                        <a:latin typeface="+mn-lt"/>
                        <a:ea typeface="+mn-ea"/>
                        <a:cs typeface="+mn-cs"/>
                      </a:endParaRPr>
                    </a:p>
                  </a:txBody>
                  <a:tcPr/>
                </a:tc>
              </a:tr>
              <a:tr h="34335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F9</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95 ≤ </a:t>
                      </a:r>
                      <a:r>
                        <a:rPr lang="fi-FI" sz="1200" b="1" kern="1200" dirty="0" err="1" smtClean="0">
                          <a:solidFill>
                            <a:schemeClr val="tx1"/>
                          </a:solidFill>
                          <a:latin typeface="+mn-lt"/>
                          <a:ea typeface="+mn-ea"/>
                          <a:cs typeface="+mn-cs"/>
                        </a:rPr>
                        <a:t>Em</a:t>
                      </a:r>
                      <a:endParaRPr lang="fi-FI" sz="1200" b="1" kern="1200" dirty="0">
                        <a:solidFill>
                          <a:schemeClr val="tx1"/>
                        </a:solidFill>
                        <a:latin typeface="+mn-lt"/>
                        <a:ea typeface="+mn-ea"/>
                        <a:cs typeface="+mn-cs"/>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i-FI" sz="1200" b="1" kern="1200" dirty="0" smtClean="0">
                          <a:solidFill>
                            <a:schemeClr val="tx1"/>
                          </a:solidFill>
                          <a:latin typeface="+mn-lt"/>
                          <a:ea typeface="+mn-ea"/>
                          <a:cs typeface="+mn-cs"/>
                        </a:rPr>
                        <a:t>79</a:t>
                      </a:r>
                      <a:endParaRPr lang="fi-FI" sz="1200" b="1" kern="1200" dirty="0">
                        <a:solidFill>
                          <a:schemeClr val="tx1"/>
                        </a:solidFill>
                        <a:latin typeface="+mn-lt"/>
                        <a:ea typeface="+mn-ea"/>
                        <a:cs typeface="+mn-cs"/>
                      </a:endParaRPr>
                    </a:p>
                  </a:txBody>
                  <a:tcPr/>
                </a:tc>
              </a:tr>
            </a:tbl>
          </a:graphicData>
        </a:graphic>
      </p:graphicFrame>
      <p:sp>
        <p:nvSpPr>
          <p:cNvPr id="3" name="TextBox 2"/>
          <p:cNvSpPr txBox="1"/>
          <p:nvPr/>
        </p:nvSpPr>
        <p:spPr>
          <a:xfrm>
            <a:off x="539552" y="5209192"/>
            <a:ext cx="8424936" cy="861774"/>
          </a:xfrm>
          <a:prstGeom prst="rect">
            <a:avLst/>
          </a:prstGeom>
          <a:noFill/>
        </p:spPr>
        <p:txBody>
          <a:bodyPr wrap="square" rtlCol="0">
            <a:spAutoFit/>
          </a:bodyPr>
          <a:lstStyle/>
          <a:p>
            <a:r>
              <a:rPr lang="fi-FI" sz="1000" dirty="0"/>
              <a:t>*</a:t>
            </a:r>
            <a:r>
              <a:rPr lang="fi-FI" sz="1000" dirty="0" smtClean="0"/>
              <a:t>Ulkoilman  </a:t>
            </a:r>
            <a:r>
              <a:rPr lang="fi-FI" sz="1000" dirty="0"/>
              <a:t>pölyn  ominaisuudet  vaihtelevat  suuresti  verrattuna  testeissä  käytettyyn  synteettiseen  kuormituspölyyn. </a:t>
            </a:r>
            <a:r>
              <a:rPr lang="fi-FI" sz="1000" dirty="0" smtClean="0"/>
              <a:t>Tästä   </a:t>
            </a:r>
            <a:r>
              <a:rPr lang="fi-FI" sz="1000" dirty="0"/>
              <a:t>johtuen   testaustulokset  eivät   anna   pohjaa   käytön   aikaisen   toimivuuden   tai   käyttöajan   arvioimiseen. </a:t>
            </a:r>
            <a:r>
              <a:rPr lang="fi-FI" sz="1000" dirty="0" smtClean="0"/>
              <a:t>Suodatinmateriaalin  </a:t>
            </a:r>
            <a:r>
              <a:rPr lang="fi-FI" sz="1000" dirty="0"/>
              <a:t>sähköisen  varauksen  vähentyminen  tai  hiukkasten  tai  kuitujen  irtoaminen  voi  myös  huonontaa </a:t>
            </a:r>
            <a:r>
              <a:rPr lang="fi-FI" sz="1000" dirty="0" smtClean="0"/>
              <a:t>erotusastetta</a:t>
            </a:r>
            <a:r>
              <a:rPr lang="fi-FI" sz="1000" dirty="0"/>
              <a:t>. </a:t>
            </a:r>
            <a:endParaRPr lang="fi-FI" sz="1000" dirty="0" smtClean="0"/>
          </a:p>
          <a:p>
            <a:endParaRPr lang="fi-FI" sz="1000" dirty="0"/>
          </a:p>
          <a:p>
            <a:r>
              <a:rPr lang="fi-FI" sz="1000" dirty="0" smtClean="0"/>
              <a:t>**Vähimmäiserotusaste </a:t>
            </a:r>
            <a:r>
              <a:rPr lang="fi-FI" sz="1000" dirty="0"/>
              <a:t>on testausten kaikkien vaiheiden aikana mitattu alhaisin erotusaste</a:t>
            </a:r>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8" name="Slide Number Placeholder 7"/>
          <p:cNvSpPr>
            <a:spLocks noGrp="1"/>
          </p:cNvSpPr>
          <p:nvPr>
            <p:ph type="sldNum" sz="quarter" idx="12"/>
          </p:nvPr>
        </p:nvSpPr>
        <p:spPr/>
        <p:txBody>
          <a:bodyPr/>
          <a:lstStyle/>
          <a:p>
            <a:fld id="{49246692-9764-4796-AF2E-897E79EBAFA7}" type="slidenum">
              <a:rPr lang="fi-FI" smtClean="0"/>
              <a:pPr/>
              <a:t>39</a:t>
            </a:fld>
            <a:endParaRPr lang="fi-FI"/>
          </a:p>
        </p:txBody>
      </p:sp>
    </p:spTree>
    <p:extLst>
      <p:ext uri="{BB962C8B-B14F-4D97-AF65-F5344CB8AC3E}">
        <p14:creationId xmlns:p14="http://schemas.microsoft.com/office/powerpoint/2010/main" val="3668114565"/>
      </p:ext>
    </p:extLst>
  </p:cSld>
  <p:clrMapOvr>
    <a:masterClrMapping/>
  </p:clrMapOvr>
  <p:transitio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smtClean="0"/>
              <a:t>Sisällysluettelo:</a:t>
            </a:r>
            <a:endParaRPr lang="fi-FI" dirty="0"/>
          </a:p>
        </p:txBody>
      </p:sp>
      <p:pic>
        <p:nvPicPr>
          <p:cNvPr id="5" name="Kuva 26" descr="Kuvaus: Savonia_Word_tunniste"/>
          <p:cNvPicPr/>
          <p:nvPr/>
        </p:nvPicPr>
        <p:blipFill rotWithShape="1">
          <a:blip r:embed="rId3" cstate="print">
            <a:extLst>
              <a:ext uri="{28A0092B-C50C-407E-A947-70E740481C1C}">
                <a14:useLocalDpi xmlns:a14="http://schemas.microsoft.com/office/drawing/2010/main" val="0"/>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9246692-9764-4796-AF2E-897E79EBAFA7}" type="slidenum">
              <a:rPr lang="fi-FI" smtClean="0"/>
              <a:pPr/>
              <a:t>4</a:t>
            </a:fld>
            <a:endParaRPr lang="fi-FI"/>
          </a:p>
        </p:txBody>
      </p:sp>
      <p:sp>
        <p:nvSpPr>
          <p:cNvPr id="8" name="Content Placeholder 2"/>
          <p:cNvSpPr>
            <a:spLocks noGrp="1"/>
          </p:cNvSpPr>
          <p:nvPr>
            <p:ph sz="half" idx="1"/>
          </p:nvPr>
        </p:nvSpPr>
        <p:spPr>
          <a:xfrm>
            <a:off x="827088" y="1462179"/>
            <a:ext cx="3668712" cy="4392614"/>
          </a:xfrm>
        </p:spPr>
        <p:txBody>
          <a:bodyPr>
            <a:noAutofit/>
          </a:bodyPr>
          <a:lstStyle/>
          <a:p>
            <a:pPr marL="342900" lvl="1" indent="-342900">
              <a:lnSpc>
                <a:spcPct val="80000"/>
              </a:lnSpc>
              <a:buClr>
                <a:srgbClr val="C00000"/>
              </a:buClr>
              <a:buFont typeface="+mj-lt"/>
              <a:buAutoNum type="arabicPeriod" startAt="5"/>
            </a:pPr>
            <a:r>
              <a:rPr lang="fi-FI" sz="1000" b="1" dirty="0"/>
              <a:t>Mineraalivillakuidut ja asbesti</a:t>
            </a:r>
          </a:p>
          <a:p>
            <a:pPr lvl="1">
              <a:lnSpc>
                <a:spcPct val="80000"/>
              </a:lnSpc>
              <a:buClr>
                <a:srgbClr val="C00000"/>
              </a:buClr>
            </a:pPr>
            <a:r>
              <a:rPr lang="fi-FI" sz="1000" dirty="0"/>
              <a:t>Mineraalivillakuidut</a:t>
            </a:r>
          </a:p>
          <a:p>
            <a:pPr lvl="1">
              <a:lnSpc>
                <a:spcPct val="80000"/>
              </a:lnSpc>
              <a:buClr>
                <a:srgbClr val="C00000"/>
              </a:buClr>
            </a:pPr>
            <a:r>
              <a:rPr lang="fi-FI" sz="1000" dirty="0"/>
              <a:t>Mineraalivillakuidut ilmavaihtojärjestelmässä</a:t>
            </a:r>
          </a:p>
          <a:p>
            <a:pPr lvl="1">
              <a:lnSpc>
                <a:spcPct val="80000"/>
              </a:lnSpc>
              <a:buClr>
                <a:srgbClr val="C00000"/>
              </a:buClr>
            </a:pPr>
            <a:r>
              <a:rPr lang="fi-FI" sz="1000" dirty="0"/>
              <a:t>Mineraalivillakuidut työtiloissa</a:t>
            </a:r>
          </a:p>
          <a:p>
            <a:pPr lvl="1">
              <a:lnSpc>
                <a:spcPct val="80000"/>
              </a:lnSpc>
              <a:buClr>
                <a:srgbClr val="C00000"/>
              </a:buClr>
            </a:pPr>
            <a:r>
              <a:rPr lang="fi-FI" sz="1000" dirty="0"/>
              <a:t>Ohje- ja toimenpidearvot</a:t>
            </a:r>
          </a:p>
          <a:p>
            <a:pPr lvl="1">
              <a:lnSpc>
                <a:spcPct val="80000"/>
              </a:lnSpc>
              <a:buClr>
                <a:srgbClr val="C00000"/>
              </a:buClr>
            </a:pPr>
            <a:r>
              <a:rPr lang="fi-FI" sz="1000" dirty="0"/>
              <a:t>Asbesti rakennuksessa</a:t>
            </a:r>
          </a:p>
          <a:p>
            <a:pPr lvl="1">
              <a:lnSpc>
                <a:spcPct val="80000"/>
              </a:lnSpc>
              <a:buClr>
                <a:srgbClr val="C00000"/>
              </a:buClr>
            </a:pPr>
            <a:r>
              <a:rPr lang="fi-FI" sz="1000" dirty="0"/>
              <a:t>Asbestin aiheuttamat sairaudet</a:t>
            </a:r>
          </a:p>
          <a:p>
            <a:pPr lvl="1">
              <a:lnSpc>
                <a:spcPct val="80000"/>
              </a:lnSpc>
              <a:buClr>
                <a:srgbClr val="C00000"/>
              </a:buClr>
            </a:pPr>
            <a:r>
              <a:rPr lang="fi-FI" sz="1000" dirty="0"/>
              <a:t>Asbesti, näytteenotto</a:t>
            </a:r>
          </a:p>
          <a:p>
            <a:pPr lvl="1">
              <a:lnSpc>
                <a:spcPct val="80000"/>
              </a:lnSpc>
              <a:buClr>
                <a:srgbClr val="C00000"/>
              </a:buClr>
            </a:pPr>
            <a:r>
              <a:rPr lang="fi-FI" sz="1000" dirty="0"/>
              <a:t>Asbestin poistaminen rakennuksesta</a:t>
            </a:r>
          </a:p>
          <a:p>
            <a:pPr lvl="1">
              <a:lnSpc>
                <a:spcPct val="80000"/>
              </a:lnSpc>
              <a:buClr>
                <a:srgbClr val="C00000"/>
              </a:buClr>
            </a:pPr>
            <a:r>
              <a:rPr lang="fi-FI" sz="1000" dirty="0"/>
              <a:t>Valtioneuvoston asetus asbestityön turvallisuudesta</a:t>
            </a:r>
          </a:p>
          <a:p>
            <a:pPr lvl="1"/>
            <a:endParaRPr lang="fi-FI" sz="1050" dirty="0"/>
          </a:p>
          <a:p>
            <a:pPr marL="342900" lvl="1" indent="-342900">
              <a:lnSpc>
                <a:spcPct val="80000"/>
              </a:lnSpc>
              <a:buClr>
                <a:srgbClr val="C00000"/>
              </a:buClr>
              <a:buFont typeface="+mj-lt"/>
              <a:buAutoNum type="arabicPeriod" startAt="6"/>
            </a:pPr>
            <a:r>
              <a:rPr lang="fi-FI" sz="1000" b="1" dirty="0">
                <a:solidFill>
                  <a:srgbClr val="C00000"/>
                </a:solidFill>
              </a:rPr>
              <a:t>Ilmanvaihto ja sisäilmasto</a:t>
            </a:r>
          </a:p>
          <a:p>
            <a:pPr lvl="1">
              <a:lnSpc>
                <a:spcPct val="80000"/>
              </a:lnSpc>
              <a:buClr>
                <a:srgbClr val="C00000"/>
              </a:buClr>
            </a:pPr>
            <a:r>
              <a:rPr lang="fi-FI" sz="1000" dirty="0">
                <a:solidFill>
                  <a:srgbClr val="C00000"/>
                </a:solidFill>
              </a:rPr>
              <a:t>Ilmanvaihtojärjestelmät</a:t>
            </a:r>
          </a:p>
          <a:p>
            <a:pPr lvl="1">
              <a:lnSpc>
                <a:spcPct val="80000"/>
              </a:lnSpc>
              <a:buClr>
                <a:srgbClr val="C00000"/>
              </a:buClr>
            </a:pPr>
            <a:r>
              <a:rPr lang="fi-FI" sz="1000" dirty="0">
                <a:solidFill>
                  <a:srgbClr val="C00000"/>
                </a:solidFill>
              </a:rPr>
              <a:t>Ilmanvaihtoon liittyvät ohjeet ja määräykset</a:t>
            </a:r>
          </a:p>
          <a:p>
            <a:pPr lvl="1">
              <a:lnSpc>
                <a:spcPct val="80000"/>
              </a:lnSpc>
              <a:buClr>
                <a:srgbClr val="C00000"/>
              </a:buClr>
            </a:pPr>
            <a:r>
              <a:rPr lang="fi-FI" sz="1000" dirty="0">
                <a:solidFill>
                  <a:srgbClr val="C00000"/>
                </a:solidFill>
              </a:rPr>
              <a:t>Ilmamäärät ja ilmanvaihdon riittävyys</a:t>
            </a:r>
          </a:p>
          <a:p>
            <a:pPr lvl="1">
              <a:lnSpc>
                <a:spcPct val="80000"/>
              </a:lnSpc>
              <a:buClr>
                <a:srgbClr val="C00000"/>
              </a:buClr>
            </a:pPr>
            <a:r>
              <a:rPr lang="fi-FI" sz="1000" dirty="0">
                <a:solidFill>
                  <a:srgbClr val="C00000"/>
                </a:solidFill>
              </a:rPr>
              <a:t>Tuloilman suodatus</a:t>
            </a:r>
          </a:p>
          <a:p>
            <a:pPr lvl="1">
              <a:lnSpc>
                <a:spcPct val="80000"/>
              </a:lnSpc>
              <a:buClr>
                <a:srgbClr val="C00000"/>
              </a:buClr>
            </a:pPr>
            <a:r>
              <a:rPr lang="fi-FI" sz="1000" dirty="0">
                <a:solidFill>
                  <a:srgbClr val="C00000"/>
                </a:solidFill>
              </a:rPr>
              <a:t>Ilmanvaihtojärjestelmän puhtaus ja puhdistaminen</a:t>
            </a:r>
          </a:p>
          <a:p>
            <a:pPr lvl="1">
              <a:lnSpc>
                <a:spcPct val="80000"/>
              </a:lnSpc>
              <a:buClr>
                <a:srgbClr val="C00000"/>
              </a:buClr>
            </a:pPr>
            <a:r>
              <a:rPr lang="fi-FI" sz="1000" dirty="0">
                <a:solidFill>
                  <a:srgbClr val="C00000"/>
                </a:solidFill>
              </a:rPr>
              <a:t>Ilmanvaihtojärjestelmän kosteuden lähteet</a:t>
            </a:r>
          </a:p>
          <a:p>
            <a:pPr lvl="1">
              <a:lnSpc>
                <a:spcPct val="80000"/>
              </a:lnSpc>
              <a:buClr>
                <a:srgbClr val="C00000"/>
              </a:buClr>
            </a:pPr>
            <a:r>
              <a:rPr lang="fi-FI" sz="1000" dirty="0">
                <a:solidFill>
                  <a:srgbClr val="C00000"/>
                </a:solidFill>
              </a:rPr>
              <a:t>Palautus- ja siirtoilma</a:t>
            </a:r>
          </a:p>
          <a:p>
            <a:pPr lvl="1">
              <a:lnSpc>
                <a:spcPct val="80000"/>
              </a:lnSpc>
              <a:buClr>
                <a:srgbClr val="C00000"/>
              </a:buClr>
            </a:pPr>
            <a:r>
              <a:rPr lang="fi-FI" sz="1000" dirty="0">
                <a:solidFill>
                  <a:srgbClr val="C00000"/>
                </a:solidFill>
              </a:rPr>
              <a:t>Ulkoilma- ja jäteilmalaitteiden sijoittaminen</a:t>
            </a:r>
          </a:p>
          <a:p>
            <a:pPr lvl="1">
              <a:lnSpc>
                <a:spcPct val="80000"/>
              </a:lnSpc>
              <a:buClr>
                <a:srgbClr val="C00000"/>
              </a:buClr>
            </a:pPr>
            <a:r>
              <a:rPr lang="fi-FI" sz="1000" dirty="0">
                <a:solidFill>
                  <a:srgbClr val="C00000"/>
                </a:solidFill>
              </a:rPr>
              <a:t>Mineraalivillakuidut ilmanvaihtojärjestelmässä</a:t>
            </a:r>
          </a:p>
          <a:p>
            <a:pPr lvl="1">
              <a:lnSpc>
                <a:spcPct val="80000"/>
              </a:lnSpc>
              <a:buClr>
                <a:srgbClr val="C00000"/>
              </a:buClr>
            </a:pPr>
            <a:r>
              <a:rPr lang="fi-FI" sz="1000" dirty="0">
                <a:solidFill>
                  <a:srgbClr val="C00000"/>
                </a:solidFill>
              </a:rPr>
              <a:t>Paine-erot rakennuksessa</a:t>
            </a:r>
          </a:p>
          <a:p>
            <a:pPr lvl="1">
              <a:lnSpc>
                <a:spcPct val="80000"/>
              </a:lnSpc>
              <a:buClr>
                <a:srgbClr val="C00000"/>
              </a:buClr>
            </a:pPr>
            <a:r>
              <a:rPr lang="fi-FI" sz="1000" dirty="0">
                <a:solidFill>
                  <a:srgbClr val="C00000"/>
                </a:solidFill>
              </a:rPr>
              <a:t>Ilmanjako</a:t>
            </a:r>
          </a:p>
          <a:p>
            <a:pPr lvl="1">
              <a:lnSpc>
                <a:spcPct val="80000"/>
              </a:lnSpc>
              <a:buClr>
                <a:srgbClr val="C00000"/>
              </a:buClr>
            </a:pPr>
            <a:r>
              <a:rPr lang="fi-FI" sz="1000" dirty="0">
                <a:solidFill>
                  <a:srgbClr val="C00000"/>
                </a:solidFill>
              </a:rPr>
              <a:t>Jäähdytyspalkit ja </a:t>
            </a:r>
            <a:r>
              <a:rPr lang="fi-FI" sz="1000" dirty="0" err="1">
                <a:solidFill>
                  <a:srgbClr val="C00000"/>
                </a:solidFill>
              </a:rPr>
              <a:t>puhallinkonvektorit</a:t>
            </a:r>
            <a:endParaRPr lang="fi-FI" sz="1000" dirty="0">
              <a:solidFill>
                <a:srgbClr val="C00000"/>
              </a:solidFill>
            </a:endParaRPr>
          </a:p>
          <a:p>
            <a:pPr lvl="1">
              <a:lnSpc>
                <a:spcPct val="80000"/>
              </a:lnSpc>
            </a:pPr>
            <a:endParaRPr lang="fi-FI" sz="1100" dirty="0"/>
          </a:p>
          <a:p>
            <a:pPr lvl="1"/>
            <a:endParaRPr lang="fi-FI" sz="1100" dirty="0"/>
          </a:p>
          <a:p>
            <a:pPr lvl="1"/>
            <a:endParaRPr lang="fi-FI" sz="1100" dirty="0"/>
          </a:p>
          <a:p>
            <a:pPr lvl="1"/>
            <a:endParaRPr lang="fi-FI" sz="1100" dirty="0"/>
          </a:p>
          <a:p>
            <a:pPr lvl="1"/>
            <a:endParaRPr lang="fi-FI" sz="1100" dirty="0"/>
          </a:p>
          <a:p>
            <a:pPr lvl="1"/>
            <a:endParaRPr lang="fi-FI" sz="1100" dirty="0"/>
          </a:p>
          <a:p>
            <a:pPr lvl="1"/>
            <a:endParaRPr lang="fi-FI" sz="1100" dirty="0"/>
          </a:p>
          <a:p>
            <a:endParaRPr lang="fi-FI" sz="1100" dirty="0"/>
          </a:p>
        </p:txBody>
      </p:sp>
      <p:sp>
        <p:nvSpPr>
          <p:cNvPr id="10" name="Content Placeholder 3"/>
          <p:cNvSpPr>
            <a:spLocks noGrp="1"/>
          </p:cNvSpPr>
          <p:nvPr>
            <p:ph sz="half" idx="2"/>
          </p:nvPr>
        </p:nvSpPr>
        <p:spPr>
          <a:xfrm>
            <a:off x="4788024" y="1419415"/>
            <a:ext cx="3668713" cy="4392614"/>
          </a:xfrm>
        </p:spPr>
        <p:txBody>
          <a:bodyPr>
            <a:noAutofit/>
          </a:bodyPr>
          <a:lstStyle/>
          <a:p>
            <a:pPr marL="342900" lvl="1" indent="-342900">
              <a:buClr>
                <a:srgbClr val="C60C30"/>
              </a:buClr>
              <a:buFont typeface="+mj-lt"/>
              <a:buAutoNum type="arabicPeriod" startAt="7"/>
            </a:pPr>
            <a:r>
              <a:rPr lang="fi-FI" sz="1050" b="1" dirty="0"/>
              <a:t>Koettu sisäympäristö ja sisäilmastokysely</a:t>
            </a:r>
          </a:p>
          <a:p>
            <a:pPr lvl="1">
              <a:lnSpc>
                <a:spcPct val="80000"/>
              </a:lnSpc>
            </a:pPr>
            <a:r>
              <a:rPr lang="fi-FI" sz="1050" dirty="0"/>
              <a:t>Koettu sisäympäristö</a:t>
            </a:r>
          </a:p>
          <a:p>
            <a:pPr lvl="1">
              <a:lnSpc>
                <a:spcPct val="80000"/>
              </a:lnSpc>
            </a:pPr>
            <a:r>
              <a:rPr lang="fi-FI" sz="1050" dirty="0"/>
              <a:t>Sisäilmastokysely</a:t>
            </a:r>
          </a:p>
          <a:p>
            <a:pPr lvl="1">
              <a:lnSpc>
                <a:spcPct val="80000"/>
              </a:lnSpc>
            </a:pPr>
            <a:r>
              <a:rPr lang="fi-FI" sz="1050" dirty="0"/>
              <a:t>MM40-Örebro -kysely</a:t>
            </a:r>
          </a:p>
          <a:p>
            <a:pPr lvl="1">
              <a:lnSpc>
                <a:spcPct val="80000"/>
              </a:lnSpc>
            </a:pPr>
            <a:r>
              <a:rPr lang="fi-FI" sz="1050" dirty="0"/>
              <a:t>Työterveyslaitoksen sisäilmastokysely</a:t>
            </a:r>
          </a:p>
          <a:p>
            <a:pPr lvl="1">
              <a:lnSpc>
                <a:spcPct val="80000"/>
              </a:lnSpc>
            </a:pPr>
            <a:r>
              <a:rPr lang="fi-FI" sz="1050" dirty="0"/>
              <a:t>Koulujen sisäilmastokysely</a:t>
            </a:r>
          </a:p>
          <a:p>
            <a:pPr lvl="1"/>
            <a:endParaRPr lang="fi-FI" sz="900" dirty="0"/>
          </a:p>
          <a:p>
            <a:pPr marL="342900" lvl="1" indent="-342900">
              <a:buFont typeface="+mj-lt"/>
              <a:buAutoNum type="arabicPeriod" startAt="8"/>
            </a:pPr>
            <a:r>
              <a:rPr lang="fi-FI" sz="1050" b="1" dirty="0" smtClean="0"/>
              <a:t>Sisäilmastoselvitys</a:t>
            </a:r>
          </a:p>
          <a:p>
            <a:pPr lvl="1">
              <a:lnSpc>
                <a:spcPct val="80000"/>
              </a:lnSpc>
            </a:pPr>
            <a:r>
              <a:rPr lang="fi-FI" sz="1050" dirty="0" smtClean="0"/>
              <a:t>Sisäilmastoselvityksen vaiheet</a:t>
            </a:r>
          </a:p>
          <a:p>
            <a:pPr lvl="1">
              <a:lnSpc>
                <a:spcPct val="80000"/>
              </a:lnSpc>
            </a:pPr>
            <a:r>
              <a:rPr lang="fi-FI" sz="1050" dirty="0" smtClean="0"/>
              <a:t>Taustatiedot kohteesta</a:t>
            </a:r>
          </a:p>
          <a:p>
            <a:pPr lvl="1">
              <a:lnSpc>
                <a:spcPct val="80000"/>
              </a:lnSpc>
            </a:pPr>
            <a:r>
              <a:rPr lang="fi-FI" sz="1050" dirty="0" smtClean="0"/>
              <a:t>Arviointikäynti</a:t>
            </a:r>
          </a:p>
          <a:p>
            <a:pPr lvl="1">
              <a:lnSpc>
                <a:spcPct val="80000"/>
              </a:lnSpc>
            </a:pPr>
            <a:r>
              <a:rPr lang="fi-FI" sz="1050" dirty="0" smtClean="0"/>
              <a:t>Jatkotutkimukset</a:t>
            </a:r>
          </a:p>
          <a:p>
            <a:pPr lvl="1">
              <a:lnSpc>
                <a:spcPct val="80000"/>
              </a:lnSpc>
            </a:pPr>
            <a:r>
              <a:rPr lang="fi-FI" sz="1050" dirty="0" smtClean="0"/>
              <a:t>Johtopäätökset</a:t>
            </a:r>
          </a:p>
          <a:p>
            <a:pPr lvl="1">
              <a:lnSpc>
                <a:spcPct val="80000"/>
              </a:lnSpc>
            </a:pPr>
            <a:r>
              <a:rPr lang="fi-FI" sz="1050" dirty="0" smtClean="0"/>
              <a:t>Sisäilmastoselvitys ja viestintä</a:t>
            </a:r>
          </a:p>
          <a:p>
            <a:pPr lvl="1">
              <a:lnSpc>
                <a:spcPct val="80000"/>
              </a:lnSpc>
            </a:pPr>
            <a:r>
              <a:rPr lang="fi-FI" sz="1050" dirty="0" smtClean="0"/>
              <a:t>Sisäilmaongelman ratkaiseminen asunto-osakeyhtiössä</a:t>
            </a:r>
          </a:p>
          <a:p>
            <a:pPr lvl="1"/>
            <a:endParaRPr lang="fi-FI" sz="900" dirty="0"/>
          </a:p>
          <a:p>
            <a:pPr marL="342900" lvl="1" indent="-342900">
              <a:buClr>
                <a:srgbClr val="C60C30"/>
              </a:buClr>
              <a:buFont typeface="+mj-lt"/>
              <a:buAutoNum type="arabicPeriod" startAt="9"/>
            </a:pPr>
            <a:r>
              <a:rPr lang="fi-FI" sz="1050" b="1" dirty="0"/>
              <a:t>Altistumisen arviointi</a:t>
            </a:r>
          </a:p>
          <a:p>
            <a:pPr lvl="1">
              <a:lnSpc>
                <a:spcPct val="80000"/>
              </a:lnSpc>
            </a:pPr>
            <a:r>
              <a:rPr lang="fi-FI" sz="1050" dirty="0"/>
              <a:t>Käsitteet</a:t>
            </a:r>
          </a:p>
          <a:p>
            <a:pPr lvl="1">
              <a:lnSpc>
                <a:spcPct val="80000"/>
              </a:lnSpc>
            </a:pPr>
            <a:r>
              <a:rPr lang="fi-FI" sz="1050" dirty="0"/>
              <a:t>Lainsäädäntö</a:t>
            </a:r>
          </a:p>
          <a:p>
            <a:pPr lvl="1">
              <a:lnSpc>
                <a:spcPct val="80000"/>
              </a:lnSpc>
            </a:pPr>
            <a:r>
              <a:rPr lang="fi-FI" sz="1050" dirty="0"/>
              <a:t>Sisäilmasto-ongelmien vaikutus tilojen käyttäjien terveyteen</a:t>
            </a:r>
          </a:p>
          <a:p>
            <a:pPr lvl="1">
              <a:lnSpc>
                <a:spcPct val="80000"/>
              </a:lnSpc>
            </a:pPr>
            <a:r>
              <a:rPr lang="fi-FI" sz="1050" dirty="0"/>
              <a:t>Altistumisen ja terveydellisen merkityksen arviointi</a:t>
            </a:r>
          </a:p>
          <a:p>
            <a:pPr lvl="1">
              <a:lnSpc>
                <a:spcPct val="80000"/>
              </a:lnSpc>
            </a:pPr>
            <a:r>
              <a:rPr lang="fi-FI" sz="1050" dirty="0"/>
              <a:t>BS8800 - riskinarviointistandardi</a:t>
            </a:r>
          </a:p>
          <a:p>
            <a:pPr lvl="1">
              <a:lnSpc>
                <a:spcPct val="80000"/>
              </a:lnSpc>
            </a:pPr>
            <a:r>
              <a:rPr lang="fi-FI" sz="1050" dirty="0"/>
              <a:t>Kosteusvauriotyöryhmän muistio, STM </a:t>
            </a:r>
            <a:r>
              <a:rPr lang="fi-FI" sz="1050" dirty="0" smtClean="0"/>
              <a:t>2009:18</a:t>
            </a:r>
          </a:p>
          <a:p>
            <a:pPr lvl="1">
              <a:lnSpc>
                <a:spcPct val="80000"/>
              </a:lnSpc>
            </a:pPr>
            <a:r>
              <a:rPr lang="fi-FI" sz="1050" dirty="0" smtClean="0"/>
              <a:t>Altistumisolosuhteiden arviointi sisäilman epäpuhtauksille (TTL)</a:t>
            </a:r>
            <a:endParaRPr lang="fi-FI" sz="1050" dirty="0"/>
          </a:p>
          <a:p>
            <a:pPr lvl="1">
              <a:lnSpc>
                <a:spcPct val="80000"/>
              </a:lnSpc>
            </a:pPr>
            <a:r>
              <a:rPr lang="fi-FI" sz="1050" dirty="0"/>
              <a:t>Altistumisen ja terveydellisen merkityksen arviointi</a:t>
            </a:r>
          </a:p>
          <a:p>
            <a:pPr lvl="1">
              <a:lnSpc>
                <a:spcPct val="80000"/>
              </a:lnSpc>
            </a:pPr>
            <a:r>
              <a:rPr lang="fi-FI" sz="1050" dirty="0"/>
              <a:t>Altistumisen arvioinnista terveydellisen merkityksen arviointiin</a:t>
            </a:r>
          </a:p>
          <a:p>
            <a:endParaRPr lang="fi-FI" sz="1100" dirty="0"/>
          </a:p>
        </p:txBody>
      </p:sp>
    </p:spTree>
    <p:extLst>
      <p:ext uri="{BB962C8B-B14F-4D97-AF65-F5344CB8AC3E}">
        <p14:creationId xmlns:p14="http://schemas.microsoft.com/office/powerpoint/2010/main" val="4020578934"/>
      </p:ext>
    </p:extLst>
  </p:cSld>
  <p:clrMapOvr>
    <a:masterClrMapping/>
  </p:clrMapOvr>
  <p:transition spd="med">
    <p:wip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620999"/>
            <a:ext cx="7489824" cy="1079500"/>
          </a:xfrm>
        </p:spPr>
        <p:txBody>
          <a:bodyPr/>
          <a:lstStyle/>
          <a:p>
            <a:r>
              <a:rPr lang="fi-FI" sz="3200" dirty="0" smtClean="0">
                <a:solidFill>
                  <a:srgbClr val="44697D"/>
                </a:solidFill>
              </a:rPr>
              <a:t>Tuloilman suodatusluokat</a:t>
            </a:r>
            <a:r>
              <a:rPr lang="fi-FI" dirty="0" smtClean="0">
                <a:solidFill>
                  <a:srgbClr val="44697D"/>
                </a:solidFill>
              </a:rPr>
              <a:t/>
            </a:r>
            <a:br>
              <a:rPr lang="fi-FI" dirty="0" smtClean="0">
                <a:solidFill>
                  <a:srgbClr val="44697D"/>
                </a:solidFill>
              </a:rPr>
            </a:br>
            <a:r>
              <a:rPr lang="fi-FI" sz="2400" dirty="0" smtClean="0">
                <a:solidFill>
                  <a:srgbClr val="44697D"/>
                </a:solidFill>
              </a:rPr>
              <a:t>Sisäilmastoluokitus 2008</a:t>
            </a:r>
            <a:endParaRPr lang="fi-FI" dirty="0">
              <a:solidFill>
                <a:srgbClr val="44697D"/>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37766790"/>
              </p:ext>
            </p:extLst>
          </p:nvPr>
        </p:nvGraphicFramePr>
        <p:xfrm>
          <a:off x="628956" y="1988840"/>
          <a:ext cx="7704855" cy="2448273"/>
        </p:xfrm>
        <a:graphic>
          <a:graphicData uri="http://schemas.openxmlformats.org/drawingml/2006/table">
            <a:tbl>
              <a:tblPr firstRow="1" bandRow="1">
                <a:tableStyleId>{5C22544A-7EE6-4342-B048-85BDC9FD1C3A}</a:tableStyleId>
              </a:tblPr>
              <a:tblGrid>
                <a:gridCol w="2568285"/>
                <a:gridCol w="2568285"/>
                <a:gridCol w="2568285"/>
              </a:tblGrid>
              <a:tr h="349753">
                <a:tc>
                  <a:txBody>
                    <a:bodyPr/>
                    <a:lstStyle/>
                    <a:p>
                      <a:r>
                        <a:rPr lang="fi-FI" sz="1600" dirty="0" smtClean="0"/>
                        <a:t>Suodatin</a:t>
                      </a:r>
                      <a:endParaRPr lang="fi-FI" sz="1600" dirty="0"/>
                    </a:p>
                  </a:txBody>
                  <a:tcPr/>
                </a:tc>
                <a:tc>
                  <a:txBody>
                    <a:bodyPr/>
                    <a:lstStyle/>
                    <a:p>
                      <a:r>
                        <a:rPr lang="fi-FI" sz="1600" dirty="0" smtClean="0"/>
                        <a:t>Suodatinluokka</a:t>
                      </a:r>
                      <a:endParaRPr lang="fi-FI" sz="1600" dirty="0"/>
                    </a:p>
                  </a:txBody>
                  <a:tcPr/>
                </a:tc>
                <a:tc>
                  <a:txBody>
                    <a:bodyPr/>
                    <a:lstStyle/>
                    <a:p>
                      <a:r>
                        <a:rPr lang="fi-FI" sz="1600" dirty="0" smtClean="0"/>
                        <a:t>erotusaste</a:t>
                      </a:r>
                      <a:endParaRPr lang="fi-FI" sz="1600" dirty="0"/>
                    </a:p>
                  </a:txBody>
                  <a:tcPr/>
                </a:tc>
              </a:tr>
              <a:tr h="546190">
                <a:tc>
                  <a:txBody>
                    <a:bodyPr/>
                    <a:lstStyle/>
                    <a:p>
                      <a:r>
                        <a:rPr lang="fi-FI" sz="1400" dirty="0" smtClean="0"/>
                        <a:t>Siitepölysuodatin</a:t>
                      </a:r>
                      <a:endParaRPr lang="fi-FI" sz="1400" dirty="0"/>
                    </a:p>
                  </a:txBody>
                  <a:tcPr/>
                </a:tc>
                <a:tc>
                  <a:txBody>
                    <a:bodyPr/>
                    <a:lstStyle/>
                    <a:p>
                      <a:r>
                        <a:rPr lang="fi-FI" sz="1400" dirty="0" smtClean="0"/>
                        <a:t>F5 / F6</a:t>
                      </a:r>
                      <a:endParaRPr lang="fi-FI" sz="1400" dirty="0"/>
                    </a:p>
                  </a:txBody>
                  <a:tcPr/>
                </a:tc>
                <a:tc>
                  <a:txBody>
                    <a:bodyPr/>
                    <a:lstStyle/>
                    <a:p>
                      <a:r>
                        <a:rPr lang="fi-FI" sz="1400" dirty="0" smtClean="0"/>
                        <a:t>Hienosuodatin</a:t>
                      </a:r>
                    </a:p>
                    <a:p>
                      <a:pPr marL="285750" indent="-285750">
                        <a:buFont typeface="Arial" panose="020B0604020202020204" pitchFamily="34" charset="0"/>
                        <a:buChar char="•"/>
                      </a:pPr>
                      <a:r>
                        <a:rPr lang="fi-FI" sz="1400" dirty="0" smtClean="0"/>
                        <a:t>20 % yli</a:t>
                      </a:r>
                      <a:r>
                        <a:rPr lang="fi-FI" sz="1400" baseline="0" dirty="0" smtClean="0"/>
                        <a:t> 1 µm</a:t>
                      </a:r>
                      <a:endParaRPr lang="fi-FI" sz="1400" dirty="0"/>
                    </a:p>
                  </a:txBody>
                  <a:tcPr/>
                </a:tc>
              </a:tr>
              <a:tr h="776165">
                <a:tc>
                  <a:txBody>
                    <a:bodyPr/>
                    <a:lstStyle/>
                    <a:p>
                      <a:r>
                        <a:rPr lang="fi-FI" sz="1400" dirty="0" smtClean="0"/>
                        <a:t>Kaupunkipölysuodatin</a:t>
                      </a:r>
                      <a:endParaRPr lang="fi-FI" sz="1400" dirty="0"/>
                    </a:p>
                  </a:txBody>
                  <a:tcPr/>
                </a:tc>
                <a:tc>
                  <a:txBody>
                    <a:bodyPr/>
                    <a:lstStyle/>
                    <a:p>
                      <a:r>
                        <a:rPr lang="fi-FI" sz="1400" dirty="0" smtClean="0"/>
                        <a:t>F7</a:t>
                      </a:r>
                      <a:endParaRPr lang="fi-FI" sz="1400" dirty="0"/>
                    </a:p>
                  </a:txBody>
                  <a:tcPr/>
                </a:tc>
                <a:tc>
                  <a:txBody>
                    <a:bodyPr/>
                    <a:lstStyle/>
                    <a:p>
                      <a:r>
                        <a:rPr lang="fi-FI" sz="1400" dirty="0" smtClean="0"/>
                        <a:t>Hienosuodatin;</a:t>
                      </a:r>
                      <a:r>
                        <a:rPr lang="fi-FI" sz="1400" baseline="0" dirty="0" smtClean="0"/>
                        <a:t> </a:t>
                      </a:r>
                    </a:p>
                    <a:p>
                      <a:pPr marL="285750" indent="-285750">
                        <a:buFont typeface="Arial" panose="020B0604020202020204" pitchFamily="34" charset="0"/>
                        <a:buChar char="•"/>
                      </a:pPr>
                      <a:r>
                        <a:rPr lang="fi-FI" sz="1400" baseline="0" dirty="0" smtClean="0"/>
                        <a:t>80 % yli 1µm</a:t>
                      </a:r>
                    </a:p>
                    <a:p>
                      <a:pPr marL="285750" indent="-285750">
                        <a:buFont typeface="Arial" panose="020B0604020202020204" pitchFamily="34" charset="0"/>
                        <a:buChar char="•"/>
                      </a:pPr>
                      <a:r>
                        <a:rPr lang="fi-FI" sz="1400" baseline="0" dirty="0" smtClean="0"/>
                        <a:t>50 % yli 0,4 µm </a:t>
                      </a:r>
                      <a:endParaRPr lang="fi-FI" sz="1400" dirty="0"/>
                    </a:p>
                  </a:txBody>
                  <a:tcPr/>
                </a:tc>
              </a:tr>
              <a:tr h="776165">
                <a:tc>
                  <a:txBody>
                    <a:bodyPr/>
                    <a:lstStyle/>
                    <a:p>
                      <a:r>
                        <a:rPr lang="fi-FI" sz="1400" dirty="0" smtClean="0"/>
                        <a:t>Pienhiukkassuodatin</a:t>
                      </a:r>
                      <a:endParaRPr lang="fi-FI" sz="1400" dirty="0"/>
                    </a:p>
                  </a:txBody>
                  <a:tcPr/>
                </a:tc>
                <a:tc>
                  <a:txBody>
                    <a:bodyPr/>
                    <a:lstStyle/>
                    <a:p>
                      <a:r>
                        <a:rPr lang="fi-FI" sz="1400" dirty="0" smtClean="0"/>
                        <a:t>F8 / F9</a:t>
                      </a:r>
                      <a:endParaRPr lang="fi-FI" sz="1400" dirty="0"/>
                    </a:p>
                  </a:txBody>
                  <a:tcPr/>
                </a:tc>
                <a:tc>
                  <a:txBody>
                    <a:bodyPr/>
                    <a:lstStyle/>
                    <a:p>
                      <a:r>
                        <a:rPr lang="fi-FI" sz="1400" dirty="0" smtClean="0"/>
                        <a:t>Hienosuodatin</a:t>
                      </a:r>
                    </a:p>
                    <a:p>
                      <a:pPr marL="285750" indent="-285750">
                        <a:buFont typeface="Arial" panose="020B0604020202020204" pitchFamily="34" charset="0"/>
                        <a:buChar char="•"/>
                      </a:pPr>
                      <a:r>
                        <a:rPr lang="fi-FI" sz="1400" dirty="0" smtClean="0"/>
                        <a:t>90 % yli 1 µm</a:t>
                      </a:r>
                    </a:p>
                    <a:p>
                      <a:pPr marL="285750" indent="-285750">
                        <a:buFont typeface="Arial" panose="020B0604020202020204" pitchFamily="34" charset="0"/>
                        <a:buChar char="•"/>
                      </a:pPr>
                      <a:r>
                        <a:rPr lang="fi-FI" sz="1400" dirty="0" smtClean="0"/>
                        <a:t>70</a:t>
                      </a:r>
                      <a:r>
                        <a:rPr lang="fi-FI" sz="1400" baseline="0" dirty="0" smtClean="0"/>
                        <a:t> % yli 0,4 µm</a:t>
                      </a:r>
                      <a:endParaRPr lang="fi-FI" sz="1400" dirty="0"/>
                    </a:p>
                  </a:txBody>
                  <a:tcPr/>
                </a:tc>
              </a:tr>
            </a:tbl>
          </a:graphicData>
        </a:graphic>
      </p:graphicFrame>
      <p:sp>
        <p:nvSpPr>
          <p:cNvPr id="7" name="Footer Placeholder 3"/>
          <p:cNvSpPr txBox="1">
            <a:spLocks/>
          </p:cNvSpPr>
          <p:nvPr/>
        </p:nvSpPr>
        <p:spPr>
          <a:xfrm>
            <a:off x="1979712" y="5732934"/>
            <a:ext cx="6911999" cy="360362"/>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fi-FI" sz="1000" dirty="0" smtClean="0"/>
              <a:t>Sisäilmastoluokitus 2008, sisäympäristön </a:t>
            </a:r>
            <a:r>
              <a:rPr lang="fi-FI" sz="1000" dirty="0" err="1" smtClean="0"/>
              <a:t>tavoitetarvot</a:t>
            </a:r>
            <a:r>
              <a:rPr lang="fi-FI" sz="1000" dirty="0" smtClean="0"/>
              <a:t>, suunnitteluohjeet ja tuotevaatimukset. RT 07-10946</a:t>
            </a:r>
            <a:endParaRPr lang="fi-FI" sz="1000" dirty="0"/>
          </a:p>
        </p:txBody>
      </p:sp>
      <p:pic>
        <p:nvPicPr>
          <p:cNvPr id="8" name="Kuva 26" descr="Kuvaus: Savonia_Word_tunniste"/>
          <p:cNvPicPr/>
          <p:nvPr/>
        </p:nvPicPr>
        <p:blipFill rotWithShape="1">
          <a:blip r:embed="rId2"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Dian numeron paikkamerkki 2"/>
          <p:cNvSpPr>
            <a:spLocks noGrp="1"/>
          </p:cNvSpPr>
          <p:nvPr>
            <p:ph type="sldNum" sz="quarter" idx="12"/>
          </p:nvPr>
        </p:nvSpPr>
        <p:spPr/>
        <p:txBody>
          <a:bodyPr/>
          <a:lstStyle/>
          <a:p>
            <a:fld id="{49246692-9764-4796-AF2E-897E79EBAFA7}" type="slidenum">
              <a:rPr lang="fi-FI" smtClean="0"/>
              <a:pPr/>
              <a:t>40</a:t>
            </a:fld>
            <a:endParaRPr lang="fi-FI"/>
          </a:p>
        </p:txBody>
      </p:sp>
    </p:spTree>
    <p:extLst>
      <p:ext uri="{BB962C8B-B14F-4D97-AF65-F5344CB8AC3E}">
        <p14:creationId xmlns:p14="http://schemas.microsoft.com/office/powerpoint/2010/main" val="1283514395"/>
      </p:ext>
    </p:extLst>
  </p:cSld>
  <p:clrMapOvr>
    <a:masterClrMapping/>
  </p:clrMapOvr>
  <p:transition spd="med">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820" y="333376"/>
            <a:ext cx="7489824" cy="1079500"/>
          </a:xfrm>
        </p:spPr>
        <p:txBody>
          <a:bodyPr>
            <a:normAutofit/>
          </a:bodyPr>
          <a:lstStyle/>
          <a:p>
            <a:r>
              <a:rPr lang="fi-FI" dirty="0" smtClean="0"/>
              <a:t>Ilman epäpuhtaudet, hiukkaskoot sekä suodatusluokat</a:t>
            </a:r>
            <a:endParaRPr lang="fi-FI" dirty="0"/>
          </a:p>
        </p:txBody>
      </p:sp>
      <p:pic>
        <p:nvPicPr>
          <p:cNvPr id="6" name="Content Placeholder 5"/>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a:stretch/>
        </p:blipFill>
        <p:spPr>
          <a:xfrm>
            <a:off x="687820" y="1412876"/>
            <a:ext cx="7768359" cy="4337403"/>
          </a:xfrm>
          <a:prstGeom prst="rect">
            <a:avLst/>
          </a:prstGeom>
        </p:spPr>
      </p:pic>
      <p:sp>
        <p:nvSpPr>
          <p:cNvPr id="7" name="TextBox 6"/>
          <p:cNvSpPr txBox="1"/>
          <p:nvPr/>
        </p:nvSpPr>
        <p:spPr>
          <a:xfrm>
            <a:off x="687820" y="5847075"/>
            <a:ext cx="7768359" cy="246221"/>
          </a:xfrm>
          <a:prstGeom prst="rect">
            <a:avLst/>
          </a:prstGeom>
          <a:noFill/>
        </p:spPr>
        <p:txBody>
          <a:bodyPr wrap="square" rtlCol="0">
            <a:spAutoFit/>
          </a:bodyPr>
          <a:lstStyle/>
          <a:p>
            <a:pPr algn="r"/>
            <a:r>
              <a:rPr lang="fi-FI" sz="1000" dirty="0" smtClean="0"/>
              <a:t>www.halton.fi/ip/HCA2013F/halton_ilmansuodatuksen_tuotekirja_032013.pdf</a:t>
            </a:r>
            <a:endParaRPr lang="fi-FI" sz="1000" dirty="0"/>
          </a:p>
        </p:txBody>
      </p:sp>
      <p:pic>
        <p:nvPicPr>
          <p:cNvPr id="5"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Dian numeron paikkamerkki 2"/>
          <p:cNvSpPr>
            <a:spLocks noGrp="1"/>
          </p:cNvSpPr>
          <p:nvPr>
            <p:ph type="sldNum" sz="quarter" idx="12"/>
          </p:nvPr>
        </p:nvSpPr>
        <p:spPr/>
        <p:txBody>
          <a:bodyPr/>
          <a:lstStyle/>
          <a:p>
            <a:fld id="{49246692-9764-4796-AF2E-897E79EBAFA7}" type="slidenum">
              <a:rPr lang="fi-FI" smtClean="0"/>
              <a:pPr/>
              <a:t>41</a:t>
            </a:fld>
            <a:endParaRPr lang="fi-FI"/>
          </a:p>
        </p:txBody>
      </p:sp>
    </p:spTree>
    <p:extLst>
      <p:ext uri="{BB962C8B-B14F-4D97-AF65-F5344CB8AC3E}">
        <p14:creationId xmlns:p14="http://schemas.microsoft.com/office/powerpoint/2010/main" val="536352973"/>
      </p:ext>
    </p:extLst>
  </p:cSld>
  <p:clrMapOvr>
    <a:masterClrMapping/>
  </p:clrMapOvr>
  <p:transition spd="med">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6610" y="211981"/>
            <a:ext cx="4823767" cy="1143000"/>
          </a:xfrm>
        </p:spPr>
        <p:txBody>
          <a:bodyPr>
            <a:normAutofit/>
          </a:bodyPr>
          <a:lstStyle/>
          <a:p>
            <a:r>
              <a:rPr lang="fi-FI" dirty="0" smtClean="0">
                <a:solidFill>
                  <a:srgbClr val="44697D"/>
                </a:solidFill>
              </a:rPr>
              <a:t>Tuloilman suodatus</a:t>
            </a:r>
            <a:endParaRPr lang="fi-FI" dirty="0">
              <a:solidFill>
                <a:srgbClr val="44697D"/>
              </a:solidFill>
            </a:endParaRPr>
          </a:p>
        </p:txBody>
      </p:sp>
      <p:pic>
        <p:nvPicPr>
          <p:cNvPr id="206850"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899592" y="2091373"/>
            <a:ext cx="6223105" cy="3596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86610" y="1486083"/>
            <a:ext cx="7530302" cy="400110"/>
          </a:xfrm>
          <a:prstGeom prst="rect">
            <a:avLst/>
          </a:prstGeom>
          <a:noFill/>
        </p:spPr>
        <p:txBody>
          <a:bodyPr wrap="square" rtlCol="0">
            <a:spAutoFit/>
          </a:bodyPr>
          <a:lstStyle/>
          <a:p>
            <a:r>
              <a:rPr lang="fi-FI" sz="2000" dirty="0" smtClean="0"/>
              <a:t>Laskennallinen pölykertymä kanavaan eri suodatusluokilla</a:t>
            </a:r>
            <a:endParaRPr lang="fi-FI" sz="2000" dirty="0"/>
          </a:p>
        </p:txBody>
      </p:sp>
      <p:sp>
        <p:nvSpPr>
          <p:cNvPr id="4" name="TextBox 3"/>
          <p:cNvSpPr txBox="1"/>
          <p:nvPr/>
        </p:nvSpPr>
        <p:spPr>
          <a:xfrm>
            <a:off x="1548111" y="5828645"/>
            <a:ext cx="7272039" cy="400110"/>
          </a:xfrm>
          <a:prstGeom prst="rect">
            <a:avLst/>
          </a:prstGeom>
          <a:noFill/>
        </p:spPr>
        <p:txBody>
          <a:bodyPr wrap="square" rtlCol="0">
            <a:spAutoFit/>
          </a:bodyPr>
          <a:lstStyle/>
          <a:p>
            <a:pPr algn="r"/>
            <a:r>
              <a:rPr lang="fi-FI" sz="1000" dirty="0"/>
              <a:t>Pasanen P. (1994) Toimistorakennusten ilmanvaihtokanavien epäpuhtaudet</a:t>
            </a:r>
            <a:r>
              <a:rPr lang="fi-FI" sz="1000" dirty="0" smtClean="0"/>
              <a:t>. </a:t>
            </a:r>
          </a:p>
          <a:p>
            <a:pPr algn="r"/>
            <a:r>
              <a:rPr lang="fi-FI" sz="1000" dirty="0" smtClean="0"/>
              <a:t>Lisensiaattityö</a:t>
            </a:r>
            <a:r>
              <a:rPr lang="fi-FI" sz="1000" dirty="0"/>
              <a:t>. Kuopion yliopiston ympäristötieteiden laitos. </a:t>
            </a:r>
          </a:p>
        </p:txBody>
      </p:sp>
      <p:pic>
        <p:nvPicPr>
          <p:cNvPr id="7"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9246692-9764-4796-AF2E-897E79EBAFA7}" type="slidenum">
              <a:rPr lang="fi-FI" smtClean="0"/>
              <a:pPr/>
              <a:t>42</a:t>
            </a:fld>
            <a:endParaRPr lang="fi-FI"/>
          </a:p>
        </p:txBody>
      </p:sp>
    </p:spTree>
    <p:extLst>
      <p:ext uri="{BB962C8B-B14F-4D97-AF65-F5344CB8AC3E}">
        <p14:creationId xmlns:p14="http://schemas.microsoft.com/office/powerpoint/2010/main" val="2552442577"/>
      </p:ext>
    </p:extLst>
  </p:cSld>
  <p:clrMapOvr>
    <a:masterClrMapping/>
  </p:clrMapOvr>
  <p:transition spd="med">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solidFill>
                  <a:srgbClr val="44697D"/>
                </a:solidFill>
              </a:rPr>
              <a:t>Tuloilman suodatuksen vaikutus sisäilman hiukkaspitoisuuteen</a:t>
            </a:r>
            <a:endParaRPr lang="en-US" dirty="0">
              <a:solidFill>
                <a:srgbClr val="44697D"/>
              </a:solidFill>
            </a:endParaRPr>
          </a:p>
        </p:txBody>
      </p:sp>
      <p:pic>
        <p:nvPicPr>
          <p:cNvPr id="8194"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827088" y="1523492"/>
            <a:ext cx="7054932" cy="3805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43</a:t>
            </a:fld>
            <a:endParaRPr lang="fi-FI"/>
          </a:p>
        </p:txBody>
      </p:sp>
    </p:spTree>
    <p:extLst>
      <p:ext uri="{BB962C8B-B14F-4D97-AF65-F5344CB8AC3E}">
        <p14:creationId xmlns:p14="http://schemas.microsoft.com/office/powerpoint/2010/main" val="3887850060"/>
      </p:ext>
    </p:extLst>
  </p:cSld>
  <p:clrMapOvr>
    <a:masterClrMapping/>
  </p:clrMapOvr>
  <p:transition spd="med">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2564904"/>
            <a:ext cx="7489824" cy="1079500"/>
          </a:xfrm>
        </p:spPr>
        <p:style>
          <a:lnRef idx="3">
            <a:schemeClr val="lt1"/>
          </a:lnRef>
          <a:fillRef idx="1">
            <a:schemeClr val="accent2"/>
          </a:fillRef>
          <a:effectRef idx="1">
            <a:schemeClr val="accent2"/>
          </a:effectRef>
          <a:fontRef idx="minor">
            <a:schemeClr val="lt1"/>
          </a:fontRef>
        </p:style>
        <p:txBody>
          <a:bodyPr anchor="ctr">
            <a:normAutofit/>
          </a:bodyPr>
          <a:lstStyle/>
          <a:p>
            <a:pPr algn="ctr"/>
            <a:r>
              <a:rPr lang="fi-FI" dirty="0" smtClean="0">
                <a:solidFill>
                  <a:schemeClr val="bg1"/>
                </a:solidFill>
              </a:rPr>
              <a:t>Ilmanvaihtojärjestelmän puhtaus ja puhdistaminen</a:t>
            </a:r>
            <a:endParaRPr lang="fi-FI" dirty="0">
              <a:solidFill>
                <a:schemeClr val="bg1"/>
              </a:solidFill>
            </a:endParaRPr>
          </a:p>
        </p:txBody>
      </p:sp>
      <p:pic>
        <p:nvPicPr>
          <p:cNvPr id="5"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9246692-9764-4796-AF2E-897E79EBAFA7}" type="slidenum">
              <a:rPr lang="fi-FI" smtClean="0"/>
              <a:pPr/>
              <a:t>44</a:t>
            </a:fld>
            <a:endParaRPr lang="fi-FI"/>
          </a:p>
        </p:txBody>
      </p:sp>
    </p:spTree>
    <p:extLst>
      <p:ext uri="{BB962C8B-B14F-4D97-AF65-F5344CB8AC3E}">
        <p14:creationId xmlns:p14="http://schemas.microsoft.com/office/powerpoint/2010/main" val="418251270"/>
      </p:ext>
    </p:extLst>
  </p:cSld>
  <p:clrMapOvr>
    <a:masterClrMapping/>
  </p:clrMapOvr>
  <p:transition spd="med">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solidFill>
                  <a:srgbClr val="44697D"/>
                </a:solidFill>
              </a:rPr>
              <a:t>Ilmanvaihtojärjestelmän puhtaus</a:t>
            </a:r>
            <a:br>
              <a:rPr lang="fi-FI" dirty="0" smtClean="0">
                <a:solidFill>
                  <a:srgbClr val="44697D"/>
                </a:solidFill>
              </a:rPr>
            </a:br>
            <a:r>
              <a:rPr lang="fi-FI" sz="2400" dirty="0" err="1" smtClean="0">
                <a:solidFill>
                  <a:srgbClr val="44697D"/>
                </a:solidFill>
              </a:rPr>
              <a:t>RakMk</a:t>
            </a:r>
            <a:r>
              <a:rPr lang="fi-FI" sz="2400" dirty="0" smtClean="0">
                <a:solidFill>
                  <a:srgbClr val="44697D"/>
                </a:solidFill>
              </a:rPr>
              <a:t> D2</a:t>
            </a:r>
            <a:endParaRPr lang="fi-FI" sz="2400" dirty="0">
              <a:solidFill>
                <a:srgbClr val="44697D"/>
              </a:solidFill>
            </a:endParaRPr>
          </a:p>
        </p:txBody>
      </p:sp>
      <p:sp>
        <p:nvSpPr>
          <p:cNvPr id="3" name="Content Placeholder 2"/>
          <p:cNvSpPr>
            <a:spLocks noGrp="1"/>
          </p:cNvSpPr>
          <p:nvPr>
            <p:ph idx="1"/>
          </p:nvPr>
        </p:nvSpPr>
        <p:spPr>
          <a:xfrm>
            <a:off x="800186" y="1552762"/>
            <a:ext cx="7489825" cy="4392614"/>
          </a:xfrm>
        </p:spPr>
        <p:txBody>
          <a:bodyPr>
            <a:noAutofit/>
          </a:bodyPr>
          <a:lstStyle/>
          <a:p>
            <a:r>
              <a:rPr lang="fi-FI" dirty="0" smtClean="0"/>
              <a:t>Ilmanvaihtojärjestelmä </a:t>
            </a:r>
            <a:r>
              <a:rPr lang="fi-FI" dirty="0"/>
              <a:t>on suunniteltava ja rakennettava siten, </a:t>
            </a:r>
            <a:r>
              <a:rPr lang="fi-FI" dirty="0" smtClean="0"/>
              <a:t>että se </a:t>
            </a:r>
            <a:r>
              <a:rPr lang="fi-FI" dirty="0"/>
              <a:t>on ennen rakennuksen käyttöönottoa puhdas ja sen </a:t>
            </a:r>
            <a:r>
              <a:rPr lang="fi-FI" dirty="0" smtClean="0"/>
              <a:t>puhtautta  on </a:t>
            </a:r>
            <a:r>
              <a:rPr lang="fi-FI" dirty="0"/>
              <a:t>helppo </a:t>
            </a:r>
            <a:r>
              <a:rPr lang="fi-FI" dirty="0" smtClean="0"/>
              <a:t>ylläpitää</a:t>
            </a:r>
          </a:p>
          <a:p>
            <a:pPr marL="0" indent="0">
              <a:buNone/>
            </a:pPr>
            <a:endParaRPr lang="fi-FI" dirty="0"/>
          </a:p>
          <a:p>
            <a:r>
              <a:rPr lang="fi-FI" dirty="0" smtClean="0"/>
              <a:t>Ilmanvaihtojärjestelmä </a:t>
            </a:r>
            <a:r>
              <a:rPr lang="fi-FI" dirty="0"/>
              <a:t>on suunniteltava ja rakennettava </a:t>
            </a:r>
            <a:r>
              <a:rPr lang="fi-FI" dirty="0" smtClean="0"/>
              <a:t>siten, ettei </a:t>
            </a:r>
            <a:r>
              <a:rPr lang="fi-FI" dirty="0"/>
              <a:t>se aiheuta vesi-, kosteus- tai muita </a:t>
            </a:r>
            <a:r>
              <a:rPr lang="fi-FI" dirty="0" smtClean="0"/>
              <a:t>vahinkoja</a:t>
            </a:r>
          </a:p>
          <a:p>
            <a:endParaRPr lang="fi-FI" dirty="0"/>
          </a:p>
          <a:p>
            <a:r>
              <a:rPr lang="fi-FI" dirty="0" smtClean="0"/>
              <a:t>Veden </a:t>
            </a:r>
            <a:r>
              <a:rPr lang="fi-FI" dirty="0"/>
              <a:t>käyttö tai tiivistyminen järjestelmään ei saa </a:t>
            </a:r>
            <a:r>
              <a:rPr lang="fi-FI" dirty="0" smtClean="0"/>
              <a:t>aiheuttaa terveyttä </a:t>
            </a:r>
            <a:r>
              <a:rPr lang="fi-FI" dirty="0"/>
              <a:t>vaarantavaa mikrobien </a:t>
            </a:r>
            <a:r>
              <a:rPr lang="fi-FI" dirty="0" smtClean="0"/>
              <a:t>kasvua</a:t>
            </a:r>
          </a:p>
          <a:p>
            <a:endParaRPr lang="fi-FI" dirty="0"/>
          </a:p>
          <a:p>
            <a:r>
              <a:rPr lang="fi-FI" dirty="0" smtClean="0"/>
              <a:t>Ilman </a:t>
            </a:r>
            <a:r>
              <a:rPr lang="fi-FI" dirty="0"/>
              <a:t>kostutus ja kostutuslaitteiden vedenkäsittely </a:t>
            </a:r>
            <a:r>
              <a:rPr lang="fi-FI" dirty="0" smtClean="0"/>
              <a:t>on suunniteltava </a:t>
            </a:r>
            <a:r>
              <a:rPr lang="fi-FI" dirty="0"/>
              <a:t>ja toteutettava siten, että kostutus ei </a:t>
            </a:r>
            <a:r>
              <a:rPr lang="fi-FI" dirty="0" smtClean="0"/>
              <a:t>huononna huoneilman </a:t>
            </a:r>
            <a:r>
              <a:rPr lang="fi-FI" dirty="0"/>
              <a:t>laatua</a:t>
            </a:r>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9246692-9764-4796-AF2E-897E79EBAFA7}" type="slidenum">
              <a:rPr lang="fi-FI" smtClean="0"/>
              <a:pPr/>
              <a:t>45</a:t>
            </a:fld>
            <a:endParaRPr lang="fi-FI"/>
          </a:p>
        </p:txBody>
      </p:sp>
    </p:spTree>
    <p:extLst>
      <p:ext uri="{BB962C8B-B14F-4D97-AF65-F5344CB8AC3E}">
        <p14:creationId xmlns:p14="http://schemas.microsoft.com/office/powerpoint/2010/main" val="338716256"/>
      </p:ext>
    </p:extLst>
  </p:cSld>
  <p:clrMapOvr>
    <a:masterClrMapping/>
  </p:clrMapOvr>
  <p:transition spd="med">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13792"/>
            <a:ext cx="5327823" cy="1143000"/>
          </a:xfrm>
        </p:spPr>
        <p:txBody>
          <a:bodyPr/>
          <a:lstStyle/>
          <a:p>
            <a:r>
              <a:rPr lang="fi-FI" dirty="0" smtClean="0">
                <a:solidFill>
                  <a:srgbClr val="44697D"/>
                </a:solidFill>
              </a:rPr>
              <a:t>Ilmanvaihtotuotteet</a:t>
            </a:r>
            <a:r>
              <a:rPr lang="fi-FI" sz="3200" dirty="0" smtClean="0">
                <a:solidFill>
                  <a:srgbClr val="44697D"/>
                </a:solidFill>
              </a:rPr>
              <a:t/>
            </a:r>
            <a:br>
              <a:rPr lang="fi-FI" sz="3200" dirty="0" smtClean="0">
                <a:solidFill>
                  <a:srgbClr val="44697D"/>
                </a:solidFill>
              </a:rPr>
            </a:br>
            <a:endParaRPr lang="fi-FI" sz="2400" dirty="0">
              <a:solidFill>
                <a:srgbClr val="44697D"/>
              </a:solidFill>
            </a:endParaRPr>
          </a:p>
        </p:txBody>
      </p:sp>
      <p:sp>
        <p:nvSpPr>
          <p:cNvPr id="3" name="Content Placeholder 2"/>
          <p:cNvSpPr>
            <a:spLocks noGrp="1"/>
          </p:cNvSpPr>
          <p:nvPr>
            <p:ph idx="1"/>
          </p:nvPr>
        </p:nvSpPr>
        <p:spPr>
          <a:xfrm>
            <a:off x="611238" y="1280531"/>
            <a:ext cx="8208912" cy="4521568"/>
          </a:xfrm>
        </p:spPr>
        <p:txBody>
          <a:bodyPr vert="horz" lIns="91440" tIns="45720" rIns="91440" bIns="45720" rtlCol="0">
            <a:noAutofit/>
          </a:bodyPr>
          <a:lstStyle/>
          <a:p>
            <a:r>
              <a:rPr lang="fi-FI" sz="1800" dirty="0"/>
              <a:t>Ilmanvaihtotuotteille on yksi puhtausluokka. Ilmanvaihtojärjestelmän osa on siis joko puhtausluokiteltu tai ei ole. (Vrt. Asennuksella on kaksi luokkaa)</a:t>
            </a:r>
          </a:p>
          <a:p>
            <a:endParaRPr lang="fi-FI" sz="1800" dirty="0"/>
          </a:p>
          <a:p>
            <a:r>
              <a:rPr lang="fi-FI" sz="1800" dirty="0"/>
              <a:t>Tuloilmakanavat ja kanavaosat on tehty puhtausluokitelluista ilmanvaihtotuotteista tai työmaalla vastaavaan tasoon puhdistetuista muista tuotteista.</a:t>
            </a:r>
          </a:p>
          <a:p>
            <a:endParaRPr lang="fi-FI" sz="1800" dirty="0"/>
          </a:p>
          <a:p>
            <a:r>
              <a:rPr lang="fi-FI" sz="1800" dirty="0"/>
              <a:t>Tiivistemateriaalit päästöluokasta M1 tai M2</a:t>
            </a:r>
          </a:p>
          <a:p>
            <a:endParaRPr lang="fi-FI" sz="1800" dirty="0"/>
          </a:p>
          <a:p>
            <a:r>
              <a:rPr lang="fi-FI" sz="1800" dirty="0"/>
              <a:t>Laitoksessa ei käytetä palautusilmaa lukuun ottamatta vain yhtä asuntoa palvelevia ilmanvaihtokoneita.</a:t>
            </a:r>
          </a:p>
          <a:p>
            <a:endParaRPr lang="fi-FI" sz="1800" dirty="0"/>
          </a:p>
          <a:p>
            <a:r>
              <a:rPr lang="fi-FI" sz="1800" dirty="0"/>
              <a:t>Ilmanvaihtokoneiden tuloilmapuolelle asennetaan puhtausluokiteltu suodatin</a:t>
            </a:r>
          </a:p>
          <a:p>
            <a:pPr lvl="1"/>
            <a:r>
              <a:rPr lang="fi-FI" sz="1600" dirty="0"/>
              <a:t>Hienosuodatin F8</a:t>
            </a:r>
          </a:p>
          <a:p>
            <a:pPr lvl="1"/>
            <a:r>
              <a:rPr lang="fi-FI" sz="1600" dirty="0"/>
              <a:t>Esisuodatin G3</a:t>
            </a:r>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9246692-9764-4796-AF2E-897E79EBAFA7}" type="slidenum">
              <a:rPr lang="fi-FI" smtClean="0"/>
              <a:pPr/>
              <a:t>46</a:t>
            </a:fld>
            <a:endParaRPr lang="fi-FI"/>
          </a:p>
        </p:txBody>
      </p:sp>
    </p:spTree>
    <p:extLst>
      <p:ext uri="{BB962C8B-B14F-4D97-AF65-F5344CB8AC3E}">
        <p14:creationId xmlns:p14="http://schemas.microsoft.com/office/powerpoint/2010/main" val="1792660160"/>
      </p:ext>
    </p:extLst>
  </p:cSld>
  <p:clrMapOvr>
    <a:masterClrMapping/>
  </p:clrMapOvr>
  <p:transition spd="med">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552" y="1721099"/>
            <a:ext cx="8193509" cy="3951061"/>
          </a:xfrm>
        </p:spPr>
        <p:txBody>
          <a:bodyPr>
            <a:normAutofit/>
          </a:bodyPr>
          <a:lstStyle/>
          <a:p>
            <a:pPr marL="0" indent="0">
              <a:buNone/>
            </a:pPr>
            <a:r>
              <a:rPr lang="fi-FI" sz="2000" dirty="0" smtClean="0"/>
              <a:t>Puhtausluokituksen (P1-luokka) </a:t>
            </a:r>
            <a:r>
              <a:rPr lang="fi-FI" sz="2000" dirty="0"/>
              <a:t>vaatimukset kanaville </a:t>
            </a:r>
            <a:r>
              <a:rPr lang="fi-FI" sz="2000" dirty="0" smtClean="0"/>
              <a:t>ja kanavan-osille </a:t>
            </a:r>
            <a:r>
              <a:rPr lang="fi-FI" sz="2000" dirty="0"/>
              <a:t>tehtaalla (</a:t>
            </a:r>
            <a:r>
              <a:rPr lang="fi-FI" sz="2000" dirty="0" smtClean="0"/>
              <a:t>Sisäilmastoluokitus 2008</a:t>
            </a:r>
            <a:r>
              <a:rPr lang="fi-FI" sz="2000" dirty="0"/>
              <a:t>)</a:t>
            </a:r>
          </a:p>
          <a:p>
            <a:pPr lvl="1"/>
            <a:r>
              <a:rPr lang="fi-FI" dirty="0" smtClean="0"/>
              <a:t>Kanavien </a:t>
            </a:r>
            <a:r>
              <a:rPr lang="fi-FI" dirty="0"/>
              <a:t>öljyisyys I </a:t>
            </a:r>
            <a:r>
              <a:rPr lang="fi-FI" dirty="0" smtClean="0"/>
              <a:t>&lt; </a:t>
            </a:r>
            <a:r>
              <a:rPr lang="fi-FI" dirty="0"/>
              <a:t>0,05 g/m</a:t>
            </a:r>
            <a:r>
              <a:rPr lang="fi-FI" baseline="30000" dirty="0"/>
              <a:t>2</a:t>
            </a:r>
          </a:p>
          <a:p>
            <a:pPr lvl="1"/>
            <a:r>
              <a:rPr lang="fi-FI" dirty="0" smtClean="0"/>
              <a:t>Kanavaosien</a:t>
            </a:r>
            <a:r>
              <a:rPr lang="fi-FI" dirty="0"/>
              <a:t>, päätelaitteiden, säätö- ja </a:t>
            </a:r>
            <a:r>
              <a:rPr lang="fi-FI" dirty="0" smtClean="0"/>
              <a:t>palopeltien öljyisyys</a:t>
            </a:r>
            <a:r>
              <a:rPr lang="fi-FI" dirty="0"/>
              <a:t>:</a:t>
            </a:r>
          </a:p>
          <a:p>
            <a:pPr lvl="2"/>
            <a:r>
              <a:rPr lang="fi-FI" dirty="0" smtClean="0"/>
              <a:t>Leikkaamalla</a:t>
            </a:r>
            <a:r>
              <a:rPr lang="fi-FI" dirty="0"/>
              <a:t>, tavuttamalla tai liittämällä </a:t>
            </a:r>
            <a:r>
              <a:rPr lang="fi-FI" dirty="0" smtClean="0"/>
              <a:t>valmistetut osat </a:t>
            </a:r>
            <a:r>
              <a:rPr lang="fi-FI" dirty="0"/>
              <a:t>0,05 </a:t>
            </a:r>
            <a:r>
              <a:rPr lang="fi-FI" dirty="0" smtClean="0"/>
              <a:t>g/m</a:t>
            </a:r>
            <a:r>
              <a:rPr lang="fi-FI" baseline="30000" dirty="0"/>
              <a:t>2</a:t>
            </a:r>
            <a:endParaRPr lang="fi-FI" dirty="0"/>
          </a:p>
          <a:p>
            <a:pPr lvl="2"/>
            <a:r>
              <a:rPr lang="fi-FI" dirty="0" smtClean="0"/>
              <a:t>Syvävedetyt </a:t>
            </a:r>
            <a:r>
              <a:rPr lang="fi-FI" dirty="0"/>
              <a:t>osat, öljyä vaativat prosessit 0,3 </a:t>
            </a:r>
            <a:r>
              <a:rPr lang="fi-FI" dirty="0" smtClean="0"/>
              <a:t>g/m</a:t>
            </a:r>
            <a:r>
              <a:rPr lang="fi-FI" baseline="30000" dirty="0"/>
              <a:t>2</a:t>
            </a:r>
            <a:endParaRPr lang="fi-FI" dirty="0"/>
          </a:p>
          <a:p>
            <a:pPr lvl="1"/>
            <a:r>
              <a:rPr lang="fi-FI" dirty="0" smtClean="0"/>
              <a:t>Ilmavirtaan </a:t>
            </a:r>
            <a:r>
              <a:rPr lang="fi-FI" dirty="0"/>
              <a:t>irtoavat mineraalikuidut (MMVF) II) &lt;</a:t>
            </a:r>
            <a:r>
              <a:rPr lang="fi-FI" dirty="0" smtClean="0"/>
              <a:t>0,1 kpl/m</a:t>
            </a:r>
            <a:r>
              <a:rPr lang="fi-FI" baseline="30000" dirty="0" smtClean="0"/>
              <a:t>3</a:t>
            </a:r>
            <a:endParaRPr lang="fi-FI" dirty="0"/>
          </a:p>
          <a:p>
            <a:pPr lvl="1"/>
            <a:r>
              <a:rPr lang="fi-FI" dirty="0" smtClean="0"/>
              <a:t>Pintapölyn määrä &lt; 0,5 g/m</a:t>
            </a:r>
            <a:r>
              <a:rPr lang="fi-FI" baseline="30000" dirty="0"/>
              <a:t>2</a:t>
            </a:r>
            <a:endParaRPr lang="fi-FI" dirty="0" smtClean="0"/>
          </a:p>
          <a:p>
            <a:endParaRPr lang="fi-FI" sz="1050" dirty="0"/>
          </a:p>
          <a:p>
            <a:pPr marL="0" indent="0">
              <a:buNone/>
            </a:pPr>
            <a:r>
              <a:rPr lang="fi-FI" sz="1400" dirty="0" smtClean="0"/>
              <a:t>Yllämainittujen </a:t>
            </a:r>
            <a:r>
              <a:rPr lang="fi-FI" sz="1400" dirty="0"/>
              <a:t>öljyisyyskriteerien vaihtoehtona voidaan käyttää myös hajukriteeriä. Nämä </a:t>
            </a:r>
            <a:r>
              <a:rPr lang="fi-FI" sz="1400" dirty="0" smtClean="0"/>
              <a:t>mittaukset tulevat </a:t>
            </a:r>
            <a:r>
              <a:rPr lang="fi-FI" sz="1400" dirty="0"/>
              <a:t>kyseeseen lähinnä silloin, kun tuote on tehty muusta materiaalista kuin pellistä tai </a:t>
            </a:r>
            <a:r>
              <a:rPr lang="fi-FI" sz="1400" dirty="0" smtClean="0"/>
              <a:t>sen valmistuksessa </a:t>
            </a:r>
            <a:r>
              <a:rPr lang="fi-FI" sz="1400" dirty="0"/>
              <a:t>on käytetty muita kitkanalennusaineita kuin mineraaliöljyjä. Hajun mittausmenetelmät </a:t>
            </a:r>
            <a:r>
              <a:rPr lang="fi-FI" sz="1400" dirty="0" smtClean="0"/>
              <a:t>ja yksityiskohtaiset </a:t>
            </a:r>
            <a:r>
              <a:rPr lang="fi-FI" sz="1400" dirty="0"/>
              <a:t>kriteerit on esitetty Ilmanvaihtotuotteiden puhtaustestausohjeessa</a:t>
            </a:r>
          </a:p>
        </p:txBody>
      </p:sp>
      <p:sp>
        <p:nvSpPr>
          <p:cNvPr id="6" name="Title 1"/>
          <p:cNvSpPr>
            <a:spLocks noGrp="1"/>
          </p:cNvSpPr>
          <p:nvPr>
            <p:ph type="title"/>
          </p:nvPr>
        </p:nvSpPr>
        <p:spPr>
          <a:xfrm>
            <a:off x="539552" y="409109"/>
            <a:ext cx="7632848" cy="1143000"/>
          </a:xfrm>
        </p:spPr>
        <p:txBody>
          <a:bodyPr/>
          <a:lstStyle/>
          <a:p>
            <a:r>
              <a:rPr lang="fi-FI" dirty="0" smtClean="0">
                <a:solidFill>
                  <a:srgbClr val="44697D"/>
                </a:solidFill>
              </a:rPr>
              <a:t>Ilmanvaihtotuotteet</a:t>
            </a:r>
            <a:r>
              <a:rPr lang="fi-FI" dirty="0">
                <a:solidFill>
                  <a:srgbClr val="44697D"/>
                </a:solidFill>
              </a:rPr>
              <a:t> </a:t>
            </a:r>
            <a:r>
              <a:rPr lang="fi-FI" sz="3200" dirty="0" smtClean="0">
                <a:solidFill>
                  <a:srgbClr val="44697D"/>
                </a:solidFill>
              </a:rPr>
              <a:t/>
            </a:r>
            <a:br>
              <a:rPr lang="fi-FI" sz="3200" dirty="0" smtClean="0">
                <a:solidFill>
                  <a:srgbClr val="44697D"/>
                </a:solidFill>
              </a:rPr>
            </a:br>
            <a:r>
              <a:rPr lang="fi-FI" sz="2400" dirty="0" smtClean="0"/>
              <a:t>Luovutusvaiheessa</a:t>
            </a:r>
            <a:endParaRPr lang="fi-FI" dirty="0"/>
          </a:p>
        </p:txBody>
      </p:sp>
      <p:pic>
        <p:nvPicPr>
          <p:cNvPr id="8"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47</a:t>
            </a:fld>
            <a:endParaRPr lang="fi-FI"/>
          </a:p>
        </p:txBody>
      </p:sp>
    </p:spTree>
    <p:extLst>
      <p:ext uri="{BB962C8B-B14F-4D97-AF65-F5344CB8AC3E}">
        <p14:creationId xmlns:p14="http://schemas.microsoft.com/office/powerpoint/2010/main" val="2255744153"/>
      </p:ext>
    </p:extLst>
  </p:cSld>
  <p:clrMapOvr>
    <a:masterClrMapping/>
  </p:clrMapOvr>
  <p:transition spd="med">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371830"/>
            <a:ext cx="8208912" cy="1079500"/>
          </a:xfrm>
        </p:spPr>
        <p:txBody>
          <a:bodyPr>
            <a:normAutofit/>
          </a:bodyPr>
          <a:lstStyle/>
          <a:p>
            <a:r>
              <a:rPr lang="fi-FI" dirty="0" smtClean="0">
                <a:solidFill>
                  <a:srgbClr val="44697D"/>
                </a:solidFill>
              </a:rPr>
              <a:t>Ilmanvaihtojärjestelmän puhtausluokitus</a:t>
            </a:r>
            <a:br>
              <a:rPr lang="fi-FI" dirty="0" smtClean="0">
                <a:solidFill>
                  <a:srgbClr val="44697D"/>
                </a:solidFill>
              </a:rPr>
            </a:br>
            <a:r>
              <a:rPr lang="fi-FI" sz="2400" dirty="0" smtClean="0"/>
              <a:t>Luovutusvaiheessa</a:t>
            </a:r>
            <a:endParaRPr lang="fi-FI" sz="2400" dirty="0"/>
          </a:p>
        </p:txBody>
      </p:sp>
      <p:sp>
        <p:nvSpPr>
          <p:cNvPr id="3" name="Content Placeholder 2"/>
          <p:cNvSpPr>
            <a:spLocks noGrp="1"/>
          </p:cNvSpPr>
          <p:nvPr>
            <p:ph idx="1"/>
          </p:nvPr>
        </p:nvSpPr>
        <p:spPr/>
        <p:txBody>
          <a:bodyPr/>
          <a:lstStyle/>
          <a:p>
            <a:r>
              <a:rPr lang="fi-FI" b="1" dirty="0"/>
              <a:t>Puhtausluokka P1</a:t>
            </a:r>
          </a:p>
          <a:p>
            <a:r>
              <a:rPr lang="fi-FI" dirty="0" smtClean="0"/>
              <a:t>Luovutusvalmiin ilmanvaihtojärjestelmän sisäpinnan </a:t>
            </a:r>
            <a:r>
              <a:rPr lang="fi-FI" dirty="0"/>
              <a:t>pölykertymän keskiarvo saa </a:t>
            </a:r>
            <a:r>
              <a:rPr lang="fi-FI" dirty="0" smtClean="0"/>
              <a:t>olla enintään </a:t>
            </a:r>
            <a:r>
              <a:rPr lang="fi-FI" dirty="0"/>
              <a:t>0,7 g/m2 suodatinmenetelmällä </a:t>
            </a:r>
            <a:r>
              <a:rPr lang="fi-FI" dirty="0" smtClean="0"/>
              <a:t>mitattuna</a:t>
            </a:r>
            <a:endParaRPr lang="fi-FI" dirty="0"/>
          </a:p>
          <a:p>
            <a:r>
              <a:rPr lang="fi-FI" dirty="0" smtClean="0"/>
              <a:t>Ilmanvaihtokoneen tuloilmapuolelle kaksiportainen suodatus</a:t>
            </a:r>
          </a:p>
          <a:p>
            <a:pPr marL="742950" lvl="2" indent="-342900"/>
            <a:r>
              <a:rPr lang="fi-FI" dirty="0"/>
              <a:t>Vähintään G3 esisuodatin ja F8 hienosuodatin</a:t>
            </a:r>
          </a:p>
          <a:p>
            <a:pPr lvl="1"/>
            <a:endParaRPr lang="fi-FI" sz="1600" dirty="0"/>
          </a:p>
          <a:p>
            <a:r>
              <a:rPr lang="fi-FI" b="1" dirty="0" smtClean="0"/>
              <a:t>Puhtausluokka </a:t>
            </a:r>
            <a:r>
              <a:rPr lang="fi-FI" b="1" dirty="0"/>
              <a:t>P2</a:t>
            </a:r>
          </a:p>
          <a:p>
            <a:r>
              <a:rPr lang="fi-FI" dirty="0" smtClean="0"/>
              <a:t>Pölykertymä </a:t>
            </a:r>
            <a:r>
              <a:rPr lang="fi-FI" dirty="0"/>
              <a:t>enintään 2,5 g/m2</a:t>
            </a:r>
          </a:p>
          <a:p>
            <a:r>
              <a:rPr lang="fi-FI" dirty="0" smtClean="0"/>
              <a:t>Tuloilmapuolella </a:t>
            </a:r>
            <a:r>
              <a:rPr lang="fi-FI" dirty="0"/>
              <a:t>vähintään F7 </a:t>
            </a:r>
            <a:r>
              <a:rPr lang="fi-FI" dirty="0" smtClean="0"/>
              <a:t>suodatusluokkaa vastaava </a:t>
            </a:r>
            <a:r>
              <a:rPr lang="fi-FI" dirty="0"/>
              <a:t>suodatin</a:t>
            </a:r>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9246692-9764-4796-AF2E-897E79EBAFA7}" type="slidenum">
              <a:rPr lang="fi-FI" smtClean="0"/>
              <a:pPr/>
              <a:t>48</a:t>
            </a:fld>
            <a:endParaRPr lang="fi-FI"/>
          </a:p>
        </p:txBody>
      </p:sp>
    </p:spTree>
    <p:extLst>
      <p:ext uri="{BB962C8B-B14F-4D97-AF65-F5344CB8AC3E}">
        <p14:creationId xmlns:p14="http://schemas.microsoft.com/office/powerpoint/2010/main" val="1313288836"/>
      </p:ext>
    </p:extLst>
  </p:cSld>
  <p:clrMapOvr>
    <a:masterClrMapping/>
  </p:clrMapOvr>
  <p:transition spd="med">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solidFill>
                  <a:srgbClr val="44697D"/>
                </a:solidFill>
              </a:rPr>
              <a:t>Kanaviston puhtaus</a:t>
            </a:r>
            <a:r>
              <a:rPr lang="fi-FI" dirty="0" smtClean="0"/>
              <a:t/>
            </a:r>
            <a:br>
              <a:rPr lang="fi-FI" dirty="0" smtClean="0"/>
            </a:br>
            <a:r>
              <a:rPr lang="fi-FI" sz="2400" dirty="0" smtClean="0"/>
              <a:t>Luovutusvaiheessa</a:t>
            </a:r>
            <a:endParaRPr lang="fi-FI" sz="2400" dirty="0"/>
          </a:p>
        </p:txBody>
      </p:sp>
      <p:sp>
        <p:nvSpPr>
          <p:cNvPr id="6" name="Content Placeholder 5"/>
          <p:cNvSpPr>
            <a:spLocks noGrp="1"/>
          </p:cNvSpPr>
          <p:nvPr>
            <p:ph idx="1"/>
          </p:nvPr>
        </p:nvSpPr>
        <p:spPr/>
        <p:txBody>
          <a:bodyPr>
            <a:normAutofit/>
          </a:bodyPr>
          <a:lstStyle/>
          <a:p>
            <a:pPr marL="0" indent="0">
              <a:buNone/>
            </a:pPr>
            <a:r>
              <a:rPr lang="fi-FI" dirty="0"/>
              <a:t>Tarkastus </a:t>
            </a:r>
            <a:r>
              <a:rPr lang="fi-FI" dirty="0" smtClean="0"/>
              <a:t>ensisijaisesti silmämääräisesti</a:t>
            </a:r>
          </a:p>
          <a:p>
            <a:r>
              <a:rPr lang="fi-FI" sz="1800" dirty="0" smtClean="0"/>
              <a:t>Visuaalinen puhtausasteikko</a:t>
            </a:r>
          </a:p>
          <a:p>
            <a:r>
              <a:rPr lang="fi-FI" sz="1800" dirty="0" smtClean="0"/>
              <a:t>Puhtauden arviointilomake</a:t>
            </a:r>
          </a:p>
          <a:p>
            <a:endParaRPr lang="fi-FI" dirty="0"/>
          </a:p>
          <a:p>
            <a:pPr marL="0" indent="0">
              <a:buNone/>
            </a:pPr>
            <a:r>
              <a:rPr lang="fi-FI" dirty="0" smtClean="0"/>
              <a:t>Epäselvissä tapauksissa kanavapölyn </a:t>
            </a:r>
            <a:r>
              <a:rPr lang="fi-FI" dirty="0"/>
              <a:t>määrä </a:t>
            </a:r>
            <a:r>
              <a:rPr lang="fi-FI" dirty="0" smtClean="0"/>
              <a:t>mitataan suodatinkeräysmenetelmällä</a:t>
            </a:r>
          </a:p>
          <a:p>
            <a:r>
              <a:rPr lang="fi-FI" sz="1800" dirty="0" smtClean="0"/>
              <a:t>Visuaalisesti ei voida määrittää puhtautta</a:t>
            </a:r>
            <a:endParaRPr lang="fi-FI" sz="1800" dirty="0"/>
          </a:p>
        </p:txBody>
      </p:sp>
      <p:sp>
        <p:nvSpPr>
          <p:cNvPr id="3" name="Slide Number Placeholder 2"/>
          <p:cNvSpPr>
            <a:spLocks noGrp="1"/>
          </p:cNvSpPr>
          <p:nvPr>
            <p:ph type="sldNum" sz="quarter" idx="12"/>
          </p:nvPr>
        </p:nvSpPr>
        <p:spPr/>
        <p:txBody>
          <a:bodyPr/>
          <a:lstStyle/>
          <a:p>
            <a:fld id="{49246692-9764-4796-AF2E-897E79EBAFA7}" type="slidenum">
              <a:rPr lang="fi-FI" smtClean="0"/>
              <a:pPr/>
              <a:t>49</a:t>
            </a:fld>
            <a:endParaRPr lang="fi-FI"/>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pic>
        <p:nvPicPr>
          <p:cNvPr id="10"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4103492"/>
            <a:ext cx="8208912"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025547"/>
      </p:ext>
    </p:extLst>
  </p:cSld>
  <p:clrMapOvr>
    <a:masterClrMapping/>
  </p:clrMapOvr>
  <p:transitio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7584" y="2852936"/>
            <a:ext cx="7489824" cy="719460"/>
          </a:xfrm>
        </p:spPr>
        <p:style>
          <a:lnRef idx="3">
            <a:schemeClr val="lt1"/>
          </a:lnRef>
          <a:fillRef idx="1">
            <a:schemeClr val="accent2"/>
          </a:fillRef>
          <a:effectRef idx="1">
            <a:schemeClr val="accent2"/>
          </a:effectRef>
          <a:fontRef idx="minor">
            <a:schemeClr val="lt1"/>
          </a:fontRef>
        </p:style>
        <p:txBody>
          <a:bodyPr anchor="ctr">
            <a:normAutofit/>
          </a:bodyPr>
          <a:lstStyle/>
          <a:p>
            <a:pPr algn="ctr"/>
            <a:r>
              <a:rPr lang="fi-FI" dirty="0" smtClean="0"/>
              <a:t>Ilmanvaihtojärjestelmät</a:t>
            </a:r>
            <a:endParaRPr lang="fi-FI" dirty="0"/>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7" name="Slide Number Placeholder 6"/>
          <p:cNvSpPr>
            <a:spLocks noGrp="1"/>
          </p:cNvSpPr>
          <p:nvPr>
            <p:ph type="sldNum" sz="quarter" idx="12"/>
          </p:nvPr>
        </p:nvSpPr>
        <p:spPr/>
        <p:txBody>
          <a:bodyPr/>
          <a:lstStyle/>
          <a:p>
            <a:fld id="{49246692-9764-4796-AF2E-897E79EBAFA7}" type="slidenum">
              <a:rPr lang="fi-FI" smtClean="0"/>
              <a:pPr/>
              <a:t>5</a:t>
            </a:fld>
            <a:endParaRPr lang="fi-FI"/>
          </a:p>
        </p:txBody>
      </p:sp>
    </p:spTree>
    <p:extLst>
      <p:ext uri="{BB962C8B-B14F-4D97-AF65-F5344CB8AC3E}">
        <p14:creationId xmlns:p14="http://schemas.microsoft.com/office/powerpoint/2010/main" val="1311345756"/>
      </p:ext>
    </p:extLst>
  </p:cSld>
  <p:clrMapOvr>
    <a:masterClrMapping/>
  </p:clrMapOvr>
  <p:transition spd="med">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088" y="44624"/>
            <a:ext cx="7489824" cy="1079500"/>
          </a:xfrm>
        </p:spPr>
        <p:txBody>
          <a:bodyPr>
            <a:normAutofit/>
          </a:bodyPr>
          <a:lstStyle/>
          <a:p>
            <a:r>
              <a:rPr lang="fi-FI" dirty="0" smtClean="0">
                <a:solidFill>
                  <a:srgbClr val="44697D"/>
                </a:solidFill>
              </a:rPr>
              <a:t>Kanavien puhdistaminen</a:t>
            </a:r>
            <a:endParaRPr lang="fi-FI" dirty="0">
              <a:solidFill>
                <a:srgbClr val="44697D"/>
              </a:solidFill>
            </a:endParaRPr>
          </a:p>
        </p:txBody>
      </p:sp>
      <p:sp>
        <p:nvSpPr>
          <p:cNvPr id="3" name="Content Placeholder 2"/>
          <p:cNvSpPr>
            <a:spLocks noGrp="1"/>
          </p:cNvSpPr>
          <p:nvPr>
            <p:ph idx="1"/>
          </p:nvPr>
        </p:nvSpPr>
        <p:spPr>
          <a:xfrm>
            <a:off x="827087" y="1229662"/>
            <a:ext cx="7489825" cy="4863634"/>
          </a:xfrm>
        </p:spPr>
        <p:txBody>
          <a:bodyPr>
            <a:normAutofit lnSpcReduction="10000"/>
          </a:bodyPr>
          <a:lstStyle/>
          <a:p>
            <a:r>
              <a:rPr lang="fi-FI" sz="1600" dirty="0"/>
              <a:t>Ilmanvaihtolaitokselle on laadittava sen lopullista </a:t>
            </a:r>
            <a:r>
              <a:rPr lang="fi-FI" sz="1600" dirty="0" smtClean="0"/>
              <a:t>kokoonpanoa vastaavat </a:t>
            </a:r>
            <a:r>
              <a:rPr lang="fi-FI" sz="1600" b="1" dirty="0"/>
              <a:t>käyttö- ja </a:t>
            </a:r>
            <a:r>
              <a:rPr lang="fi-FI" sz="1600" b="1" dirty="0" smtClean="0"/>
              <a:t>huolto-ohjeet</a:t>
            </a:r>
            <a:endParaRPr lang="fi-FI" sz="1600" dirty="0"/>
          </a:p>
          <a:p>
            <a:pPr lvl="1"/>
            <a:r>
              <a:rPr lang="fi-FI" sz="1400" dirty="0" smtClean="0"/>
              <a:t>Ilmanvaihtolaitoksen </a:t>
            </a:r>
            <a:r>
              <a:rPr lang="fi-FI" sz="1400" dirty="0"/>
              <a:t>suunnitellut käyntiajat</a:t>
            </a:r>
          </a:p>
          <a:p>
            <a:pPr lvl="1"/>
            <a:r>
              <a:rPr lang="fi-FI" sz="1400" dirty="0" smtClean="0"/>
              <a:t>Suodattimien </a:t>
            </a:r>
            <a:r>
              <a:rPr lang="fi-FI" sz="1400" dirty="0"/>
              <a:t>vaihtovälit</a:t>
            </a:r>
          </a:p>
          <a:p>
            <a:pPr lvl="1"/>
            <a:r>
              <a:rPr lang="fi-FI" sz="1400" b="1" dirty="0" smtClean="0"/>
              <a:t>Kanavien puhdistus</a:t>
            </a:r>
          </a:p>
          <a:p>
            <a:pPr marL="0" indent="0">
              <a:buNone/>
            </a:pPr>
            <a:endParaRPr lang="fi-FI" sz="1600" b="1" dirty="0"/>
          </a:p>
          <a:p>
            <a:r>
              <a:rPr lang="fi-FI" sz="1600" dirty="0" smtClean="0"/>
              <a:t>Tulo- </a:t>
            </a:r>
            <a:r>
              <a:rPr lang="fi-FI" sz="1600" dirty="0"/>
              <a:t>ja poistoilmakanavisto on tarkastettava </a:t>
            </a:r>
            <a:r>
              <a:rPr lang="fi-FI" sz="1600" b="1" dirty="0"/>
              <a:t>vähintään </a:t>
            </a:r>
            <a:r>
              <a:rPr lang="fi-FI" sz="1600" b="1" dirty="0" smtClean="0"/>
              <a:t>viiden vuoden </a:t>
            </a:r>
            <a:r>
              <a:rPr lang="fi-FI" sz="1600" dirty="0" smtClean="0"/>
              <a:t>välein</a:t>
            </a:r>
          </a:p>
          <a:p>
            <a:pPr lvl="1"/>
            <a:r>
              <a:rPr lang="fi-FI" sz="1400" dirty="0" smtClean="0"/>
              <a:t>Sisäilmastoluokitus 2008</a:t>
            </a:r>
            <a:endParaRPr lang="fi-FI" sz="1400" dirty="0"/>
          </a:p>
          <a:p>
            <a:endParaRPr lang="fi-FI" sz="1600" dirty="0" smtClean="0"/>
          </a:p>
          <a:p>
            <a:r>
              <a:rPr lang="fi-FI" sz="1600" dirty="0" smtClean="0"/>
              <a:t>Kanavien </a:t>
            </a:r>
            <a:r>
              <a:rPr lang="fi-FI" sz="1600" dirty="0"/>
              <a:t>likaisuus voidaan todeta määrittämällä kanavan </a:t>
            </a:r>
            <a:r>
              <a:rPr lang="fi-FI" sz="1600" dirty="0" smtClean="0"/>
              <a:t>sisäpinnan pölykertymä</a:t>
            </a:r>
          </a:p>
          <a:p>
            <a:pPr lvl="1"/>
            <a:r>
              <a:rPr lang="fi-FI" sz="1400" dirty="0" smtClean="0"/>
              <a:t>Visuaalinen puhtauden tarkastaminen</a:t>
            </a:r>
          </a:p>
          <a:p>
            <a:pPr lvl="1"/>
            <a:r>
              <a:rPr lang="fi-FI" sz="1400" dirty="0" smtClean="0"/>
              <a:t>suodatinmenetelmä</a:t>
            </a:r>
          </a:p>
          <a:p>
            <a:endParaRPr lang="fi-FI" sz="1600" dirty="0"/>
          </a:p>
          <a:p>
            <a:r>
              <a:rPr lang="fi-FI" sz="1600" dirty="0" smtClean="0"/>
              <a:t>Tarkastus </a:t>
            </a:r>
            <a:r>
              <a:rPr lang="fi-FI" sz="1600" dirty="0"/>
              <a:t>suoritetaan vähintään viidestä eri </a:t>
            </a:r>
            <a:r>
              <a:rPr lang="fi-FI" sz="1600" dirty="0" smtClean="0"/>
              <a:t>pisteestä</a:t>
            </a:r>
          </a:p>
          <a:p>
            <a:endParaRPr lang="fi-FI" sz="1600" dirty="0"/>
          </a:p>
          <a:p>
            <a:r>
              <a:rPr lang="fi-FI" sz="1600" dirty="0" smtClean="0"/>
              <a:t>Pölykertymän </a:t>
            </a:r>
            <a:r>
              <a:rPr lang="fi-FI" sz="1600" dirty="0"/>
              <a:t>ollessa suurempi kuin </a:t>
            </a:r>
            <a:r>
              <a:rPr lang="fi-FI" sz="1600" b="1" dirty="0"/>
              <a:t>2 g/m</a:t>
            </a:r>
            <a:r>
              <a:rPr lang="fi-FI" sz="1600" b="1" baseline="30000" dirty="0"/>
              <a:t>2</a:t>
            </a:r>
            <a:r>
              <a:rPr lang="fi-FI" sz="1600" b="1" dirty="0"/>
              <a:t> </a:t>
            </a:r>
            <a:r>
              <a:rPr lang="fi-FI" sz="1600" dirty="0"/>
              <a:t>(P1-luokan </a:t>
            </a:r>
            <a:r>
              <a:rPr lang="fi-FI" sz="1600" dirty="0" smtClean="0"/>
              <a:t>järjestelmä) tai </a:t>
            </a:r>
            <a:r>
              <a:rPr lang="fi-FI" sz="1600" b="1" dirty="0"/>
              <a:t>5 </a:t>
            </a:r>
            <a:r>
              <a:rPr lang="fi-FI" sz="1600" b="1" dirty="0" smtClean="0"/>
              <a:t>g/m</a:t>
            </a:r>
            <a:r>
              <a:rPr lang="fi-FI" sz="1600" b="1" baseline="30000" dirty="0"/>
              <a:t>2</a:t>
            </a:r>
            <a:r>
              <a:rPr lang="fi-FI" sz="1600" b="1" dirty="0" smtClean="0"/>
              <a:t> </a:t>
            </a:r>
            <a:r>
              <a:rPr lang="fi-FI" sz="1600" dirty="0"/>
              <a:t>(muut kuin P1-luokan järjestelmät) kanavisto </a:t>
            </a:r>
            <a:r>
              <a:rPr lang="fi-FI" sz="1600" dirty="0" smtClean="0"/>
              <a:t>on puhdistettava</a:t>
            </a:r>
          </a:p>
          <a:p>
            <a:pPr marL="0" indent="0">
              <a:buNone/>
            </a:pPr>
            <a:endParaRPr lang="fi-FI" sz="1400" dirty="0"/>
          </a:p>
        </p:txBody>
      </p:sp>
      <p:sp>
        <p:nvSpPr>
          <p:cNvPr id="7" name="Slide Number Placeholder 6"/>
          <p:cNvSpPr>
            <a:spLocks noGrp="1"/>
          </p:cNvSpPr>
          <p:nvPr>
            <p:ph type="sldNum" sz="quarter" idx="12"/>
          </p:nvPr>
        </p:nvSpPr>
        <p:spPr/>
        <p:txBody>
          <a:bodyPr/>
          <a:lstStyle/>
          <a:p>
            <a:fld id="{49246692-9764-4796-AF2E-897E79EBAFA7}" type="slidenum">
              <a:rPr lang="fi-FI" smtClean="0"/>
              <a:pPr/>
              <a:t>50</a:t>
            </a:fld>
            <a:endParaRPr lang="fi-FI"/>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57863117"/>
      </p:ext>
    </p:extLst>
  </p:cSld>
  <p:clrMapOvr>
    <a:masterClrMapping/>
  </p:clrMapOvr>
  <p:transition spd="med">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i-FI"/>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9124644"/>
              </p:ext>
            </p:extLst>
          </p:nvPr>
        </p:nvGraphicFramePr>
        <p:xfrm>
          <a:off x="732045" y="252355"/>
          <a:ext cx="8026762" cy="5852160"/>
        </p:xfrm>
        <a:graphic>
          <a:graphicData uri="http://schemas.openxmlformats.org/drawingml/2006/table">
            <a:tbl>
              <a:tblPr firstRow="1" bandRow="1">
                <a:tableStyleId>{5C22544A-7EE6-4342-B048-85BDC9FD1C3A}</a:tableStyleId>
              </a:tblPr>
              <a:tblGrid>
                <a:gridCol w="1562732"/>
                <a:gridCol w="1633766"/>
                <a:gridCol w="1633766"/>
                <a:gridCol w="3196498"/>
              </a:tblGrid>
              <a:tr h="242497">
                <a:tc>
                  <a:txBody>
                    <a:bodyPr/>
                    <a:lstStyle/>
                    <a:p>
                      <a:r>
                        <a:rPr lang="fi-FI" sz="1000" dirty="0" smtClean="0"/>
                        <a:t>Tarkastettava tekijä </a:t>
                      </a:r>
                      <a:endParaRPr lang="fi-FI" sz="1000" dirty="0"/>
                    </a:p>
                  </a:txBody>
                  <a:tcPr/>
                </a:tc>
                <a:tc>
                  <a:txBody>
                    <a:bodyPr/>
                    <a:lstStyle/>
                    <a:p>
                      <a:r>
                        <a:rPr lang="fi-FI" sz="1000" dirty="0" smtClean="0"/>
                        <a:t> Puhtausluokka P1/P1v </a:t>
                      </a:r>
                      <a:endParaRPr lang="fi-FI" sz="1000" dirty="0"/>
                    </a:p>
                  </a:txBody>
                  <a:tcPr/>
                </a:tc>
                <a:tc>
                  <a:txBody>
                    <a:bodyPr/>
                    <a:lstStyle/>
                    <a:p>
                      <a:r>
                        <a:rPr lang="fi-FI" sz="1000" dirty="0" smtClean="0"/>
                        <a:t>Puhtausluokka P2/P2</a:t>
                      </a:r>
                      <a:endParaRPr lang="fi-FI" sz="1000" dirty="0"/>
                    </a:p>
                  </a:txBody>
                  <a:tcPr/>
                </a:tc>
                <a:tc>
                  <a:txBody>
                    <a:bodyPr/>
                    <a:lstStyle/>
                    <a:p>
                      <a:r>
                        <a:rPr lang="fi-FI" sz="1000" dirty="0" smtClean="0"/>
                        <a:t>Tarkastusmenetelmä</a:t>
                      </a:r>
                      <a:endParaRPr lang="fi-FI" sz="1000" dirty="0"/>
                    </a:p>
                  </a:txBody>
                  <a:tcPr/>
                </a:tc>
              </a:tr>
              <a:tr h="697178">
                <a:tc>
                  <a:txBody>
                    <a:bodyPr/>
                    <a:lstStyle/>
                    <a:p>
                      <a:r>
                        <a:rPr lang="fi-FI" sz="1000" dirty="0" smtClean="0"/>
                        <a:t>Tuloilmakanaviston ja tuloilmakoneen keskimääräinen</a:t>
                      </a:r>
                    </a:p>
                    <a:p>
                      <a:r>
                        <a:rPr lang="fi-FI" sz="1000" dirty="0" smtClean="0"/>
                        <a:t>Pölykertymä</a:t>
                      </a:r>
                      <a:endParaRPr lang="fi-FI" sz="1000" dirty="0"/>
                    </a:p>
                  </a:txBody>
                  <a:tcPr/>
                </a:tc>
                <a:tc>
                  <a:txBody>
                    <a:bodyPr/>
                    <a:lstStyle/>
                    <a:p>
                      <a:r>
                        <a:rPr lang="fi-FI" sz="1000" dirty="0" smtClean="0"/>
                        <a:t>alle 2,0 g/m² </a:t>
                      </a:r>
                      <a:endParaRPr lang="fi-FI" sz="1000" dirty="0"/>
                    </a:p>
                  </a:txBody>
                  <a:tcPr/>
                </a:tc>
                <a:tc>
                  <a:txBody>
                    <a:bodyPr/>
                    <a:lstStyle/>
                    <a:p>
                      <a:r>
                        <a:rPr lang="fi-FI" sz="1000" dirty="0" smtClean="0"/>
                        <a:t>alle 5,0 g/m² </a:t>
                      </a:r>
                      <a:endParaRPr lang="fi-FI" sz="1000" dirty="0"/>
                    </a:p>
                  </a:txBody>
                  <a:tcPr/>
                </a:tc>
                <a:tc>
                  <a:txBody>
                    <a:bodyPr/>
                    <a:lstStyle/>
                    <a:p>
                      <a:r>
                        <a:rPr lang="fi-FI" sz="1000" dirty="0" smtClean="0"/>
                        <a:t>Visuaalinen puhtausasteikko ja</a:t>
                      </a:r>
                    </a:p>
                    <a:p>
                      <a:r>
                        <a:rPr lang="fi-FI" sz="1000" dirty="0" smtClean="0"/>
                        <a:t>rajatapauksessa suodatinkeräys.</a:t>
                      </a:r>
                      <a:endParaRPr lang="fi-FI" sz="1000" dirty="0"/>
                    </a:p>
                  </a:txBody>
                  <a:tcPr/>
                </a:tc>
              </a:tr>
              <a:tr h="545618">
                <a:tc>
                  <a:txBody>
                    <a:bodyPr/>
                    <a:lstStyle/>
                    <a:p>
                      <a:r>
                        <a:rPr lang="fi-FI" sz="1000" dirty="0" smtClean="0"/>
                        <a:t>Yksittäisen tarkastuspisteen</a:t>
                      </a:r>
                    </a:p>
                    <a:p>
                      <a:r>
                        <a:rPr lang="fi-FI" sz="1000" dirty="0" smtClean="0"/>
                        <a:t>Pölykertymä</a:t>
                      </a:r>
                      <a:endParaRPr lang="fi-FI" sz="1000" dirty="0"/>
                    </a:p>
                  </a:txBody>
                  <a:tcPr/>
                </a:tc>
                <a:tc>
                  <a:txBody>
                    <a:bodyPr/>
                    <a:lstStyle/>
                    <a:p>
                      <a:r>
                        <a:rPr lang="fi-FI" sz="1000" dirty="0" smtClean="0"/>
                        <a:t>alle 4 g/m²</a:t>
                      </a:r>
                      <a:endParaRPr lang="fi-FI" sz="1000" dirty="0"/>
                    </a:p>
                  </a:txBody>
                  <a:tcPr/>
                </a:tc>
                <a:tc>
                  <a:txBody>
                    <a:bodyPr/>
                    <a:lstStyle/>
                    <a:p>
                      <a:r>
                        <a:rPr lang="fi-FI" sz="1000" dirty="0" smtClean="0"/>
                        <a:t>alle 10 g/m² </a:t>
                      </a:r>
                      <a:endParaRPr lang="fi-FI" sz="1000" dirty="0"/>
                    </a:p>
                  </a:txBody>
                  <a:tcPr/>
                </a:tc>
                <a:tc>
                  <a:txBody>
                    <a:bodyPr/>
                    <a:lstStyle/>
                    <a:p>
                      <a:r>
                        <a:rPr lang="fi-FI" sz="1000" dirty="0" smtClean="0"/>
                        <a:t> Visuaalinen puhtausasteikko ja</a:t>
                      </a:r>
                    </a:p>
                    <a:p>
                      <a:r>
                        <a:rPr lang="fi-FI" sz="1000" dirty="0" smtClean="0"/>
                        <a:t>rajatapauksessa suodatinkeräys.</a:t>
                      </a:r>
                      <a:endParaRPr lang="fi-FI" sz="1000" dirty="0"/>
                    </a:p>
                  </a:txBody>
                  <a:tcPr/>
                </a:tc>
              </a:tr>
              <a:tr h="697178">
                <a:tc>
                  <a:txBody>
                    <a:bodyPr/>
                    <a:lstStyle/>
                    <a:p>
                      <a:r>
                        <a:rPr lang="fi-FI" sz="1000" dirty="0" smtClean="0"/>
                        <a:t>Karkea lika (</a:t>
                      </a:r>
                      <a:r>
                        <a:rPr lang="fi-FI" sz="1000" dirty="0" err="1" smtClean="0"/>
                        <a:t>metallijäysteet</a:t>
                      </a:r>
                      <a:r>
                        <a:rPr lang="fi-FI" sz="1000" dirty="0" smtClean="0"/>
                        <a:t>,</a:t>
                      </a:r>
                    </a:p>
                    <a:p>
                      <a:r>
                        <a:rPr lang="fi-FI" sz="1000" dirty="0" smtClean="0"/>
                        <a:t>rakennusmateriaalit yms.)</a:t>
                      </a:r>
                      <a:endParaRPr lang="fi-FI" sz="1000" dirty="0"/>
                    </a:p>
                  </a:txBody>
                  <a:tcPr/>
                </a:tc>
                <a:tc>
                  <a:txBody>
                    <a:bodyPr/>
                    <a:lstStyle/>
                    <a:p>
                      <a:r>
                        <a:rPr lang="fi-FI" sz="1000" dirty="0" smtClean="0"/>
                        <a:t>Saa esiintyä pieniä määriä</a:t>
                      </a:r>
                    </a:p>
                    <a:p>
                      <a:r>
                        <a:rPr lang="fi-FI" sz="1000" dirty="0" smtClean="0"/>
                        <a:t>siellä täällä paikallisesti.</a:t>
                      </a:r>
                      <a:endParaRPr lang="fi-FI" sz="1000" dirty="0"/>
                    </a:p>
                  </a:txBody>
                  <a:tcPr/>
                </a:tc>
                <a:tc>
                  <a:txBody>
                    <a:bodyPr/>
                    <a:lstStyle/>
                    <a:p>
                      <a:r>
                        <a:rPr lang="fi-FI" sz="1000" dirty="0" smtClean="0"/>
                        <a:t>Saa esiintyä pieniä</a:t>
                      </a:r>
                    </a:p>
                    <a:p>
                      <a:r>
                        <a:rPr lang="fi-FI" sz="1000" dirty="0" smtClean="0"/>
                        <a:t>yksittäisiä kasoja, mutta</a:t>
                      </a:r>
                    </a:p>
                    <a:p>
                      <a:r>
                        <a:rPr lang="fi-FI" sz="1000" dirty="0" smtClean="0"/>
                        <a:t>ei yhtenäistä vanaa.</a:t>
                      </a:r>
                      <a:endParaRPr lang="fi-FI" sz="1000" dirty="0"/>
                    </a:p>
                  </a:txBody>
                  <a:tcPr/>
                </a:tc>
                <a:tc>
                  <a:txBody>
                    <a:bodyPr/>
                    <a:lstStyle/>
                    <a:p>
                      <a:r>
                        <a:rPr lang="fi-FI" sz="1000" dirty="0" smtClean="0"/>
                        <a:t>Visuaalinen asteikko (karkea lika).</a:t>
                      </a:r>
                      <a:endParaRPr lang="fi-FI" sz="1000" dirty="0"/>
                    </a:p>
                  </a:txBody>
                  <a:tcPr/>
                </a:tc>
              </a:tr>
              <a:tr h="545618">
                <a:tc>
                  <a:txBody>
                    <a:bodyPr/>
                    <a:lstStyle/>
                    <a:p>
                      <a:r>
                        <a:rPr lang="fi-FI" sz="1000" dirty="0" smtClean="0"/>
                        <a:t>Ilmanvaihtokoneesta peräisin</a:t>
                      </a:r>
                      <a:r>
                        <a:rPr lang="fi-FI" sz="1000" baseline="0" dirty="0" smtClean="0"/>
                        <a:t> </a:t>
                      </a:r>
                      <a:r>
                        <a:rPr lang="fi-FI" sz="1000" dirty="0" smtClean="0"/>
                        <a:t>olevat voiteluainejäämät</a:t>
                      </a:r>
                      <a:endParaRPr lang="fi-FI" sz="1000" dirty="0"/>
                    </a:p>
                  </a:txBody>
                  <a:tcPr/>
                </a:tc>
                <a:tc gridSpan="2">
                  <a:txBody>
                    <a:bodyPr/>
                    <a:lstStyle/>
                    <a:p>
                      <a:r>
                        <a:rPr lang="fi-FI" sz="1000" dirty="0" smtClean="0"/>
                        <a:t>Ilmanvaihtokoneesta peräisin olevat voiteluainejäämät on</a:t>
                      </a:r>
                    </a:p>
                    <a:p>
                      <a:r>
                        <a:rPr lang="fi-FI" sz="1000" dirty="0" smtClean="0"/>
                        <a:t>puhdistettava.</a:t>
                      </a:r>
                      <a:endParaRPr lang="fi-FI" sz="1000" dirty="0"/>
                    </a:p>
                  </a:txBody>
                  <a:tcPr/>
                </a:tc>
                <a:tc hMerge="1">
                  <a:txBody>
                    <a:bodyPr/>
                    <a:lstStyle/>
                    <a:p>
                      <a:endParaRPr lang="fi-FI"/>
                    </a:p>
                  </a:txBody>
                  <a:tcPr/>
                </a:tc>
                <a:tc>
                  <a:txBody>
                    <a:bodyPr/>
                    <a:lstStyle/>
                    <a:p>
                      <a:r>
                        <a:rPr lang="fi-FI" sz="1000" dirty="0" smtClean="0"/>
                        <a:t>Visuaalinen  puhtausasteikko  (ilmanvaihto-</a:t>
                      </a:r>
                    </a:p>
                    <a:p>
                      <a:r>
                        <a:rPr lang="fi-FI" sz="1000" dirty="0" smtClean="0"/>
                        <a:t>koneesta peräisin olevat voiteluainejäämät).</a:t>
                      </a:r>
                      <a:endParaRPr lang="fi-FI" sz="1000" dirty="0"/>
                    </a:p>
                  </a:txBody>
                  <a:tcPr/>
                </a:tc>
              </a:tr>
              <a:tr h="697178">
                <a:tc>
                  <a:txBody>
                    <a:bodyPr/>
                    <a:lstStyle/>
                    <a:p>
                      <a:r>
                        <a:rPr lang="fi-FI" sz="1000" dirty="0" smtClean="0"/>
                        <a:t>Ilmanvaihtotuotteiden</a:t>
                      </a:r>
                    </a:p>
                    <a:p>
                      <a:r>
                        <a:rPr lang="fi-FI" sz="1000" dirty="0" smtClean="0"/>
                        <a:t>valmistuksessa tuotteisiin jääneet voiteluainejäämät</a:t>
                      </a:r>
                      <a:endParaRPr lang="fi-FI" sz="1000" dirty="0"/>
                    </a:p>
                  </a:txBody>
                  <a:tcPr/>
                </a:tc>
                <a:tc gridSpan="2">
                  <a:txBody>
                    <a:bodyPr/>
                    <a:lstStyle/>
                    <a:p>
                      <a:r>
                        <a:rPr lang="fi-FI" sz="1000" dirty="0" smtClean="0"/>
                        <a:t>Jos järjestelmässä ei ole käytettyM1-luokiteltuja ilmanvaihtotuotteita, järjestelmä ei voi olla öljyjäämien osalta P1- tai P2-järjestelmä. Järjestelmän puhtausluokka on P1v tai P2v</a:t>
                      </a:r>
                      <a:endParaRPr lang="fi-FI" sz="1000" dirty="0"/>
                    </a:p>
                  </a:txBody>
                  <a:tcPr/>
                </a:tc>
                <a:tc hMerge="1">
                  <a:txBody>
                    <a:bodyPr/>
                    <a:lstStyle/>
                    <a:p>
                      <a:endParaRPr lang="fi-FI"/>
                    </a:p>
                  </a:txBody>
                  <a:tcPr/>
                </a:tc>
                <a:tc>
                  <a:txBody>
                    <a:bodyPr/>
                    <a:lstStyle/>
                    <a:p>
                      <a:r>
                        <a:rPr lang="fi-FI" sz="1000" dirty="0" smtClean="0"/>
                        <a:t>Järjestelmän asennusdokumentit</a:t>
                      </a:r>
                    </a:p>
                    <a:p>
                      <a:r>
                        <a:rPr lang="fi-FI" sz="1000" dirty="0" smtClean="0"/>
                        <a:t>(P1, P2 vai luokittelematon järjestelmä) ja</a:t>
                      </a:r>
                    </a:p>
                    <a:p>
                      <a:r>
                        <a:rPr lang="fi-FI" sz="1000" dirty="0" smtClean="0"/>
                        <a:t>visuaalinen puhtausasteikko (ilmanvaihto-</a:t>
                      </a:r>
                    </a:p>
                    <a:p>
                      <a:r>
                        <a:rPr lang="fi-FI" sz="1000" dirty="0" smtClean="0"/>
                        <a:t>kanavien voiteluainejäämät).</a:t>
                      </a:r>
                      <a:endParaRPr lang="fi-FI" sz="1000" dirty="0"/>
                    </a:p>
                  </a:txBody>
                  <a:tcPr/>
                </a:tc>
              </a:tr>
              <a:tr h="848739">
                <a:tc>
                  <a:txBody>
                    <a:bodyPr/>
                    <a:lstStyle/>
                    <a:p>
                      <a:r>
                        <a:rPr lang="fi-FI" sz="1000" dirty="0" smtClean="0"/>
                        <a:t>Päätelaitteiden pinnoilla oleva pölykertymä</a:t>
                      </a:r>
                      <a:endParaRPr lang="fi-FI" sz="1000" dirty="0"/>
                    </a:p>
                  </a:txBody>
                  <a:tcPr/>
                </a:tc>
                <a:tc>
                  <a:txBody>
                    <a:bodyPr/>
                    <a:lstStyle/>
                    <a:p>
                      <a:r>
                        <a:rPr lang="fi-FI" sz="1000" dirty="0" smtClean="0"/>
                        <a:t>pölykertymä</a:t>
                      </a:r>
                    </a:p>
                    <a:p>
                      <a:r>
                        <a:rPr lang="fi-FI" sz="1000" dirty="0" smtClean="0"/>
                        <a:t>Pölyyn ei saa jäädä selkeää</a:t>
                      </a:r>
                    </a:p>
                    <a:p>
                      <a:r>
                        <a:rPr lang="fi-FI" sz="1000" dirty="0" smtClean="0"/>
                        <a:t>jälkeä sormella vedettäessä.</a:t>
                      </a:r>
                      <a:endParaRPr lang="fi-FI" sz="1000" dirty="0"/>
                    </a:p>
                  </a:txBody>
                  <a:tcPr/>
                </a:tc>
                <a:tc>
                  <a:txBody>
                    <a:bodyPr/>
                    <a:lstStyle/>
                    <a:p>
                      <a:r>
                        <a:rPr lang="fi-FI" sz="1000" dirty="0" smtClean="0"/>
                        <a:t>Pöly ei saa kasaantua</a:t>
                      </a:r>
                    </a:p>
                    <a:p>
                      <a:r>
                        <a:rPr lang="fi-FI" sz="1000" dirty="0" smtClean="0"/>
                        <a:t>sormella pyyhkäistäessä</a:t>
                      </a:r>
                      <a:endParaRPr lang="fi-FI" sz="1000" dirty="0"/>
                    </a:p>
                  </a:txBody>
                  <a:tcPr/>
                </a:tc>
                <a:tc>
                  <a:txBody>
                    <a:bodyPr/>
                    <a:lstStyle/>
                    <a:p>
                      <a:r>
                        <a:rPr lang="fi-FI" sz="1000" dirty="0" smtClean="0"/>
                        <a:t>Silmämääräinen arvio, jonka tukena</a:t>
                      </a:r>
                    </a:p>
                    <a:p>
                      <a:r>
                        <a:rPr lang="fi-FI" sz="1000" dirty="0" smtClean="0"/>
                        <a:t>sormipyyhkäisy.</a:t>
                      </a:r>
                      <a:endParaRPr lang="fi-FI" sz="1000" dirty="0"/>
                    </a:p>
                  </a:txBody>
                  <a:tcPr/>
                </a:tc>
              </a:tr>
              <a:tr h="848739">
                <a:tc>
                  <a:txBody>
                    <a:bodyPr/>
                    <a:lstStyle/>
                    <a:p>
                      <a:r>
                        <a:rPr lang="fi-FI" sz="1000" dirty="0" smtClean="0"/>
                        <a:t>Kuitulähteet </a:t>
                      </a:r>
                      <a:endParaRPr lang="fi-FI" sz="1000" dirty="0"/>
                    </a:p>
                  </a:txBody>
                  <a:tcPr/>
                </a:tc>
                <a:tc gridSpan="2">
                  <a:txBody>
                    <a:bodyPr/>
                    <a:lstStyle/>
                    <a:p>
                      <a:r>
                        <a:rPr lang="fi-FI" sz="1000" dirty="0" smtClean="0"/>
                        <a:t>Järjestelmässä ei saa olla merkittäviä kuitulähteitä. </a:t>
                      </a:r>
                      <a:endParaRPr lang="fi-FI" sz="1000" dirty="0"/>
                    </a:p>
                  </a:txBody>
                  <a:tcPr/>
                </a:tc>
                <a:tc hMerge="1">
                  <a:txBody>
                    <a:bodyPr/>
                    <a:lstStyle/>
                    <a:p>
                      <a:endParaRPr lang="fi-FI"/>
                    </a:p>
                  </a:txBody>
                  <a:tcPr/>
                </a:tc>
                <a:tc>
                  <a:txBody>
                    <a:bodyPr/>
                    <a:lstStyle/>
                    <a:p>
                      <a:r>
                        <a:rPr lang="fi-FI" sz="1000" dirty="0" smtClean="0"/>
                        <a:t>Kuitulähteet kartoitetaan visuaalisesti arvioimalla äänenvaimentimien</a:t>
                      </a:r>
                    </a:p>
                    <a:p>
                      <a:r>
                        <a:rPr lang="fi-FI" sz="1000" dirty="0" smtClean="0"/>
                        <a:t>kuntoa (MIV-konsepti:</a:t>
                      </a:r>
                      <a:r>
                        <a:rPr lang="fi-FI" sz="1000" baseline="0" dirty="0" smtClean="0"/>
                        <a:t> ää</a:t>
                      </a:r>
                      <a:r>
                        <a:rPr lang="fi-FI" sz="1000" dirty="0" smtClean="0"/>
                        <a:t>nenvaimentimien kunnostus). Tarvittaessa </a:t>
                      </a:r>
                      <a:r>
                        <a:rPr lang="fi-FI" sz="1000" baseline="0" dirty="0" smtClean="0"/>
                        <a:t> </a:t>
                      </a:r>
                      <a:r>
                        <a:rPr lang="fi-FI" sz="1000" dirty="0" smtClean="0"/>
                        <a:t>tehdään</a:t>
                      </a:r>
                    </a:p>
                    <a:p>
                      <a:r>
                        <a:rPr lang="fi-FI" sz="1000" dirty="0" smtClean="0"/>
                        <a:t>tarkempia tutkimuksia.</a:t>
                      </a:r>
                      <a:endParaRPr lang="fi-FI" sz="1000" dirty="0"/>
                    </a:p>
                  </a:txBody>
                  <a:tcPr/>
                </a:tc>
              </a:tr>
              <a:tr h="697178">
                <a:tc>
                  <a:txBody>
                    <a:bodyPr/>
                    <a:lstStyle/>
                    <a:p>
                      <a:r>
                        <a:rPr lang="fi-FI" sz="1000" dirty="0" smtClean="0"/>
                        <a:t>Mikrobilähteet </a:t>
                      </a:r>
                      <a:endParaRPr lang="fi-FI" sz="1000" dirty="0"/>
                    </a:p>
                  </a:txBody>
                  <a:tcPr/>
                </a:tc>
                <a:tc gridSpan="2">
                  <a:txBody>
                    <a:bodyPr/>
                    <a:lstStyle/>
                    <a:p>
                      <a:r>
                        <a:rPr lang="fi-FI" sz="1000" dirty="0" smtClean="0"/>
                        <a:t> Järjestelmässä ei saa olla merkittäviä mikrobilähteitä. </a:t>
                      </a:r>
                      <a:endParaRPr lang="fi-FI" sz="1000" dirty="0"/>
                    </a:p>
                  </a:txBody>
                  <a:tcPr/>
                </a:tc>
                <a:tc hMerge="1">
                  <a:txBody>
                    <a:bodyPr/>
                    <a:lstStyle/>
                    <a:p>
                      <a:endParaRPr lang="fi-FI"/>
                    </a:p>
                  </a:txBody>
                  <a:tcPr/>
                </a:tc>
                <a:tc>
                  <a:txBody>
                    <a:bodyPr/>
                    <a:lstStyle/>
                    <a:p>
                      <a:r>
                        <a:rPr lang="fi-FI" sz="1000" dirty="0" smtClean="0"/>
                        <a:t> Mahdolliset mikrobilähteet kartoitetaan</a:t>
                      </a:r>
                    </a:p>
                    <a:p>
                      <a:r>
                        <a:rPr lang="fi-FI" sz="1000" dirty="0" smtClean="0"/>
                        <a:t>visuaalisesti arvioimalla järjestelmässä</a:t>
                      </a:r>
                    </a:p>
                    <a:p>
                      <a:r>
                        <a:rPr lang="fi-FI" sz="1000" dirty="0" smtClean="0"/>
                        <a:t>olevaa kosteutta tai kosteusjälkiä. Tarvittaessa tehdään tarkempia tutkimuksia.</a:t>
                      </a:r>
                      <a:endParaRPr lang="fi-FI" sz="1000" dirty="0"/>
                    </a:p>
                  </a:txBody>
                  <a:tcPr/>
                </a:tc>
              </a:tr>
            </a:tbl>
          </a:graphicData>
        </a:graphic>
      </p:graphicFrame>
      <p:pic>
        <p:nvPicPr>
          <p:cNvPr id="5"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51</a:t>
            </a:fld>
            <a:endParaRPr lang="fi-FI"/>
          </a:p>
        </p:txBody>
      </p:sp>
    </p:spTree>
    <p:extLst>
      <p:ext uri="{BB962C8B-B14F-4D97-AF65-F5344CB8AC3E}">
        <p14:creationId xmlns:p14="http://schemas.microsoft.com/office/powerpoint/2010/main" val="2417437275"/>
      </p:ext>
    </p:extLst>
  </p:cSld>
  <p:clrMapOvr>
    <a:masterClrMapping/>
  </p:clrMapOvr>
  <p:transition spd="med">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7" y="261601"/>
            <a:ext cx="4175695" cy="1143000"/>
          </a:xfrm>
        </p:spPr>
        <p:txBody>
          <a:bodyPr/>
          <a:lstStyle/>
          <a:p>
            <a:r>
              <a:rPr lang="fi-FI" dirty="0" smtClean="0">
                <a:solidFill>
                  <a:srgbClr val="44697D"/>
                </a:solidFill>
              </a:rPr>
              <a:t>Puhtausasteikko</a:t>
            </a:r>
            <a:r>
              <a:rPr lang="fi-FI" sz="3200" dirty="0" smtClean="0"/>
              <a:t/>
            </a:r>
            <a:br>
              <a:rPr lang="fi-FI" sz="3200" dirty="0" smtClean="0"/>
            </a:br>
            <a:r>
              <a:rPr lang="fi-FI" sz="2400" dirty="0" smtClean="0"/>
              <a:t>käytössä olevat kanavat</a:t>
            </a:r>
            <a:endParaRPr lang="fi-FI" sz="3200" dirty="0"/>
          </a:p>
        </p:txBody>
      </p:sp>
      <p:pic>
        <p:nvPicPr>
          <p:cNvPr id="6146"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314042" y="1371129"/>
            <a:ext cx="3908004" cy="4301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61685" y="1242532"/>
            <a:ext cx="3527623" cy="4329608"/>
          </a:xfrm>
          <a:prstGeom prst="rect">
            <a:avLst/>
          </a:prstGeom>
        </p:spPr>
      </p:pic>
      <p:pic>
        <p:nvPicPr>
          <p:cNvPr id="8" name="Kuva 26" descr="Kuvaus: Savonia_Word_tunniste"/>
          <p:cNvPicPr/>
          <p:nvPr/>
        </p:nvPicPr>
        <p:blipFill rotWithShape="1">
          <a:blip r:embed="rId5"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52</a:t>
            </a:fld>
            <a:endParaRPr lang="fi-FI"/>
          </a:p>
        </p:txBody>
      </p:sp>
    </p:spTree>
    <p:extLst>
      <p:ext uri="{BB962C8B-B14F-4D97-AF65-F5344CB8AC3E}">
        <p14:creationId xmlns:p14="http://schemas.microsoft.com/office/powerpoint/2010/main" val="1376780665"/>
      </p:ext>
    </p:extLst>
  </p:cSld>
  <p:clrMapOvr>
    <a:masterClrMapping/>
  </p:clrMapOvr>
  <p:transition spd="med">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4880"/>
            <a:ext cx="8712968" cy="1317387"/>
          </a:xfrm>
        </p:spPr>
        <p:txBody>
          <a:bodyPr>
            <a:noAutofit/>
          </a:bodyPr>
          <a:lstStyle/>
          <a:p>
            <a:r>
              <a:rPr lang="fi-FI" sz="2400" dirty="0" smtClean="0">
                <a:solidFill>
                  <a:srgbClr val="44697D"/>
                </a:solidFill>
              </a:rPr>
              <a:t>Pölynäytteenotto suodatinkeräysmenetelmällä</a:t>
            </a:r>
            <a:r>
              <a:rPr lang="fi-FI" dirty="0" smtClean="0">
                <a:solidFill>
                  <a:srgbClr val="44697D"/>
                </a:solidFill>
              </a:rPr>
              <a:t/>
            </a:r>
            <a:br>
              <a:rPr lang="fi-FI" dirty="0" smtClean="0">
                <a:solidFill>
                  <a:srgbClr val="44697D"/>
                </a:solidFill>
              </a:rPr>
            </a:br>
            <a:r>
              <a:rPr lang="fi-FI" dirty="0" smtClean="0">
                <a:solidFill>
                  <a:srgbClr val="44697D"/>
                </a:solidFill>
              </a:rPr>
              <a:t>Pyöreä kanava</a:t>
            </a:r>
            <a:endParaRPr lang="fi-FI" dirty="0">
              <a:solidFill>
                <a:srgbClr val="44697D"/>
              </a:solidFill>
            </a:endParaRPr>
          </a:p>
        </p:txBody>
      </p:sp>
      <p:pic>
        <p:nvPicPr>
          <p:cNvPr id="12290" name="Picture 2"/>
          <p:cNvPicPr>
            <a:picLocks noGrp="1" noChangeAspect="1" noChangeArrowheads="1"/>
          </p:cNvPicPr>
          <p:nvPr>
            <p:ph sz="half" idx="1"/>
          </p:nvPr>
        </p:nvPicPr>
        <p:blipFill rotWithShape="1">
          <a:blip r:embed="rId3" cstate="email">
            <a:extLst>
              <a:ext uri="{28A0092B-C50C-407E-A947-70E740481C1C}">
                <a14:useLocalDpi xmlns:a14="http://schemas.microsoft.com/office/drawing/2010/main"/>
              </a:ext>
            </a:extLst>
          </a:blip>
          <a:srcRect/>
          <a:stretch/>
        </p:blipFill>
        <p:spPr bwMode="auto">
          <a:xfrm>
            <a:off x="513685" y="1678336"/>
            <a:ext cx="745049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53</a:t>
            </a:fld>
            <a:endParaRPr lang="fi-FI"/>
          </a:p>
        </p:txBody>
      </p:sp>
    </p:spTree>
    <p:extLst>
      <p:ext uri="{BB962C8B-B14F-4D97-AF65-F5344CB8AC3E}">
        <p14:creationId xmlns:p14="http://schemas.microsoft.com/office/powerpoint/2010/main" val="2529825823"/>
      </p:ext>
    </p:extLst>
  </p:cSld>
  <p:clrMapOvr>
    <a:masterClrMapping/>
  </p:clrMapOvr>
  <p:transition spd="med">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i-FI" dirty="0">
                <a:solidFill>
                  <a:srgbClr val="44697D"/>
                </a:solidFill>
              </a:rPr>
              <a:t>Kanavien </a:t>
            </a:r>
            <a:r>
              <a:rPr lang="fi-FI" dirty="0" smtClean="0">
                <a:solidFill>
                  <a:srgbClr val="44697D"/>
                </a:solidFill>
              </a:rPr>
              <a:t>puhdistaminen</a:t>
            </a:r>
            <a:br>
              <a:rPr lang="fi-FI" dirty="0" smtClean="0">
                <a:solidFill>
                  <a:srgbClr val="44697D"/>
                </a:solidFill>
              </a:rPr>
            </a:br>
            <a:r>
              <a:rPr lang="fi-FI" dirty="0" smtClean="0"/>
              <a:t>käytössä olevat kanavat</a:t>
            </a:r>
            <a:endParaRPr lang="fi-FI" dirty="0"/>
          </a:p>
        </p:txBody>
      </p:sp>
      <p:sp>
        <p:nvSpPr>
          <p:cNvPr id="3" name="Content Placeholder 2"/>
          <p:cNvSpPr>
            <a:spLocks noGrp="1"/>
          </p:cNvSpPr>
          <p:nvPr>
            <p:ph idx="1"/>
          </p:nvPr>
        </p:nvSpPr>
        <p:spPr/>
        <p:txBody>
          <a:bodyPr>
            <a:normAutofit/>
          </a:bodyPr>
          <a:lstStyle/>
          <a:p>
            <a:r>
              <a:rPr lang="fi-FI" b="1" dirty="0"/>
              <a:t>Kanavisto </a:t>
            </a:r>
            <a:r>
              <a:rPr lang="fi-FI" b="1" dirty="0" smtClean="0"/>
              <a:t>puhdistetaan kokonaan</a:t>
            </a:r>
            <a:r>
              <a:rPr lang="fi-FI" dirty="0"/>
              <a:t>, mikäli </a:t>
            </a:r>
            <a:r>
              <a:rPr lang="fi-FI" dirty="0" smtClean="0"/>
              <a:t>kanavan keskimääräinen pölykertymä ylittää</a:t>
            </a:r>
            <a:endParaRPr lang="fi-FI" dirty="0"/>
          </a:p>
          <a:p>
            <a:r>
              <a:rPr lang="fi-FI" dirty="0"/>
              <a:t>– 2 g/m</a:t>
            </a:r>
            <a:r>
              <a:rPr lang="fi-FI" baseline="30000" dirty="0"/>
              <a:t>2</a:t>
            </a:r>
            <a:r>
              <a:rPr lang="fi-FI" dirty="0"/>
              <a:t> luokassa P1</a:t>
            </a:r>
          </a:p>
          <a:p>
            <a:r>
              <a:rPr lang="fi-FI" dirty="0"/>
              <a:t>– 5 </a:t>
            </a:r>
            <a:r>
              <a:rPr lang="fi-FI" dirty="0" smtClean="0"/>
              <a:t>g/m</a:t>
            </a:r>
            <a:r>
              <a:rPr lang="fi-FI" baseline="30000" dirty="0"/>
              <a:t>2</a:t>
            </a:r>
            <a:r>
              <a:rPr lang="fi-FI" dirty="0" smtClean="0"/>
              <a:t> </a:t>
            </a:r>
            <a:r>
              <a:rPr lang="fi-FI" dirty="0"/>
              <a:t>luokassa </a:t>
            </a:r>
            <a:r>
              <a:rPr lang="fi-FI" dirty="0" smtClean="0"/>
              <a:t>P2</a:t>
            </a:r>
          </a:p>
          <a:p>
            <a:endParaRPr lang="fi-FI" dirty="0"/>
          </a:p>
          <a:p>
            <a:r>
              <a:rPr lang="fi-FI" b="1" dirty="0" smtClean="0"/>
              <a:t>Kanavisto puhdistetaan osittain</a:t>
            </a:r>
            <a:r>
              <a:rPr lang="fi-FI" dirty="0"/>
              <a:t>, mikäli </a:t>
            </a:r>
            <a:r>
              <a:rPr lang="fi-FI" dirty="0" smtClean="0"/>
              <a:t>keskimääräinen </a:t>
            </a:r>
            <a:r>
              <a:rPr lang="fi-FI" dirty="0"/>
              <a:t>p</a:t>
            </a:r>
            <a:r>
              <a:rPr lang="fi-FI" dirty="0" smtClean="0"/>
              <a:t>ölykertymä </a:t>
            </a:r>
            <a:r>
              <a:rPr lang="fi-FI" dirty="0"/>
              <a:t>ei ylitä yllä olevia</a:t>
            </a:r>
          </a:p>
          <a:p>
            <a:r>
              <a:rPr lang="fi-FI" dirty="0"/>
              <a:t>R</a:t>
            </a:r>
            <a:r>
              <a:rPr lang="fi-FI" dirty="0" smtClean="0"/>
              <a:t>aja-arvoja</a:t>
            </a:r>
            <a:r>
              <a:rPr lang="fi-FI" dirty="0"/>
              <a:t>, mutta </a:t>
            </a:r>
            <a:r>
              <a:rPr lang="fi-FI" dirty="0" smtClean="0"/>
              <a:t>yksittäinen pölynäyte </a:t>
            </a:r>
            <a:br>
              <a:rPr lang="fi-FI" dirty="0" smtClean="0"/>
            </a:br>
            <a:r>
              <a:rPr lang="fi-FI" dirty="0" smtClean="0"/>
              <a:t>(</a:t>
            </a:r>
            <a:r>
              <a:rPr lang="fi-FI" dirty="0"/>
              <a:t>tai korkeintaan </a:t>
            </a:r>
            <a:r>
              <a:rPr lang="fi-FI" dirty="0" smtClean="0"/>
              <a:t>1/5-osa </a:t>
            </a:r>
            <a:r>
              <a:rPr lang="fi-FI" dirty="0"/>
              <a:t>näytteistä) ylittää</a:t>
            </a:r>
          </a:p>
          <a:p>
            <a:r>
              <a:rPr lang="fi-FI" dirty="0"/>
              <a:t>– 4 </a:t>
            </a:r>
            <a:r>
              <a:rPr lang="fi-FI" dirty="0" smtClean="0"/>
              <a:t>g/m</a:t>
            </a:r>
            <a:r>
              <a:rPr lang="fi-FI" baseline="30000" dirty="0"/>
              <a:t>2</a:t>
            </a:r>
            <a:r>
              <a:rPr lang="fi-FI" dirty="0" smtClean="0"/>
              <a:t> </a:t>
            </a:r>
            <a:r>
              <a:rPr lang="fi-FI" dirty="0"/>
              <a:t>luokassa P1</a:t>
            </a:r>
          </a:p>
          <a:p>
            <a:r>
              <a:rPr lang="fi-FI" dirty="0"/>
              <a:t>– 10 </a:t>
            </a:r>
            <a:r>
              <a:rPr lang="fi-FI" dirty="0" smtClean="0"/>
              <a:t>g/m</a:t>
            </a:r>
            <a:r>
              <a:rPr lang="fi-FI" baseline="30000" dirty="0"/>
              <a:t>2</a:t>
            </a:r>
            <a:r>
              <a:rPr lang="fi-FI" dirty="0" smtClean="0"/>
              <a:t> </a:t>
            </a:r>
            <a:r>
              <a:rPr lang="fi-FI" dirty="0"/>
              <a:t>luokassa P2</a:t>
            </a:r>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9246692-9764-4796-AF2E-897E79EBAFA7}" type="slidenum">
              <a:rPr lang="fi-FI" smtClean="0"/>
              <a:pPr/>
              <a:t>54</a:t>
            </a:fld>
            <a:endParaRPr lang="fi-FI"/>
          </a:p>
        </p:txBody>
      </p:sp>
    </p:spTree>
    <p:extLst>
      <p:ext uri="{BB962C8B-B14F-4D97-AF65-F5344CB8AC3E}">
        <p14:creationId xmlns:p14="http://schemas.microsoft.com/office/powerpoint/2010/main" val="4060124130"/>
      </p:ext>
    </p:extLst>
  </p:cSld>
  <p:clrMapOvr>
    <a:masterClrMapping/>
  </p:clrMapOvr>
  <p:transition spd="med">
    <p:wip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277359" y="-106138"/>
            <a:ext cx="8585653" cy="1143000"/>
          </a:xfrm>
        </p:spPr>
        <p:txBody>
          <a:bodyPr lIns="91431" tIns="45715" rIns="91431" bIns="45715">
            <a:normAutofit/>
          </a:bodyPr>
          <a:lstStyle/>
          <a:p>
            <a:r>
              <a:rPr lang="fi-FI" dirty="0" smtClean="0">
                <a:solidFill>
                  <a:srgbClr val="44697D"/>
                </a:solidFill>
                <a:ea typeface="ＭＳ Ｐゴシック"/>
                <a:cs typeface="ＭＳ Ｐゴシック"/>
              </a:rPr>
              <a:t>Ilmanvaihtojärjestelmä, muut epäpuhtaudet</a:t>
            </a:r>
          </a:p>
        </p:txBody>
      </p:sp>
      <p:sp>
        <p:nvSpPr>
          <p:cNvPr id="166915" name="Rectangle 4"/>
          <p:cNvSpPr>
            <a:spLocks noGrp="1" noChangeArrowheads="1"/>
          </p:cNvSpPr>
          <p:nvPr>
            <p:ph type="body" sz="half" idx="4294967295"/>
          </p:nvPr>
        </p:nvSpPr>
        <p:spPr>
          <a:xfrm>
            <a:off x="251520" y="1393569"/>
            <a:ext cx="6336704" cy="3547606"/>
          </a:xfrm>
        </p:spPr>
        <p:txBody>
          <a:bodyPr lIns="91431" tIns="45715" rIns="91431" bIns="45715">
            <a:normAutofit/>
          </a:bodyPr>
          <a:lstStyle/>
          <a:p>
            <a:pPr marL="0" indent="0" defTabSz="914400">
              <a:buNone/>
            </a:pPr>
            <a:r>
              <a:rPr lang="fi-FI" sz="1800" dirty="0" smtClean="0">
                <a:ea typeface="ＭＳ Ｐゴシック"/>
                <a:cs typeface="ＭＳ Ｐゴシック"/>
              </a:rPr>
              <a:t>Tuloilmakoneen ulkoilmakammio</a:t>
            </a:r>
          </a:p>
          <a:p>
            <a:pPr marL="468313" indent="-187325"/>
            <a:r>
              <a:rPr lang="fi-FI" sz="1600" dirty="0">
                <a:ea typeface="ＭＳ Ｐゴシック"/>
                <a:cs typeface="Georgia" pitchFamily="18" charset="0"/>
              </a:rPr>
              <a:t>Muovimattopinnoite koneiston lattiassa</a:t>
            </a:r>
          </a:p>
          <a:p>
            <a:pPr marL="782638" lvl="1" indent="-187325"/>
            <a:r>
              <a:rPr lang="fi-FI" sz="1400" dirty="0">
                <a:ea typeface="ＭＳ Ｐゴシック"/>
                <a:cs typeface="Georgia" pitchFamily="18" charset="0"/>
              </a:rPr>
              <a:t>P</a:t>
            </a:r>
            <a:r>
              <a:rPr lang="fi-FI" sz="1400" dirty="0" smtClean="0">
                <a:ea typeface="ＭＳ Ｐゴシック"/>
                <a:cs typeface="Georgia" pitchFamily="18" charset="0"/>
              </a:rPr>
              <a:t>innoitteen alapinnassa kosteutta</a:t>
            </a:r>
          </a:p>
          <a:p>
            <a:pPr marL="782638" lvl="1" indent="-187325"/>
            <a:r>
              <a:rPr lang="fi-FI" sz="1400" dirty="0" err="1" smtClean="0">
                <a:ea typeface="ＭＳ Ｐゴシック"/>
                <a:cs typeface="Georgia" pitchFamily="18" charset="0"/>
              </a:rPr>
              <a:t>VOC-yhdisteiden</a:t>
            </a:r>
            <a:r>
              <a:rPr lang="fi-FI" sz="1400" dirty="0" smtClean="0">
                <a:ea typeface="ＭＳ Ｐゴシック"/>
                <a:cs typeface="Georgia" pitchFamily="18" charset="0"/>
              </a:rPr>
              <a:t> lähde</a:t>
            </a:r>
          </a:p>
          <a:p>
            <a:pPr marL="153988" indent="0" defTabSz="914400">
              <a:buNone/>
            </a:pPr>
            <a:endParaRPr lang="fi-FI" sz="1400" dirty="0">
              <a:ea typeface="ＭＳ Ｐゴシック"/>
              <a:cs typeface="Georgia" pitchFamily="18" charset="0"/>
            </a:endParaRPr>
          </a:p>
          <a:p>
            <a:pPr marL="0" indent="0">
              <a:buNone/>
            </a:pPr>
            <a:r>
              <a:rPr lang="fi-FI" sz="1800" dirty="0">
                <a:ea typeface="ＭＳ Ｐゴシック"/>
                <a:cs typeface="ＭＳ Ｐゴシック"/>
              </a:rPr>
              <a:t>Rakenneaineiset kanavat</a:t>
            </a:r>
          </a:p>
          <a:p>
            <a:pPr marL="468313" indent="-187325"/>
            <a:r>
              <a:rPr lang="fi-FI" sz="1600" dirty="0">
                <a:ea typeface="ＭＳ Ｐゴシック"/>
                <a:cs typeface="Georgia" pitchFamily="18" charset="0"/>
              </a:rPr>
              <a:t>H</a:t>
            </a:r>
            <a:r>
              <a:rPr lang="fi-FI" sz="1600" dirty="0" smtClean="0">
                <a:ea typeface="ＭＳ Ｐゴシック"/>
                <a:cs typeface="Georgia" pitchFamily="18" charset="0"/>
              </a:rPr>
              <a:t>ygienia ja puhdistettavuus</a:t>
            </a:r>
          </a:p>
          <a:p>
            <a:pPr marL="468313" indent="-187325"/>
            <a:r>
              <a:rPr lang="fi-FI" sz="1600" dirty="0">
                <a:ea typeface="ＭＳ Ｐゴシック"/>
                <a:cs typeface="Georgia" pitchFamily="18" charset="0"/>
              </a:rPr>
              <a:t>A</a:t>
            </a:r>
            <a:r>
              <a:rPr lang="fi-FI" sz="1600" dirty="0" smtClean="0">
                <a:ea typeface="ＭＳ Ｐゴシック"/>
                <a:cs typeface="Georgia" pitchFamily="18" charset="0"/>
              </a:rPr>
              <a:t>lkalinen betonipöly</a:t>
            </a:r>
          </a:p>
          <a:p>
            <a:pPr marL="153988" indent="0">
              <a:buNone/>
            </a:pPr>
            <a:endParaRPr lang="fi-FI" sz="1400" dirty="0">
              <a:ea typeface="ＭＳ Ｐゴシック"/>
              <a:cs typeface="Georgia" pitchFamily="18" charset="0"/>
            </a:endParaRPr>
          </a:p>
          <a:p>
            <a:pPr marL="0" indent="0">
              <a:buNone/>
            </a:pPr>
            <a:r>
              <a:rPr lang="fi-FI" sz="1800" dirty="0">
                <a:ea typeface="ＭＳ Ｐゴシック"/>
                <a:cs typeface="ＭＳ Ｐゴシック"/>
              </a:rPr>
              <a:t>Voiteluainejäämät</a:t>
            </a:r>
          </a:p>
          <a:p>
            <a:pPr marL="468313" indent="-187325"/>
            <a:r>
              <a:rPr lang="fi-FI" sz="1600" dirty="0" smtClean="0">
                <a:ea typeface="ＭＳ Ｐゴシック"/>
                <a:cs typeface="Georgia" pitchFamily="18" charset="0"/>
              </a:rPr>
              <a:t>Voiteluainejäämiä ei saa olla P1- ja P2- luokan ilmanvaihtojärjestelmissä</a:t>
            </a:r>
          </a:p>
          <a:p>
            <a:pPr marL="1141413" lvl="2" indent="-187325" defTabSz="914400">
              <a:buFont typeface="Arial" pitchFamily="34" charset="0"/>
              <a:buNone/>
            </a:pPr>
            <a:endParaRPr lang="fi-FI" sz="1400" dirty="0" smtClean="0">
              <a:ea typeface="ＭＳ Ｐゴシック"/>
              <a:cs typeface="Georgia" pitchFamily="18" charset="0"/>
            </a:endParaRPr>
          </a:p>
        </p:txBody>
      </p:sp>
      <p:pic>
        <p:nvPicPr>
          <p:cNvPr id="166918" name="Picture 6"/>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020272" y="3494365"/>
            <a:ext cx="1957448" cy="144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Content Placeholder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50881" y="1418173"/>
            <a:ext cx="4197697" cy="2042123"/>
          </a:xfrm>
          <a:prstGeom prst="rect">
            <a:avLst/>
          </a:prstGeom>
        </p:spPr>
      </p:pic>
      <p:sp>
        <p:nvSpPr>
          <p:cNvPr id="2" name="TextBox 1"/>
          <p:cNvSpPr txBox="1"/>
          <p:nvPr/>
        </p:nvSpPr>
        <p:spPr>
          <a:xfrm>
            <a:off x="2583882" y="5767947"/>
            <a:ext cx="6264696" cy="430887"/>
          </a:xfrm>
          <a:prstGeom prst="rect">
            <a:avLst/>
          </a:prstGeom>
          <a:noFill/>
        </p:spPr>
        <p:txBody>
          <a:bodyPr wrap="square" rtlCol="0">
            <a:spAutoFit/>
          </a:bodyPr>
          <a:lstStyle/>
          <a:p>
            <a:pPr algn="r"/>
            <a:r>
              <a:rPr lang="fi-FI" sz="1100" dirty="0"/>
              <a:t>Asikainen, V., Pasanen, P. ja Holopainen, R. (2007). Ilmanvaihtojärjestelmän </a:t>
            </a:r>
            <a:r>
              <a:rPr lang="fi-FI" sz="1100" dirty="0" smtClean="0"/>
              <a:t>puhtauden </a:t>
            </a:r>
            <a:r>
              <a:rPr lang="fi-FI" sz="1100" dirty="0"/>
              <a:t>tarkastus. Ilmanvaihdon parannus- </a:t>
            </a:r>
            <a:r>
              <a:rPr lang="fi-FI" sz="1100" dirty="0" smtClean="0"/>
              <a:t>ja </a:t>
            </a:r>
            <a:r>
              <a:rPr lang="fi-FI" sz="1100" dirty="0"/>
              <a:t>k</a:t>
            </a:r>
            <a:r>
              <a:rPr lang="fi-FI" sz="1100" dirty="0" smtClean="0"/>
              <a:t>orjausratkaisut</a:t>
            </a:r>
            <a:r>
              <a:rPr lang="fi-FI" sz="1100" dirty="0"/>
              <a:t>. LVI-kortti </a:t>
            </a:r>
            <a:r>
              <a:rPr lang="fi-FI" sz="1100" dirty="0" smtClean="0"/>
              <a:t>39-10409</a:t>
            </a:r>
            <a:r>
              <a:rPr lang="fi-FI" sz="1100" dirty="0"/>
              <a:t>. </a:t>
            </a:r>
          </a:p>
        </p:txBody>
      </p:sp>
      <p:pic>
        <p:nvPicPr>
          <p:cNvPr id="9" name="Kuva 26" descr="Kuvaus: Savonia_Word_tunniste"/>
          <p:cNvPicPr/>
          <p:nvPr/>
        </p:nvPicPr>
        <p:blipFill rotWithShape="1">
          <a:blip r:embed="rId5"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55</a:t>
            </a:fld>
            <a:endParaRPr lang="fi-FI"/>
          </a:p>
        </p:txBody>
      </p:sp>
    </p:spTree>
    <p:extLst>
      <p:ext uri="{BB962C8B-B14F-4D97-AF65-F5344CB8AC3E}">
        <p14:creationId xmlns:p14="http://schemas.microsoft.com/office/powerpoint/2010/main" val="4222549114"/>
      </p:ext>
    </p:extLst>
  </p:cSld>
  <p:clrMapOvr>
    <a:masterClrMapping/>
  </p:clrMapOvr>
  <p:transition spd="med">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2564904"/>
            <a:ext cx="7489824" cy="1079500"/>
          </a:xfrm>
        </p:spPr>
        <p:style>
          <a:lnRef idx="3">
            <a:schemeClr val="lt1"/>
          </a:lnRef>
          <a:fillRef idx="1">
            <a:schemeClr val="accent2"/>
          </a:fillRef>
          <a:effectRef idx="1">
            <a:schemeClr val="accent2"/>
          </a:effectRef>
          <a:fontRef idx="minor">
            <a:schemeClr val="lt1"/>
          </a:fontRef>
        </p:style>
        <p:txBody>
          <a:bodyPr anchor="ctr">
            <a:normAutofit/>
          </a:bodyPr>
          <a:lstStyle/>
          <a:p>
            <a:pPr algn="ctr"/>
            <a:r>
              <a:rPr lang="fi-FI" altLang="fi-FI" dirty="0">
                <a:solidFill>
                  <a:schemeClr val="bg1"/>
                </a:solidFill>
                <a:ea typeface="ＭＳ Ｐゴシック" pitchFamily="34" charset="-128"/>
              </a:rPr>
              <a:t>Ilmanvaihtojärjestelmän </a:t>
            </a:r>
            <a:r>
              <a:rPr lang="fi-FI" altLang="fi-FI" dirty="0" smtClean="0">
                <a:solidFill>
                  <a:schemeClr val="bg1"/>
                </a:solidFill>
                <a:ea typeface="ＭＳ Ｐゴシック" pitchFamily="34" charset="-128"/>
              </a:rPr>
              <a:t/>
            </a:r>
            <a:br>
              <a:rPr lang="fi-FI" altLang="fi-FI" dirty="0" smtClean="0">
                <a:solidFill>
                  <a:schemeClr val="bg1"/>
                </a:solidFill>
                <a:ea typeface="ＭＳ Ｐゴシック" pitchFamily="34" charset="-128"/>
              </a:rPr>
            </a:br>
            <a:r>
              <a:rPr lang="fi-FI" altLang="fi-FI" dirty="0" smtClean="0">
                <a:solidFill>
                  <a:schemeClr val="bg1"/>
                </a:solidFill>
                <a:ea typeface="ＭＳ Ｐゴシック" pitchFamily="34" charset="-128"/>
              </a:rPr>
              <a:t>kosteuden </a:t>
            </a:r>
            <a:r>
              <a:rPr lang="fi-FI" altLang="fi-FI" dirty="0">
                <a:solidFill>
                  <a:schemeClr val="bg1"/>
                </a:solidFill>
                <a:ea typeface="ＭＳ Ｐゴシック" pitchFamily="34" charset="-128"/>
              </a:rPr>
              <a:t>lähteet</a:t>
            </a:r>
            <a:endParaRPr lang="fi-FI" dirty="0">
              <a:solidFill>
                <a:schemeClr val="bg1"/>
              </a:solidFill>
            </a:endParaRPr>
          </a:p>
        </p:txBody>
      </p:sp>
      <p:pic>
        <p:nvPicPr>
          <p:cNvPr id="5"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9246692-9764-4796-AF2E-897E79EBAFA7}" type="slidenum">
              <a:rPr lang="fi-FI" smtClean="0"/>
              <a:pPr/>
              <a:t>56</a:t>
            </a:fld>
            <a:endParaRPr lang="fi-FI"/>
          </a:p>
        </p:txBody>
      </p:sp>
    </p:spTree>
    <p:extLst>
      <p:ext uri="{BB962C8B-B14F-4D97-AF65-F5344CB8AC3E}">
        <p14:creationId xmlns:p14="http://schemas.microsoft.com/office/powerpoint/2010/main" val="2516412671"/>
      </p:ext>
    </p:extLst>
  </p:cSld>
  <p:clrMapOvr>
    <a:masterClrMapping/>
  </p:clrMapOvr>
  <p:transition spd="med">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2"/>
          <p:cNvSpPr>
            <a:spLocks noGrp="1" noChangeArrowheads="1"/>
          </p:cNvSpPr>
          <p:nvPr>
            <p:ph type="title" idx="4294967295"/>
          </p:nvPr>
        </p:nvSpPr>
        <p:spPr>
          <a:xfrm>
            <a:off x="312798" y="73127"/>
            <a:ext cx="8435665" cy="1143000"/>
          </a:xfrm>
        </p:spPr>
        <p:txBody>
          <a:bodyPr lIns="91431" tIns="45715" rIns="91431" bIns="45715">
            <a:normAutofit/>
          </a:bodyPr>
          <a:lstStyle/>
          <a:p>
            <a:r>
              <a:rPr lang="fi-FI" altLang="fi-FI" dirty="0" smtClean="0">
                <a:solidFill>
                  <a:srgbClr val="44697D"/>
                </a:solidFill>
                <a:ea typeface="ＭＳ Ｐゴシック" pitchFamily="34" charset="-128"/>
              </a:rPr>
              <a:t>Ilmanvaihtojärjestelmän kosteuden lähteet</a:t>
            </a:r>
          </a:p>
        </p:txBody>
      </p:sp>
      <p:sp>
        <p:nvSpPr>
          <p:cNvPr id="94213" name="Rectangle 3"/>
          <p:cNvSpPr>
            <a:spLocks noGrp="1" noChangeArrowheads="1"/>
          </p:cNvSpPr>
          <p:nvPr>
            <p:ph type="body" sz="half" idx="4294967295"/>
          </p:nvPr>
        </p:nvSpPr>
        <p:spPr>
          <a:xfrm>
            <a:off x="467543" y="1412776"/>
            <a:ext cx="7920111" cy="2016695"/>
          </a:xfrm>
        </p:spPr>
        <p:txBody>
          <a:bodyPr lIns="91431" tIns="45715" rIns="91431" bIns="45715">
            <a:normAutofit fontScale="92500" lnSpcReduction="10000"/>
          </a:bodyPr>
          <a:lstStyle/>
          <a:p>
            <a:pPr marL="0" indent="0" defTabSz="914400">
              <a:buNone/>
            </a:pPr>
            <a:r>
              <a:rPr lang="fi-FI" altLang="fi-FI" sz="2200" dirty="0" smtClean="0">
                <a:ea typeface="ＭＳ Ｐゴシック" pitchFamily="34" charset="-128"/>
                <a:cs typeface="Arial" pitchFamily="34" charset="0"/>
              </a:rPr>
              <a:t>Ulkoilmakammio</a:t>
            </a:r>
          </a:p>
          <a:p>
            <a:pPr marL="488950" indent="-288925"/>
            <a:r>
              <a:rPr lang="fi-FI" altLang="fi-FI" sz="1900" dirty="0">
                <a:ea typeface="ＭＳ Ｐゴシック" pitchFamily="34" charset="-128"/>
                <a:cs typeface="Arial" pitchFamily="34" charset="0"/>
              </a:rPr>
              <a:t>U</a:t>
            </a:r>
            <a:r>
              <a:rPr lang="fi-FI" altLang="fi-FI" sz="1900" dirty="0" smtClean="0">
                <a:ea typeface="ＭＳ Ｐゴシック" pitchFamily="34" charset="-128"/>
                <a:cs typeface="Arial" pitchFamily="34" charset="0"/>
              </a:rPr>
              <a:t>lkoilmasäleikön kautta tulee lunta tuloilmakoneistoon</a:t>
            </a:r>
          </a:p>
          <a:p>
            <a:pPr marL="488950" indent="-288925"/>
            <a:r>
              <a:rPr lang="fi-FI" altLang="fi-FI" sz="1900" dirty="0" smtClean="0">
                <a:ea typeface="ＭＳ Ｐゴシック" pitchFamily="34" charset="-128"/>
                <a:cs typeface="Arial" pitchFamily="34" charset="0"/>
              </a:rPr>
              <a:t>Lumiloukku estää</a:t>
            </a:r>
          </a:p>
          <a:p>
            <a:pPr marL="623887" lvl="2" indent="0" defTabSz="914400">
              <a:buNone/>
            </a:pPr>
            <a:endParaRPr lang="fi-FI" altLang="fi-FI" sz="1800" dirty="0" smtClean="0">
              <a:ea typeface="ＭＳ Ｐゴシック" pitchFamily="34" charset="-128"/>
              <a:cs typeface="Arial" pitchFamily="34" charset="0"/>
            </a:endParaRPr>
          </a:p>
          <a:p>
            <a:pPr marL="0" indent="0" defTabSz="914400">
              <a:buNone/>
            </a:pPr>
            <a:r>
              <a:rPr lang="fi-FI" altLang="fi-FI" sz="2200" dirty="0" smtClean="0">
                <a:ea typeface="ＭＳ Ｐゴシック" pitchFamily="34" charset="-128"/>
                <a:cs typeface="Arial" pitchFamily="34" charset="0"/>
              </a:rPr>
              <a:t>Suodattimet</a:t>
            </a:r>
          </a:p>
          <a:p>
            <a:pPr marL="488950" indent="-288925"/>
            <a:r>
              <a:rPr lang="fi-FI" altLang="fi-FI" sz="1900" dirty="0">
                <a:ea typeface="ＭＳ Ｐゴシック" pitchFamily="34" charset="-128"/>
                <a:cs typeface="Arial" pitchFamily="34" charset="0"/>
              </a:rPr>
              <a:t>U</a:t>
            </a:r>
            <a:r>
              <a:rPr lang="fi-FI" altLang="fi-FI" sz="1900" dirty="0" smtClean="0">
                <a:ea typeface="ＭＳ Ｐゴシック" pitchFamily="34" charset="-128"/>
                <a:cs typeface="Arial" pitchFamily="34" charset="0"/>
              </a:rPr>
              <a:t>lkoilmasäleikön kautta lunta tuloilmakoneiston suodatinkammioon</a:t>
            </a:r>
            <a:endParaRPr lang="fi-FI" altLang="fi-FI" sz="1700" dirty="0" smtClean="0">
              <a:ea typeface="ＭＳ Ｐゴシック" pitchFamily="34" charset="-128"/>
              <a:cs typeface="Arial" pitchFamily="34" charset="0"/>
            </a:endParaRPr>
          </a:p>
          <a:p>
            <a:pPr marL="762000" lvl="1" indent="-288925" defTabSz="914400">
              <a:buFont typeface="Arial" pitchFamily="34" charset="0"/>
              <a:buNone/>
            </a:pPr>
            <a:endParaRPr lang="fi-FI" altLang="fi-FI" dirty="0" smtClean="0">
              <a:ea typeface="ＭＳ Ｐゴシック" pitchFamily="34" charset="-128"/>
              <a:cs typeface="Arial" pitchFamily="34" charset="0"/>
            </a:endParaRPr>
          </a:p>
          <a:p>
            <a:pPr marL="1527175" lvl="3" indent="-195263" defTabSz="914400"/>
            <a:endParaRPr lang="fi-FI" altLang="fi-FI" dirty="0" smtClean="0">
              <a:ea typeface="ＭＳ Ｐゴシック" pitchFamily="34" charset="-128"/>
              <a:cs typeface="Arial" pitchFamily="34" charset="0"/>
            </a:endParaRPr>
          </a:p>
          <a:p>
            <a:pPr marL="1527175" lvl="3" indent="-195263" defTabSz="914400"/>
            <a:endParaRPr lang="fi-FI" altLang="fi-FI" dirty="0" smtClean="0">
              <a:ea typeface="ＭＳ Ｐゴシック" pitchFamily="34" charset="-128"/>
              <a:cs typeface="Arial" pitchFamily="34" charset="0"/>
            </a:endParaRPr>
          </a:p>
          <a:p>
            <a:pPr marL="282575" indent="-282575" defTabSz="914400">
              <a:buFont typeface="Arial" pitchFamily="34" charset="0"/>
              <a:buNone/>
            </a:pPr>
            <a:endParaRPr lang="fi-FI" altLang="fi-FI" sz="2000" dirty="0" smtClean="0">
              <a:ea typeface="ＭＳ Ｐゴシック" pitchFamily="34" charset="-128"/>
              <a:cs typeface="ＭＳ Ｐゴシック" pitchFamily="34" charset="-128"/>
            </a:endParaRPr>
          </a:p>
        </p:txBody>
      </p:sp>
      <p:pic>
        <p:nvPicPr>
          <p:cNvPr id="94214" name="Picture 4"/>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630782" y="3546080"/>
            <a:ext cx="2409825" cy="1411288"/>
          </a:xfrm>
          <a:noFill/>
          <a:extLst>
            <a:ext uri="{909E8E84-426E-40DD-AFC4-6F175D3DCCD1}">
              <a14:hiddenFill xmlns:a14="http://schemas.microsoft.com/office/drawing/2010/main">
                <a:solidFill>
                  <a:schemeClr val="accent2"/>
                </a:solidFill>
              </a14:hiddenFill>
            </a:ext>
          </a:extLst>
        </p:spPr>
      </p:pic>
      <p:pic>
        <p:nvPicPr>
          <p:cNvPr id="94215" name="Picture 5" descr="P1000706"/>
          <p:cNvPicPr>
            <a:picLocks noGrp="1" noChangeAspect="1" noChangeArrowheads="1"/>
          </p:cNvPicPr>
          <p:nvPr>
            <p:ph sz="quarter" idx="4294967295"/>
          </p:nvPr>
        </p:nvPicPr>
        <p:blipFill>
          <a:blip r:embed="rId4" cstate="email">
            <a:lum bright="24000"/>
            <a:extLst>
              <a:ext uri="{28A0092B-C50C-407E-A947-70E740481C1C}">
                <a14:useLocalDpi xmlns:a14="http://schemas.microsoft.com/office/drawing/2010/main"/>
              </a:ext>
            </a:extLst>
          </a:blip>
          <a:srcRect b="-625"/>
          <a:stretch>
            <a:fillRect/>
          </a:stretch>
        </p:blipFill>
        <p:spPr>
          <a:xfrm>
            <a:off x="3227498" y="3546080"/>
            <a:ext cx="2409825" cy="1411288"/>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4216" name="Picture 8" descr="P105032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868144" y="3525114"/>
            <a:ext cx="2409825" cy="14081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25316" y="4957368"/>
            <a:ext cx="2678729" cy="461665"/>
          </a:xfrm>
          <a:prstGeom prst="rect">
            <a:avLst/>
          </a:prstGeom>
          <a:noFill/>
        </p:spPr>
        <p:txBody>
          <a:bodyPr wrap="square" rtlCol="0">
            <a:spAutoFit/>
          </a:bodyPr>
          <a:lstStyle/>
          <a:p>
            <a:r>
              <a:rPr lang="fi-FI" sz="1200" dirty="0" smtClean="0"/>
              <a:t>Tuloilmakoneen ulkoilmakammiossa on likaa ja kosteutta</a:t>
            </a:r>
            <a:endParaRPr lang="fi-FI" sz="1200" dirty="0"/>
          </a:p>
        </p:txBody>
      </p:sp>
      <p:sp>
        <p:nvSpPr>
          <p:cNvPr id="11" name="TextBox 10"/>
          <p:cNvSpPr txBox="1"/>
          <p:nvPr/>
        </p:nvSpPr>
        <p:spPr>
          <a:xfrm>
            <a:off x="3131840" y="4957368"/>
            <a:ext cx="2640646" cy="461665"/>
          </a:xfrm>
          <a:prstGeom prst="rect">
            <a:avLst/>
          </a:prstGeom>
          <a:noFill/>
        </p:spPr>
        <p:txBody>
          <a:bodyPr wrap="square" rtlCol="0">
            <a:spAutoFit/>
          </a:bodyPr>
          <a:lstStyle/>
          <a:p>
            <a:r>
              <a:rPr lang="fi-FI" sz="1200" dirty="0" smtClean="0"/>
              <a:t>Tuloilmakoneen suodatin on  tukkeutunut lumesta.</a:t>
            </a:r>
            <a:endParaRPr lang="fi-FI" sz="1200" dirty="0"/>
          </a:p>
        </p:txBody>
      </p:sp>
      <p:sp>
        <p:nvSpPr>
          <p:cNvPr id="12" name="TextBox 11"/>
          <p:cNvSpPr txBox="1"/>
          <p:nvPr/>
        </p:nvSpPr>
        <p:spPr>
          <a:xfrm>
            <a:off x="5789970" y="4967522"/>
            <a:ext cx="2803286" cy="461665"/>
          </a:xfrm>
          <a:prstGeom prst="rect">
            <a:avLst/>
          </a:prstGeom>
          <a:noFill/>
        </p:spPr>
        <p:txBody>
          <a:bodyPr wrap="square" rtlCol="0">
            <a:spAutoFit/>
          </a:bodyPr>
          <a:lstStyle/>
          <a:p>
            <a:r>
              <a:rPr lang="fi-FI" sz="1200" dirty="0" smtClean="0"/>
              <a:t>Tuloilmakoneen ulkoilmakammiossa on kosteus- ja mikrobivaurioita</a:t>
            </a:r>
            <a:endParaRPr lang="fi-FI" sz="1200" dirty="0"/>
          </a:p>
        </p:txBody>
      </p:sp>
      <p:pic>
        <p:nvPicPr>
          <p:cNvPr id="13" name="Kuva 26" descr="Kuvaus: Savonia_Word_tunniste"/>
          <p:cNvPicPr/>
          <p:nvPr/>
        </p:nvPicPr>
        <p:blipFill rotWithShape="1">
          <a:blip r:embed="rId6"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57</a:t>
            </a:fld>
            <a:endParaRPr lang="fi-FI"/>
          </a:p>
        </p:txBody>
      </p:sp>
    </p:spTree>
    <p:extLst>
      <p:ext uri="{BB962C8B-B14F-4D97-AF65-F5344CB8AC3E}">
        <p14:creationId xmlns:p14="http://schemas.microsoft.com/office/powerpoint/2010/main" val="850345739"/>
      </p:ext>
    </p:extLst>
  </p:cSld>
  <p:clrMapOvr>
    <a:masterClrMapping/>
  </p:clrMapOvr>
  <p:transition spd="med">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F:\VEPI\Hanke\Lastenklinikka-Hki\E-siipi\IV\IMG_6865.jpg"/>
          <p:cNvPicPr>
            <a:picLocks noGrp="1" noChangeAspect="1" noChangeArrowheads="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395536" y="1022946"/>
            <a:ext cx="2418994" cy="4257600"/>
          </a:xfrm>
          <a:prstGeom prst="rect">
            <a:avLst/>
          </a:prstGeom>
          <a:noFill/>
          <a:extLst>
            <a:ext uri="{909E8E84-426E-40DD-AFC4-6F175D3DCCD1}">
              <a14:hiddenFill xmlns:a14="http://schemas.microsoft.com/office/drawing/2010/main">
                <a:solidFill>
                  <a:srgbClr val="FFFFFF"/>
                </a:solidFill>
              </a14:hiddenFill>
            </a:ext>
          </a:extLst>
        </p:spPr>
      </p:pic>
      <p:pic>
        <p:nvPicPr>
          <p:cNvPr id="203779" name="Picture 3" descr="F:\VEPI\Hanke\Lastenklinikka-Hki\E-siipi\IV\IMG_6872.jpg"/>
          <p:cNvPicPr>
            <a:picLocks noGrp="1" noChangeAspect="1" noChangeArrowheads="1"/>
          </p:cNvPicPr>
          <p:nvPr>
            <p:ph sz="half" idx="4294967295"/>
          </p:nvPr>
        </p:nvPicPr>
        <p:blipFill>
          <a:blip r:embed="rId4" cstate="email">
            <a:extLst>
              <a:ext uri="{28A0092B-C50C-407E-A947-70E740481C1C}">
                <a14:useLocalDpi xmlns:a14="http://schemas.microsoft.com/office/drawing/2010/main"/>
              </a:ext>
            </a:extLst>
          </a:blip>
          <a:stretch>
            <a:fillRect/>
          </a:stretch>
        </p:blipFill>
        <p:spPr bwMode="auto">
          <a:xfrm>
            <a:off x="3563888" y="3382243"/>
            <a:ext cx="3312368" cy="1861905"/>
          </a:xfrm>
          <a:prstGeom prst="rect">
            <a:avLst/>
          </a:prstGeom>
          <a:noFill/>
          <a:extLst>
            <a:ext uri="{909E8E84-426E-40DD-AFC4-6F175D3DCCD1}">
              <a14:hiddenFill xmlns:a14="http://schemas.microsoft.com/office/drawing/2010/main">
                <a:solidFill>
                  <a:srgbClr val="FFFFFF"/>
                </a:solidFill>
              </a14:hiddenFill>
            </a:ext>
          </a:extLst>
        </p:spPr>
      </p:pic>
      <p:pic>
        <p:nvPicPr>
          <p:cNvPr id="203786"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63888" y="1032894"/>
            <a:ext cx="3312368" cy="1863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91880" y="2908194"/>
            <a:ext cx="3312368" cy="276999"/>
          </a:xfrm>
          <a:prstGeom prst="rect">
            <a:avLst/>
          </a:prstGeom>
          <a:noFill/>
        </p:spPr>
        <p:txBody>
          <a:bodyPr wrap="square" rtlCol="0">
            <a:spAutoFit/>
          </a:bodyPr>
          <a:lstStyle/>
          <a:p>
            <a:r>
              <a:rPr lang="fi-FI" sz="1200" dirty="0" smtClean="0"/>
              <a:t>Ulkoilmasäleikön lumiloukku</a:t>
            </a:r>
            <a:endParaRPr lang="fi-FI" sz="1200" dirty="0"/>
          </a:p>
        </p:txBody>
      </p:sp>
      <p:sp>
        <p:nvSpPr>
          <p:cNvPr id="9" name="TextBox 8"/>
          <p:cNvSpPr txBox="1"/>
          <p:nvPr/>
        </p:nvSpPr>
        <p:spPr>
          <a:xfrm>
            <a:off x="3491880" y="5305126"/>
            <a:ext cx="3312368" cy="461665"/>
          </a:xfrm>
          <a:prstGeom prst="rect">
            <a:avLst/>
          </a:prstGeom>
          <a:noFill/>
        </p:spPr>
        <p:txBody>
          <a:bodyPr wrap="square" rtlCol="0">
            <a:spAutoFit/>
          </a:bodyPr>
          <a:lstStyle/>
          <a:p>
            <a:r>
              <a:rPr lang="fi-FI" sz="1200" dirty="0" smtClean="0"/>
              <a:t>Ulkoilmakammion viemäröinti ja lumipyryn jälkeen on kerääntynyt lunta kammioon</a:t>
            </a:r>
            <a:endParaRPr lang="fi-FI" sz="1200" dirty="0"/>
          </a:p>
        </p:txBody>
      </p:sp>
      <p:sp>
        <p:nvSpPr>
          <p:cNvPr id="10" name="TextBox 9"/>
          <p:cNvSpPr txBox="1"/>
          <p:nvPr/>
        </p:nvSpPr>
        <p:spPr>
          <a:xfrm>
            <a:off x="383033" y="5331426"/>
            <a:ext cx="2520280" cy="276999"/>
          </a:xfrm>
          <a:prstGeom prst="rect">
            <a:avLst/>
          </a:prstGeom>
          <a:noFill/>
        </p:spPr>
        <p:txBody>
          <a:bodyPr wrap="square" rtlCol="0">
            <a:spAutoFit/>
          </a:bodyPr>
          <a:lstStyle/>
          <a:p>
            <a:r>
              <a:rPr lang="fi-FI" sz="1200" dirty="0" smtClean="0"/>
              <a:t>Ulkoilmasäleikön lumiloukku</a:t>
            </a:r>
            <a:endParaRPr lang="fi-FI" sz="1200" dirty="0"/>
          </a:p>
        </p:txBody>
      </p:sp>
      <p:sp>
        <p:nvSpPr>
          <p:cNvPr id="12" name="Rectangle 2"/>
          <p:cNvSpPr txBox="1">
            <a:spLocks noChangeArrowheads="1"/>
          </p:cNvSpPr>
          <p:nvPr/>
        </p:nvSpPr>
        <p:spPr>
          <a:xfrm>
            <a:off x="251520" y="304619"/>
            <a:ext cx="8435665" cy="667447"/>
          </a:xfrm>
          <a:prstGeom prst="rect">
            <a:avLst/>
          </a:prstGeom>
        </p:spPr>
        <p:txBody>
          <a:bodyPr vert="horz" lIns="91431" tIns="45715" rIns="91431" bIns="45715" rtlCol="0" anchor="b">
            <a:normAutofit/>
          </a:bodyPr>
          <a:lstStyle>
            <a:lvl1pPr algn="l" defTabSz="914400" rtl="0" eaLnBrk="1" latinLnBrk="0" hangingPunct="1">
              <a:spcBef>
                <a:spcPct val="0"/>
              </a:spcBef>
              <a:buNone/>
              <a:defRPr sz="3000" b="1" kern="1200">
                <a:solidFill>
                  <a:schemeClr val="accent1"/>
                </a:solidFill>
                <a:latin typeface="+mj-lt"/>
                <a:ea typeface="+mj-ea"/>
                <a:cs typeface="+mj-cs"/>
              </a:defRPr>
            </a:lvl1pPr>
          </a:lstStyle>
          <a:p>
            <a:r>
              <a:rPr lang="fi-FI" altLang="fi-FI" dirty="0" smtClean="0">
                <a:solidFill>
                  <a:srgbClr val="44697D"/>
                </a:solidFill>
                <a:ea typeface="ＭＳ Ｐゴシック" pitchFamily="34" charset="-128"/>
              </a:rPr>
              <a:t>Ilmanvaihtojärjestelmän kosteuden lähteet</a:t>
            </a:r>
          </a:p>
        </p:txBody>
      </p:sp>
      <p:pic>
        <p:nvPicPr>
          <p:cNvPr id="11" name="Kuva 26" descr="Kuvaus: Savonia_Word_tunniste"/>
          <p:cNvPicPr/>
          <p:nvPr/>
        </p:nvPicPr>
        <p:blipFill rotWithShape="1">
          <a:blip r:embed="rId6"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9246692-9764-4796-AF2E-897E79EBAFA7}" type="slidenum">
              <a:rPr lang="fi-FI" smtClean="0"/>
              <a:pPr/>
              <a:t>58</a:t>
            </a:fld>
            <a:endParaRPr lang="fi-FI" dirty="0"/>
          </a:p>
        </p:txBody>
      </p:sp>
    </p:spTree>
    <p:extLst>
      <p:ext uri="{BB962C8B-B14F-4D97-AF65-F5344CB8AC3E}">
        <p14:creationId xmlns:p14="http://schemas.microsoft.com/office/powerpoint/2010/main" val="2534066729"/>
      </p:ext>
    </p:extLst>
  </p:cSld>
  <p:clrMapOvr>
    <a:masterClrMapping/>
  </p:clrMapOvr>
  <p:transition spd="med">
    <p:wip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1" name="Picture 3"/>
          <p:cNvPicPr>
            <a:picLocks noGrp="1" noChangeAspect="1" noChangeArrowheads="1"/>
          </p:cNvPicPr>
          <p:nvPr>
            <p:ph sz="quarter" idx="2"/>
          </p:nvPr>
        </p:nvPicPr>
        <p:blipFill>
          <a:blip r:embed="rId3" cstate="email">
            <a:lum bright="18000"/>
            <a:extLst>
              <a:ext uri="{28A0092B-C50C-407E-A947-70E740481C1C}">
                <a14:useLocalDpi xmlns:a14="http://schemas.microsoft.com/office/drawing/2010/main"/>
              </a:ext>
            </a:extLst>
          </a:blip>
          <a:srcRect/>
          <a:stretch>
            <a:fillRect/>
          </a:stretch>
        </p:blipFill>
        <p:spPr>
          <a:xfrm>
            <a:off x="4154736" y="1916832"/>
            <a:ext cx="3465972" cy="2592288"/>
          </a:xfrm>
          <a:noFill/>
          <a:extLst>
            <a:ext uri="{909E8E84-426E-40DD-AFC4-6F175D3DCCD1}">
              <a14:hiddenFill xmlns:a14="http://schemas.microsoft.com/office/drawing/2010/main">
                <a:solidFill>
                  <a:schemeClr val="accent2"/>
                </a:solidFill>
              </a14:hiddenFill>
            </a:ext>
          </a:extLst>
        </p:spPr>
      </p:pic>
      <p:pic>
        <p:nvPicPr>
          <p:cNvPr id="96262" name="Picture 4"/>
          <p:cNvPicPr>
            <a:picLocks noGrp="1" noChangeAspect="1" noChangeArrowheads="1"/>
          </p:cNvPicPr>
          <p:nvPr>
            <p:ph sz="quarter" idx="3"/>
          </p:nvPr>
        </p:nvPicPr>
        <p:blipFill>
          <a:blip r:embed="rId4" cstate="email">
            <a:lum bright="12000"/>
            <a:extLst>
              <a:ext uri="{28A0092B-C50C-407E-A947-70E740481C1C}">
                <a14:useLocalDpi xmlns:a14="http://schemas.microsoft.com/office/drawing/2010/main"/>
              </a:ext>
            </a:extLst>
          </a:blip>
          <a:srcRect/>
          <a:stretch>
            <a:fillRect/>
          </a:stretch>
        </p:blipFill>
        <p:spPr>
          <a:xfrm>
            <a:off x="467544" y="1916832"/>
            <a:ext cx="3467164" cy="2592288"/>
          </a:xfrm>
          <a:noFill/>
          <a:extLst>
            <a:ext uri="{909E8E84-426E-40DD-AFC4-6F175D3DCCD1}">
              <a14:hiddenFill xmlns:a14="http://schemas.microsoft.com/office/drawing/2010/main">
                <a:solidFill>
                  <a:schemeClr val="accent2"/>
                </a:solidFill>
              </a14:hiddenFill>
            </a:ext>
          </a:extLst>
        </p:spPr>
      </p:pic>
      <p:sp>
        <p:nvSpPr>
          <p:cNvPr id="8" name="TextBox 7"/>
          <p:cNvSpPr txBox="1"/>
          <p:nvPr/>
        </p:nvSpPr>
        <p:spPr>
          <a:xfrm>
            <a:off x="435837" y="4479503"/>
            <a:ext cx="3200059" cy="461665"/>
          </a:xfrm>
          <a:prstGeom prst="rect">
            <a:avLst/>
          </a:prstGeom>
          <a:noFill/>
        </p:spPr>
        <p:txBody>
          <a:bodyPr wrap="square" rtlCol="0">
            <a:spAutoFit/>
          </a:bodyPr>
          <a:lstStyle/>
          <a:p>
            <a:r>
              <a:rPr lang="fi-FI" sz="1200" dirty="0" smtClean="0"/>
              <a:t>Tulo- ja poistoilman runkokanavat ulkoapäin kuvattuna.</a:t>
            </a:r>
            <a:endParaRPr lang="fi-FI" sz="1200" dirty="0"/>
          </a:p>
        </p:txBody>
      </p:sp>
      <p:sp>
        <p:nvSpPr>
          <p:cNvPr id="10" name="TextBox 9"/>
          <p:cNvSpPr txBox="1"/>
          <p:nvPr/>
        </p:nvSpPr>
        <p:spPr>
          <a:xfrm>
            <a:off x="4154736" y="4539202"/>
            <a:ext cx="3054810" cy="461665"/>
          </a:xfrm>
          <a:prstGeom prst="rect">
            <a:avLst/>
          </a:prstGeom>
          <a:noFill/>
        </p:spPr>
        <p:txBody>
          <a:bodyPr wrap="square" rtlCol="0">
            <a:spAutoFit/>
          </a:bodyPr>
          <a:lstStyle/>
          <a:p>
            <a:r>
              <a:rPr lang="fi-FI" sz="1200" dirty="0" smtClean="0"/>
              <a:t>Tuloilman runkokanavan sisäpinnassa näkyviä kosteus- ja mikrobivaurioita.</a:t>
            </a:r>
            <a:endParaRPr lang="fi-FI" sz="1200" dirty="0"/>
          </a:p>
        </p:txBody>
      </p:sp>
      <p:sp>
        <p:nvSpPr>
          <p:cNvPr id="11" name="Rectangle 2"/>
          <p:cNvSpPr txBox="1">
            <a:spLocks noChangeArrowheads="1"/>
          </p:cNvSpPr>
          <p:nvPr/>
        </p:nvSpPr>
        <p:spPr>
          <a:xfrm>
            <a:off x="312798" y="73127"/>
            <a:ext cx="8435665" cy="1143000"/>
          </a:xfrm>
          <a:prstGeom prst="rect">
            <a:avLst/>
          </a:prstGeom>
        </p:spPr>
        <p:txBody>
          <a:bodyPr vert="horz" lIns="91431" tIns="45715" rIns="91431" bIns="45715" rtlCol="0" anchor="b">
            <a:normAutofit/>
          </a:bodyPr>
          <a:lstStyle>
            <a:lvl1pPr algn="l" defTabSz="914400" rtl="0" eaLnBrk="1" latinLnBrk="0" hangingPunct="1">
              <a:spcBef>
                <a:spcPct val="0"/>
              </a:spcBef>
              <a:buNone/>
              <a:defRPr sz="3000" b="1" kern="1200">
                <a:solidFill>
                  <a:schemeClr val="accent1"/>
                </a:solidFill>
                <a:latin typeface="+mj-lt"/>
                <a:ea typeface="+mj-ea"/>
                <a:cs typeface="+mj-cs"/>
              </a:defRPr>
            </a:lvl1pPr>
          </a:lstStyle>
          <a:p>
            <a:r>
              <a:rPr lang="fi-FI" altLang="fi-FI" dirty="0" smtClean="0">
                <a:solidFill>
                  <a:srgbClr val="44697D"/>
                </a:solidFill>
                <a:ea typeface="ＭＳ Ｐゴシック" pitchFamily="34" charset="-128"/>
              </a:rPr>
              <a:t>Ilmanvaihtojärjestelmän kosteuden lähteet</a:t>
            </a:r>
          </a:p>
        </p:txBody>
      </p:sp>
      <p:pic>
        <p:nvPicPr>
          <p:cNvPr id="12" name="Kuva 26" descr="Kuvaus: Savonia_Word_tunniste"/>
          <p:cNvPicPr/>
          <p:nvPr/>
        </p:nvPicPr>
        <p:blipFill rotWithShape="1">
          <a:blip r:embed="rId5" cstate="email">
            <a:extLst>
              <a:ext uri="{28A0092B-C50C-407E-A947-70E740481C1C}">
                <a14:useLocalDpi xmlns:a14="http://schemas.microsoft.com/office/drawing/2010/main"/>
              </a:ext>
            </a:extLst>
          </a:blip>
          <a:srcRect/>
          <a:stretch/>
        </p:blipFill>
        <p:spPr bwMode="auto">
          <a:xfrm>
            <a:off x="395536" y="5949280"/>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1"/>
          </p:nvPr>
        </p:nvSpPr>
        <p:spPr/>
        <p:txBody>
          <a:bodyPr/>
          <a:lstStyle/>
          <a:p>
            <a:pPr>
              <a:defRPr/>
            </a:pPr>
            <a:fld id="{BB172920-48AD-426F-A733-3BA77F3287D1}" type="slidenum">
              <a:rPr lang="fi-FI" smtClean="0"/>
              <a:pPr>
                <a:defRPr/>
              </a:pPr>
              <a:t>59</a:t>
            </a:fld>
            <a:endParaRPr lang="fi-FI"/>
          </a:p>
        </p:txBody>
      </p:sp>
      <p:sp>
        <p:nvSpPr>
          <p:cNvPr id="13" name="Slide Number Placeholder 3"/>
          <p:cNvSpPr txBox="1">
            <a:spLocks/>
          </p:cNvSpPr>
          <p:nvPr/>
        </p:nvSpPr>
        <p:spPr>
          <a:xfrm>
            <a:off x="8316912" y="6198834"/>
            <a:ext cx="503238" cy="365125"/>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b="1" dirty="0" smtClean="0">
                <a:solidFill>
                  <a:srgbClr val="C00000"/>
                </a:solidFill>
              </a:rPr>
              <a:t>56</a:t>
            </a:r>
            <a:endParaRPr lang="fi-FI" b="1" dirty="0">
              <a:solidFill>
                <a:srgbClr val="C00000"/>
              </a:solidFill>
            </a:endParaRPr>
          </a:p>
        </p:txBody>
      </p:sp>
    </p:spTree>
    <p:extLst>
      <p:ext uri="{BB962C8B-B14F-4D97-AF65-F5344CB8AC3E}">
        <p14:creationId xmlns:p14="http://schemas.microsoft.com/office/powerpoint/2010/main" val="835984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2"/>
          <p:cNvSpPr>
            <a:spLocks noGrp="1" noChangeArrowheads="1"/>
          </p:cNvSpPr>
          <p:nvPr>
            <p:ph type="title"/>
          </p:nvPr>
        </p:nvSpPr>
        <p:spPr>
          <a:xfrm>
            <a:off x="821765" y="69916"/>
            <a:ext cx="7489824" cy="1079500"/>
          </a:xfrm>
        </p:spPr>
        <p:txBody>
          <a:bodyPr lIns="91431" tIns="45715" rIns="91431" bIns="45715">
            <a:normAutofit/>
          </a:bodyPr>
          <a:lstStyle/>
          <a:p>
            <a:r>
              <a:rPr lang="fi-FI" altLang="fi-FI" dirty="0" smtClean="0">
                <a:solidFill>
                  <a:srgbClr val="44697D"/>
                </a:solidFill>
                <a:ea typeface="ＭＳ Ｐゴシック" pitchFamily="34" charset="-128"/>
              </a:rPr>
              <a:t>Ilmanvaihtojärjestelmä</a:t>
            </a:r>
          </a:p>
        </p:txBody>
      </p:sp>
      <p:sp>
        <p:nvSpPr>
          <p:cNvPr id="89093" name="Rectangle 3"/>
          <p:cNvSpPr>
            <a:spLocks noGrp="1" noChangeArrowheads="1"/>
          </p:cNvSpPr>
          <p:nvPr>
            <p:ph idx="1"/>
          </p:nvPr>
        </p:nvSpPr>
        <p:spPr>
          <a:xfrm>
            <a:off x="830090" y="1374525"/>
            <a:ext cx="7489824" cy="4493662"/>
          </a:xfrm>
        </p:spPr>
        <p:txBody>
          <a:bodyPr lIns="91431" tIns="45715" rIns="91431" bIns="45715">
            <a:normAutofit/>
          </a:bodyPr>
          <a:lstStyle/>
          <a:p>
            <a:pPr marL="0" indent="0" defTabSz="914400">
              <a:buNone/>
            </a:pPr>
            <a:r>
              <a:rPr lang="fi-FI" altLang="fi-FI" dirty="0" smtClean="0">
                <a:ea typeface="ＭＳ Ｐゴシック" pitchFamily="34" charset="-128"/>
                <a:cs typeface="ＭＳ Ｐゴシック" pitchFamily="34" charset="-128"/>
              </a:rPr>
              <a:t>Tehtävä</a:t>
            </a:r>
          </a:p>
          <a:p>
            <a:pPr marL="488950" indent="-288925"/>
            <a:r>
              <a:rPr lang="fi-FI" altLang="fi-FI" sz="1800" dirty="0" smtClean="0">
                <a:ea typeface="ＭＳ Ｐゴシック" pitchFamily="34" charset="-128"/>
                <a:cs typeface="Georgia" pitchFamily="18" charset="0"/>
              </a:rPr>
              <a:t>Poistaa ihmisistä ja ihmisen toiminnasta, rakennusmateriaaleista ja ulkoilmasta aiheutuneet sisäilman epäpuhtaudet</a:t>
            </a:r>
          </a:p>
          <a:p>
            <a:pPr marL="782638" lvl="1" indent="-187325"/>
            <a:r>
              <a:rPr lang="fi-FI" altLang="fi-FI" sz="1600" dirty="0" smtClean="0">
                <a:ea typeface="ＭＳ Ｐゴシック" pitchFamily="34" charset="-128"/>
                <a:cs typeface="Georgia" pitchFamily="18" charset="0"/>
              </a:rPr>
              <a:t>Kaasut, hiukkaset, kosteus</a:t>
            </a:r>
          </a:p>
          <a:p>
            <a:pPr marL="782638" lvl="1" indent="-187325"/>
            <a:r>
              <a:rPr lang="fi-FI" altLang="fi-FI" sz="1600" dirty="0" smtClean="0">
                <a:ea typeface="ＭＳ Ｐゴシック" pitchFamily="34" charset="-128"/>
                <a:cs typeface="Georgia" pitchFamily="18" charset="0"/>
              </a:rPr>
              <a:t>Lämpö</a:t>
            </a:r>
          </a:p>
          <a:p>
            <a:pPr marL="488950" indent="-288925"/>
            <a:r>
              <a:rPr lang="fi-FI" altLang="fi-FI" sz="1800" dirty="0" smtClean="0">
                <a:ea typeface="ＭＳ Ｐゴシック" pitchFamily="34" charset="-128"/>
                <a:cs typeface="Georgia" pitchFamily="18" charset="0"/>
              </a:rPr>
              <a:t>Tuoda raitista ja puhdasta ilmaa työ- ja oleskelutiloihin</a:t>
            </a:r>
          </a:p>
          <a:p>
            <a:pPr marL="762000" lvl="1" indent="-288925" defTabSz="914400"/>
            <a:endParaRPr lang="fi-FI" altLang="fi-FI" sz="2000" dirty="0" smtClean="0">
              <a:ea typeface="ＭＳ Ｐゴシック" pitchFamily="34" charset="-128"/>
              <a:cs typeface="Georgia" pitchFamily="18" charset="0"/>
            </a:endParaRPr>
          </a:p>
          <a:p>
            <a:pPr marL="0" indent="0" defTabSz="914400">
              <a:buNone/>
            </a:pPr>
            <a:r>
              <a:rPr lang="fi-FI" altLang="fi-FI" sz="1800" dirty="0" smtClean="0">
                <a:ea typeface="ＭＳ Ｐゴシック" pitchFamily="34" charset="-128"/>
                <a:cs typeface="ＭＳ Ｐゴシック" pitchFamily="34" charset="-128"/>
              </a:rPr>
              <a:t>Tarve</a:t>
            </a:r>
          </a:p>
          <a:p>
            <a:pPr marL="488950" indent="-288925"/>
            <a:r>
              <a:rPr lang="fi-FI" altLang="fi-FI" sz="1800" dirty="0" smtClean="0">
                <a:ea typeface="ＭＳ Ｐゴシック" pitchFamily="34" charset="-128"/>
                <a:cs typeface="Georgia" pitchFamily="18" charset="0"/>
              </a:rPr>
              <a:t>Määräysten mukaan:</a:t>
            </a:r>
          </a:p>
          <a:p>
            <a:pPr marL="782638" lvl="1" indent="-187325"/>
            <a:r>
              <a:rPr lang="fi-FI" altLang="fi-FI" sz="1600" dirty="0" smtClean="0">
                <a:ea typeface="ＭＳ Ｐゴシック" pitchFamily="34" charset="-128"/>
                <a:cs typeface="Georgia" pitchFamily="18" charset="0"/>
              </a:rPr>
              <a:t>Suomen rakentamismääräyskokoelma D2 </a:t>
            </a:r>
            <a:r>
              <a:rPr lang="fi-FI" altLang="fi-FI" sz="1600" dirty="0" smtClean="0">
                <a:ea typeface="ＭＳ Ｐゴシック" pitchFamily="34" charset="-128"/>
                <a:cs typeface="Times New Roman" pitchFamily="18" charset="0"/>
              </a:rPr>
              <a:t>→ määräykset ja suositukset</a:t>
            </a:r>
          </a:p>
          <a:p>
            <a:pPr marL="782638" lvl="1" indent="-187325"/>
            <a:r>
              <a:rPr lang="fi-FI" altLang="fi-FI" sz="1600" dirty="0" smtClean="0">
                <a:ea typeface="ＭＳ Ｐゴシック" pitchFamily="34" charset="-128"/>
                <a:cs typeface="Georgia" pitchFamily="18" charset="0"/>
              </a:rPr>
              <a:t>Asumisterveysasetus 2015</a:t>
            </a:r>
          </a:p>
          <a:p>
            <a:pPr marL="782638" lvl="1" indent="-187325"/>
            <a:r>
              <a:rPr lang="fi-FI" altLang="fi-FI" sz="1600" dirty="0" smtClean="0">
                <a:ea typeface="ＭＳ Ｐゴシック" pitchFamily="34" charset="-128"/>
                <a:cs typeface="Georgia" pitchFamily="18" charset="0"/>
              </a:rPr>
              <a:t>Uudisrakentamisen suunnittelun ohjearvoja: Sisäilmastoluokitus 2008</a:t>
            </a:r>
          </a:p>
        </p:txBody>
      </p:sp>
      <p:sp>
        <p:nvSpPr>
          <p:cNvPr id="2" name="Slide Number Placeholder 1"/>
          <p:cNvSpPr>
            <a:spLocks noGrp="1"/>
          </p:cNvSpPr>
          <p:nvPr>
            <p:ph type="sldNum" sz="quarter" idx="12"/>
          </p:nvPr>
        </p:nvSpPr>
        <p:spPr/>
        <p:txBody>
          <a:bodyPr/>
          <a:lstStyle/>
          <a:p>
            <a:fld id="{49246692-9764-4796-AF2E-897E79EBAFA7}" type="slidenum">
              <a:rPr lang="fi-FI" smtClean="0"/>
              <a:pPr/>
              <a:t>6</a:t>
            </a:fld>
            <a:endParaRPr lang="fi-FI"/>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31646499"/>
      </p:ext>
    </p:extLst>
  </p:cSld>
  <p:clrMapOvr>
    <a:masterClrMapping/>
  </p:clrMapOvr>
  <p:transition spd="med">
    <p:wip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59E9E65C-2286-4388-B21D-B463B86EC86F}" type="slidenum">
              <a:rPr lang="fi-FI"/>
              <a:pPr>
                <a:defRPr/>
              </a:pPr>
              <a:t>60</a:t>
            </a:fld>
            <a:endParaRPr lang="fi-FI"/>
          </a:p>
        </p:txBody>
      </p:sp>
      <p:sp>
        <p:nvSpPr>
          <p:cNvPr id="147460" name="Rectangle 4"/>
          <p:cNvSpPr>
            <a:spLocks noGrp="1"/>
          </p:cNvSpPr>
          <p:nvPr>
            <p:ph type="body" sz="half" idx="1"/>
          </p:nvPr>
        </p:nvSpPr>
        <p:spPr>
          <a:xfrm>
            <a:off x="505505" y="1197937"/>
            <a:ext cx="7715200" cy="1707455"/>
          </a:xfrm>
        </p:spPr>
        <p:txBody>
          <a:bodyPr/>
          <a:lstStyle/>
          <a:p>
            <a:r>
              <a:rPr lang="fi-FI" altLang="fi-FI" dirty="0" smtClean="0">
                <a:ea typeface="ＭＳ Ｐゴシック" pitchFamily="34" charset="-128"/>
                <a:cs typeface="Arial" pitchFamily="34" charset="0"/>
              </a:rPr>
              <a:t>Tuloilman kostutus</a:t>
            </a:r>
          </a:p>
          <a:p>
            <a:pPr lvl="1"/>
            <a:r>
              <a:rPr lang="fi-FI" altLang="fi-FI" dirty="0" smtClean="0">
                <a:ea typeface="ＭＳ Ｐゴシック" pitchFamily="34" charset="-128"/>
                <a:cs typeface="Arial" pitchFamily="34" charset="0"/>
              </a:rPr>
              <a:t>kosteuden tiivistyminen tuloilmakoneistoon ja kanaviston pinnalle</a:t>
            </a:r>
          </a:p>
          <a:p>
            <a:pPr lvl="1"/>
            <a:endParaRPr lang="fi-FI" altLang="fi-FI" dirty="0" smtClean="0">
              <a:ea typeface="ＭＳ Ｐゴシック" pitchFamily="34" charset="-128"/>
              <a:cs typeface="Arial" pitchFamily="34" charset="0"/>
            </a:endParaRPr>
          </a:p>
          <a:p>
            <a:pPr lvl="1"/>
            <a:endParaRPr lang="fi-FI" altLang="fi-FI" dirty="0" smtClean="0">
              <a:ea typeface="ＭＳ Ｐゴシック" pitchFamily="34" charset="-128"/>
              <a:cs typeface="Arial" pitchFamily="34" charset="0"/>
            </a:endParaRPr>
          </a:p>
          <a:p>
            <a:endParaRPr lang="fi-FI" altLang="fi-FI" sz="2000" dirty="0" smtClean="0">
              <a:ea typeface="ＭＳ Ｐゴシック" pitchFamily="34" charset="-128"/>
              <a:cs typeface="ＭＳ Ｐゴシック" pitchFamily="34" charset="-128"/>
            </a:endParaRPr>
          </a:p>
        </p:txBody>
      </p:sp>
      <p:pic>
        <p:nvPicPr>
          <p:cNvPr id="147464" name="Picture 6"/>
          <p:cNvPicPr>
            <a:picLocks noGrp="1" noChangeAspect="1" noChangeArrowheads="1"/>
          </p:cNvPicPr>
          <p:nvPr>
            <p:ph sz="quarter" idx="3"/>
          </p:nvPr>
        </p:nvPicPr>
        <p:blipFill>
          <a:blip r:embed="rId3" cstate="email">
            <a:extLst>
              <a:ext uri="{28A0092B-C50C-407E-A947-70E740481C1C}">
                <a14:useLocalDpi xmlns:a14="http://schemas.microsoft.com/office/drawing/2010/main"/>
              </a:ext>
            </a:extLst>
          </a:blip>
          <a:srcRect/>
          <a:stretch>
            <a:fillRect/>
          </a:stretch>
        </p:blipFill>
        <p:spPr>
          <a:xfrm>
            <a:off x="649873" y="2047620"/>
            <a:ext cx="3287518" cy="2465639"/>
          </a:xfrm>
          <a:noFill/>
          <a:ln/>
        </p:spPr>
      </p:pic>
      <p:pic>
        <p:nvPicPr>
          <p:cNvPr id="147466" name="Picture 10"/>
          <p:cNvPicPr>
            <a:picLocks noGrp="1" noChangeAspect="1" noChangeArrowheads="1"/>
          </p:cNvPicPr>
          <p:nvPr>
            <p:ph sz="quarter" idx="2"/>
          </p:nvPr>
        </p:nvPicPr>
        <p:blipFill>
          <a:blip r:embed="rId4" cstate="email">
            <a:extLst>
              <a:ext uri="{28A0092B-C50C-407E-A947-70E740481C1C}">
                <a14:useLocalDpi xmlns:a14="http://schemas.microsoft.com/office/drawing/2010/main"/>
              </a:ext>
            </a:extLst>
          </a:blip>
          <a:srcRect/>
          <a:stretch>
            <a:fillRect/>
          </a:stretch>
        </p:blipFill>
        <p:spPr>
          <a:xfrm>
            <a:off x="4332165" y="2083411"/>
            <a:ext cx="3240360" cy="2429848"/>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564402" y="4552851"/>
            <a:ext cx="3287518" cy="646331"/>
          </a:xfrm>
          <a:prstGeom prst="rect">
            <a:avLst/>
          </a:prstGeom>
          <a:noFill/>
        </p:spPr>
        <p:txBody>
          <a:bodyPr wrap="square" rtlCol="0">
            <a:spAutoFit/>
          </a:bodyPr>
          <a:lstStyle/>
          <a:p>
            <a:r>
              <a:rPr lang="fi-FI" sz="1200" dirty="0" smtClean="0"/>
              <a:t>Kosteus on  tiivistynyt tuloilmakoneen sisäpinnalle. Ilmanvaihtojärjestelmässä tuloilman kostutus.</a:t>
            </a:r>
            <a:endParaRPr lang="fi-FI" sz="1200" dirty="0"/>
          </a:p>
        </p:txBody>
      </p:sp>
      <p:sp>
        <p:nvSpPr>
          <p:cNvPr id="11" name="TextBox 10"/>
          <p:cNvSpPr txBox="1"/>
          <p:nvPr/>
        </p:nvSpPr>
        <p:spPr>
          <a:xfrm>
            <a:off x="4296938" y="4590580"/>
            <a:ext cx="3323062" cy="646331"/>
          </a:xfrm>
          <a:prstGeom prst="rect">
            <a:avLst/>
          </a:prstGeom>
          <a:noFill/>
        </p:spPr>
        <p:txBody>
          <a:bodyPr wrap="square" rtlCol="0">
            <a:spAutoFit/>
          </a:bodyPr>
          <a:lstStyle/>
          <a:p>
            <a:r>
              <a:rPr lang="fi-FI" sz="1200" dirty="0" smtClean="0"/>
              <a:t>Kosteus on tiivistynyt tuloilmakoneeseen ja vettä vuotanut ilmanvaihtokonehuoneen lattialle.</a:t>
            </a:r>
            <a:endParaRPr lang="fi-FI" sz="1200" dirty="0"/>
          </a:p>
        </p:txBody>
      </p:sp>
      <p:sp>
        <p:nvSpPr>
          <p:cNvPr id="12" name="Rectangle 2"/>
          <p:cNvSpPr txBox="1">
            <a:spLocks noChangeArrowheads="1"/>
          </p:cNvSpPr>
          <p:nvPr/>
        </p:nvSpPr>
        <p:spPr>
          <a:xfrm>
            <a:off x="323528" y="-167301"/>
            <a:ext cx="8435665" cy="1143000"/>
          </a:xfrm>
          <a:prstGeom prst="rect">
            <a:avLst/>
          </a:prstGeom>
        </p:spPr>
        <p:txBody>
          <a:bodyPr vert="horz" lIns="91431" tIns="45715" rIns="91431" bIns="45715" rtlCol="0" anchor="b">
            <a:normAutofit/>
          </a:bodyPr>
          <a:lstStyle>
            <a:lvl1pPr algn="l" defTabSz="914400" rtl="0" eaLnBrk="1" latinLnBrk="0" hangingPunct="1">
              <a:spcBef>
                <a:spcPct val="0"/>
              </a:spcBef>
              <a:buNone/>
              <a:defRPr sz="3000" b="1" kern="1200">
                <a:solidFill>
                  <a:schemeClr val="accent1"/>
                </a:solidFill>
                <a:latin typeface="+mj-lt"/>
                <a:ea typeface="+mj-ea"/>
                <a:cs typeface="+mj-cs"/>
              </a:defRPr>
            </a:lvl1pPr>
          </a:lstStyle>
          <a:p>
            <a:r>
              <a:rPr lang="fi-FI" altLang="fi-FI" dirty="0" smtClean="0">
                <a:solidFill>
                  <a:srgbClr val="44697D"/>
                </a:solidFill>
                <a:ea typeface="ＭＳ Ｐゴシック" pitchFamily="34" charset="-128"/>
              </a:rPr>
              <a:t>Ilmanvaihtojärjestelmän kosteuden lähteet</a:t>
            </a:r>
          </a:p>
        </p:txBody>
      </p:sp>
      <p:pic>
        <p:nvPicPr>
          <p:cNvPr id="13" name="Kuva 26" descr="Kuvaus: Savonia_Word_tunniste"/>
          <p:cNvPicPr/>
          <p:nvPr/>
        </p:nvPicPr>
        <p:blipFill rotWithShape="1">
          <a:blip r:embed="rId5"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4" name="Slide Number Placeholder 3"/>
          <p:cNvSpPr txBox="1">
            <a:spLocks/>
          </p:cNvSpPr>
          <p:nvPr/>
        </p:nvSpPr>
        <p:spPr>
          <a:xfrm>
            <a:off x="8316912" y="6198834"/>
            <a:ext cx="503238" cy="365125"/>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b="1" dirty="0" smtClean="0">
                <a:solidFill>
                  <a:srgbClr val="C00000"/>
                </a:solidFill>
              </a:rPr>
              <a:t>57</a:t>
            </a:r>
            <a:endParaRPr lang="fi-FI" b="1" dirty="0">
              <a:solidFill>
                <a:srgbClr val="C00000"/>
              </a:solidFill>
            </a:endParaRPr>
          </a:p>
        </p:txBody>
      </p:sp>
    </p:spTree>
    <p:extLst>
      <p:ext uri="{BB962C8B-B14F-4D97-AF65-F5344CB8AC3E}">
        <p14:creationId xmlns:p14="http://schemas.microsoft.com/office/powerpoint/2010/main" val="24256989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3568" y="3068960"/>
            <a:ext cx="7489824" cy="719460"/>
          </a:xfrm>
        </p:spPr>
        <p:style>
          <a:lnRef idx="3">
            <a:schemeClr val="lt1"/>
          </a:lnRef>
          <a:fillRef idx="1">
            <a:schemeClr val="accent2"/>
          </a:fillRef>
          <a:effectRef idx="1">
            <a:schemeClr val="accent2"/>
          </a:effectRef>
          <a:fontRef idx="minor">
            <a:schemeClr val="lt1"/>
          </a:fontRef>
        </p:style>
        <p:txBody>
          <a:bodyPr anchor="ctr">
            <a:normAutofit/>
          </a:bodyPr>
          <a:lstStyle/>
          <a:p>
            <a:pPr algn="ctr"/>
            <a:r>
              <a:rPr lang="fi-FI" dirty="0" smtClean="0"/>
              <a:t>Palautus- ja siirtoilma</a:t>
            </a:r>
            <a:endParaRPr lang="fi-FI" dirty="0"/>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8" name="Slide Number Placeholder 7"/>
          <p:cNvSpPr>
            <a:spLocks noGrp="1"/>
          </p:cNvSpPr>
          <p:nvPr>
            <p:ph type="sldNum" sz="quarter" idx="12"/>
          </p:nvPr>
        </p:nvSpPr>
        <p:spPr/>
        <p:txBody>
          <a:bodyPr/>
          <a:lstStyle/>
          <a:p>
            <a:fld id="{49246692-9764-4796-AF2E-897E79EBAFA7}" type="slidenum">
              <a:rPr lang="fi-FI" smtClean="0"/>
              <a:pPr/>
              <a:t>61</a:t>
            </a:fld>
            <a:endParaRPr lang="fi-FI"/>
          </a:p>
        </p:txBody>
      </p:sp>
    </p:spTree>
    <p:extLst>
      <p:ext uri="{BB962C8B-B14F-4D97-AF65-F5344CB8AC3E}">
        <p14:creationId xmlns:p14="http://schemas.microsoft.com/office/powerpoint/2010/main" val="3158304250"/>
      </p:ext>
    </p:extLst>
  </p:cSld>
  <p:clrMapOvr>
    <a:masterClrMapping/>
  </p:clrMapOvr>
  <p:transition spd="med">
    <p:wip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24" y="253011"/>
            <a:ext cx="4823767" cy="1143000"/>
          </a:xfrm>
        </p:spPr>
        <p:txBody>
          <a:bodyPr>
            <a:normAutofit/>
          </a:bodyPr>
          <a:lstStyle/>
          <a:p>
            <a:r>
              <a:rPr lang="fi-FI" sz="2400" dirty="0" smtClean="0">
                <a:solidFill>
                  <a:srgbClr val="44697D"/>
                </a:solidFill>
              </a:rPr>
              <a:t>Palautus- ja siirtoilma</a:t>
            </a:r>
            <a:r>
              <a:rPr lang="fi-FI" dirty="0" smtClean="0">
                <a:solidFill>
                  <a:srgbClr val="44697D"/>
                </a:solidFill>
              </a:rPr>
              <a:t/>
            </a:r>
            <a:br>
              <a:rPr lang="fi-FI" dirty="0" smtClean="0">
                <a:solidFill>
                  <a:srgbClr val="44697D"/>
                </a:solidFill>
              </a:rPr>
            </a:br>
            <a:r>
              <a:rPr lang="fi-FI" dirty="0" err="1" smtClean="0"/>
              <a:t>RakMk</a:t>
            </a:r>
            <a:r>
              <a:rPr lang="fi-FI" dirty="0" smtClean="0"/>
              <a:t> D2</a:t>
            </a:r>
            <a:endParaRPr lang="fi-FI" dirty="0"/>
          </a:p>
        </p:txBody>
      </p:sp>
      <p:sp>
        <p:nvSpPr>
          <p:cNvPr id="3" name="Content Placeholder 2"/>
          <p:cNvSpPr>
            <a:spLocks noGrp="1"/>
          </p:cNvSpPr>
          <p:nvPr>
            <p:ph idx="1"/>
          </p:nvPr>
        </p:nvSpPr>
        <p:spPr>
          <a:xfrm>
            <a:off x="395536" y="1484784"/>
            <a:ext cx="8229600" cy="2520280"/>
          </a:xfrm>
        </p:spPr>
        <p:txBody>
          <a:bodyPr>
            <a:noAutofit/>
          </a:bodyPr>
          <a:lstStyle/>
          <a:p>
            <a:r>
              <a:rPr lang="fi-FI" sz="1600" dirty="0" smtClean="0"/>
              <a:t>Palautus- ja siirtoilmana saadaan käyttää vain ilmanpuhtaudeltaan samanarvoisten tai puhtaampien tilojen ilmaa, joka ei saa sisältää haitallisia määriä epäpuhtauksia</a:t>
            </a:r>
          </a:p>
          <a:p>
            <a:endParaRPr lang="fi-FI" sz="1600" dirty="0" smtClean="0"/>
          </a:p>
          <a:p>
            <a:r>
              <a:rPr lang="fi-FI" sz="1600" dirty="0" smtClean="0"/>
              <a:t>Palautus- tai kierrätysilman käyttö ei saa aiheuttaa epäpuhtauksien, erityisesti hajujen, haitallista leviämistä</a:t>
            </a:r>
          </a:p>
          <a:p>
            <a:pPr marL="0" indent="0">
              <a:buNone/>
            </a:pPr>
            <a:endParaRPr lang="fi-FI" sz="1600" dirty="0" smtClean="0"/>
          </a:p>
          <a:p>
            <a:r>
              <a:rPr lang="fi-FI" sz="1600" dirty="0" smtClean="0"/>
              <a:t>Palautusilmaa </a:t>
            </a:r>
            <a:r>
              <a:rPr lang="fi-FI" sz="1600" dirty="0"/>
              <a:t>ei käytetä</a:t>
            </a:r>
          </a:p>
          <a:p>
            <a:pPr lvl="1">
              <a:buFont typeface="+mj-lt"/>
              <a:buAutoNum type="arabicPeriod"/>
            </a:pPr>
            <a:r>
              <a:rPr lang="fi-FI" sz="1400" dirty="0" smtClean="0"/>
              <a:t>asuinhuoneistot</a:t>
            </a:r>
            <a:endParaRPr lang="fi-FI" sz="1400" dirty="0"/>
          </a:p>
          <a:p>
            <a:pPr lvl="1">
              <a:buFont typeface="+mj-lt"/>
              <a:buAutoNum type="arabicPeriod"/>
            </a:pPr>
            <a:r>
              <a:rPr lang="fi-FI" sz="1400" dirty="0" smtClean="0"/>
              <a:t>ammattimaiset keittiöt</a:t>
            </a:r>
            <a:endParaRPr lang="fi-FI" sz="1400" dirty="0"/>
          </a:p>
          <a:p>
            <a:pPr lvl="1">
              <a:buFont typeface="+mj-lt"/>
              <a:buAutoNum type="arabicPeriod"/>
            </a:pPr>
            <a:r>
              <a:rPr lang="fi-FI" sz="1400" dirty="0" smtClean="0"/>
              <a:t>majoitus- </a:t>
            </a:r>
            <a:r>
              <a:rPr lang="fi-FI" sz="1400" dirty="0"/>
              <a:t>ja ravitsemusliikkeiden ja sisäoppilaitosten</a:t>
            </a:r>
          </a:p>
          <a:p>
            <a:pPr lvl="1">
              <a:buFont typeface="+mj-lt"/>
              <a:buAutoNum type="arabicPeriod"/>
            </a:pPr>
            <a:r>
              <a:rPr lang="fi-FI" sz="1400" dirty="0" smtClean="0"/>
              <a:t>majoitusosastot</a:t>
            </a:r>
            <a:endParaRPr lang="fi-FI" sz="1400" dirty="0"/>
          </a:p>
          <a:p>
            <a:pPr lvl="1">
              <a:buFont typeface="+mj-lt"/>
              <a:buAutoNum type="arabicPeriod"/>
            </a:pPr>
            <a:r>
              <a:rPr lang="fi-FI" sz="1400" dirty="0" smtClean="0"/>
              <a:t>sairaanhoito-</a:t>
            </a:r>
            <a:r>
              <a:rPr lang="fi-FI" sz="1400" dirty="0"/>
              <a:t>, huolto- ja rangaistuslaitosten ja vastaavien</a:t>
            </a:r>
          </a:p>
          <a:p>
            <a:pPr lvl="1">
              <a:buFont typeface="+mj-lt"/>
              <a:buAutoNum type="arabicPeriod"/>
            </a:pPr>
            <a:r>
              <a:rPr lang="fi-FI" sz="1400" dirty="0" smtClean="0"/>
              <a:t>majoitusosastot</a:t>
            </a:r>
            <a:endParaRPr lang="fi-FI" sz="1400" dirty="0"/>
          </a:p>
          <a:p>
            <a:pPr lvl="1">
              <a:buFont typeface="+mj-lt"/>
              <a:buAutoNum type="arabicPeriod"/>
            </a:pPr>
            <a:r>
              <a:rPr lang="fi-FI" sz="1400" dirty="0" smtClean="0"/>
              <a:t>ravintolat </a:t>
            </a:r>
            <a:r>
              <a:rPr lang="fi-FI" sz="1400" dirty="0"/>
              <a:t>ja </a:t>
            </a:r>
            <a:r>
              <a:rPr lang="fi-FI" sz="1400" dirty="0" smtClean="0"/>
              <a:t>kahvilat</a:t>
            </a:r>
          </a:p>
          <a:p>
            <a:pPr lvl="1">
              <a:buFont typeface="+mj-lt"/>
              <a:buAutoNum type="arabicPeriod"/>
            </a:pPr>
            <a:r>
              <a:rPr lang="fi-FI" sz="1400" dirty="0" smtClean="0"/>
              <a:t>muut </a:t>
            </a:r>
            <a:r>
              <a:rPr lang="fi-FI" sz="1400" dirty="0"/>
              <a:t>erityisen puhtaana pidettävät tilat, jollei </a:t>
            </a:r>
            <a:r>
              <a:rPr lang="fi-FI" sz="1400" dirty="0" smtClean="0"/>
              <a:t>palautusilmaa puhdisteta </a:t>
            </a:r>
            <a:r>
              <a:rPr lang="fi-FI" sz="1400" dirty="0"/>
              <a:t>vähintään siten, että ilmansuodattimien erotusaste </a:t>
            </a:r>
            <a:r>
              <a:rPr lang="fi-FI" sz="1400" dirty="0" smtClean="0"/>
              <a:t>on vähintään </a:t>
            </a:r>
            <a:r>
              <a:rPr lang="fi-FI" sz="1400" dirty="0"/>
              <a:t>80 % 1,0 </a:t>
            </a:r>
            <a:r>
              <a:rPr lang="fi-FI" sz="1400" dirty="0" err="1"/>
              <a:t>μm:n</a:t>
            </a:r>
            <a:r>
              <a:rPr lang="fi-FI" sz="1400" dirty="0"/>
              <a:t> hiukkasilla suodattimen käyttöiän </a:t>
            </a:r>
            <a:r>
              <a:rPr lang="fi-FI" sz="1400" dirty="0" smtClean="0"/>
              <a:t>aikana. Luokka </a:t>
            </a:r>
            <a:r>
              <a:rPr lang="fi-FI" sz="1400" dirty="0"/>
              <a:t>F7</a:t>
            </a:r>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9246692-9764-4796-AF2E-897E79EBAFA7}" type="slidenum">
              <a:rPr lang="fi-FI" smtClean="0"/>
              <a:pPr/>
              <a:t>62</a:t>
            </a:fld>
            <a:endParaRPr lang="fi-FI"/>
          </a:p>
        </p:txBody>
      </p:sp>
    </p:spTree>
    <p:extLst>
      <p:ext uri="{BB962C8B-B14F-4D97-AF65-F5344CB8AC3E}">
        <p14:creationId xmlns:p14="http://schemas.microsoft.com/office/powerpoint/2010/main" val="1271464006"/>
      </p:ext>
    </p:extLst>
  </p:cSld>
  <p:clrMapOvr>
    <a:masterClrMapping/>
  </p:clrMapOvr>
  <p:transition spd="med">
    <p:wip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1"/>
          </p:nvPr>
        </p:nvSpPr>
        <p:spPr/>
        <p:txBody>
          <a:bodyPr/>
          <a:lstStyle/>
          <a:p>
            <a:pPr>
              <a:defRPr/>
            </a:pPr>
            <a:fld id="{18B34C58-9323-4A10-BD4B-3C763FA7A8B5}" type="slidenum">
              <a:rPr lang="fi-FI"/>
              <a:pPr>
                <a:defRPr/>
              </a:pPr>
              <a:t>63</a:t>
            </a:fld>
            <a:endParaRPr lang="fi-FI"/>
          </a:p>
        </p:txBody>
      </p:sp>
      <p:sp>
        <p:nvSpPr>
          <p:cNvPr id="132098" name="Rectangle 2"/>
          <p:cNvSpPr>
            <a:spLocks noGrp="1"/>
          </p:cNvSpPr>
          <p:nvPr>
            <p:ph type="title"/>
          </p:nvPr>
        </p:nvSpPr>
        <p:spPr>
          <a:xfrm>
            <a:off x="454965" y="412228"/>
            <a:ext cx="7992888" cy="792087"/>
          </a:xfrm>
        </p:spPr>
        <p:txBody>
          <a:bodyPr>
            <a:normAutofit/>
          </a:bodyPr>
          <a:lstStyle/>
          <a:p>
            <a:r>
              <a:rPr lang="fi-FI" altLang="fi-FI" dirty="0" smtClean="0">
                <a:solidFill>
                  <a:srgbClr val="44697D"/>
                </a:solidFill>
                <a:ea typeface="ＭＳ Ｐゴシック" pitchFamily="34" charset="-128"/>
              </a:rPr>
              <a:t>Palautusilman käyttö ilmanvaihdossa</a:t>
            </a:r>
          </a:p>
        </p:txBody>
      </p:sp>
      <p:pic>
        <p:nvPicPr>
          <p:cNvPr id="132103" name="Picture 7"/>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1331640" y="1405983"/>
            <a:ext cx="2448272" cy="3265031"/>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2104" name="Picture 8"/>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4080215" y="1374386"/>
            <a:ext cx="2472985" cy="3296628"/>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2105" name="Text Box 9"/>
          <p:cNvSpPr txBox="1">
            <a:spLocks noChangeArrowheads="1"/>
          </p:cNvSpPr>
          <p:nvPr/>
        </p:nvSpPr>
        <p:spPr bwMode="auto">
          <a:xfrm>
            <a:off x="557679" y="4805074"/>
            <a:ext cx="7890174" cy="1154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erdana" pitchFamily="34" charset="0"/>
              </a:defRPr>
            </a:lvl1pPr>
            <a:lvl2pPr>
              <a:defRPr>
                <a:solidFill>
                  <a:schemeClr val="tx1"/>
                </a:solidFill>
                <a:latin typeface="Verdana" pitchFamily="34" charset="0"/>
              </a:defRPr>
            </a:lvl2pPr>
            <a:lvl3pPr>
              <a:defRPr>
                <a:solidFill>
                  <a:schemeClr val="tx1"/>
                </a:solidFill>
                <a:latin typeface="Verdana" pitchFamily="34" charset="0"/>
              </a:defRPr>
            </a:lvl3pPr>
            <a:lvl4pPr>
              <a:defRPr>
                <a:solidFill>
                  <a:schemeClr val="tx1"/>
                </a:solidFill>
                <a:latin typeface="Verdana" pitchFamily="34" charset="0"/>
              </a:defRPr>
            </a:lvl4pPr>
            <a:lvl5pPr>
              <a:defRPr>
                <a:solidFill>
                  <a:schemeClr val="tx1"/>
                </a:solidFill>
                <a:latin typeface="Verdana" pitchFamily="34" charset="0"/>
              </a:defRPr>
            </a:lvl5pPr>
            <a:lvl6pPr fontAlgn="base">
              <a:spcBef>
                <a:spcPct val="0"/>
              </a:spcBef>
              <a:spcAft>
                <a:spcPct val="0"/>
              </a:spcAft>
              <a:defRPr>
                <a:solidFill>
                  <a:schemeClr val="tx1"/>
                </a:solidFill>
                <a:latin typeface="Verdana" pitchFamily="34" charset="0"/>
              </a:defRPr>
            </a:lvl6pPr>
            <a:lvl7pPr fontAlgn="base">
              <a:spcBef>
                <a:spcPct val="0"/>
              </a:spcBef>
              <a:spcAft>
                <a:spcPct val="0"/>
              </a:spcAft>
              <a:defRPr>
                <a:solidFill>
                  <a:schemeClr val="tx1"/>
                </a:solidFill>
                <a:latin typeface="Verdana" pitchFamily="34" charset="0"/>
              </a:defRPr>
            </a:lvl7pPr>
            <a:lvl8pPr fontAlgn="base">
              <a:spcBef>
                <a:spcPct val="0"/>
              </a:spcBef>
              <a:spcAft>
                <a:spcPct val="0"/>
              </a:spcAft>
              <a:defRPr>
                <a:solidFill>
                  <a:schemeClr val="tx1"/>
                </a:solidFill>
                <a:latin typeface="Verdana" pitchFamily="34" charset="0"/>
              </a:defRPr>
            </a:lvl8pPr>
            <a:lvl9pPr fontAlgn="base">
              <a:spcBef>
                <a:spcPct val="0"/>
              </a:spcBef>
              <a:spcAft>
                <a:spcPct val="0"/>
              </a:spcAft>
              <a:defRPr>
                <a:solidFill>
                  <a:schemeClr val="tx1"/>
                </a:solidFill>
                <a:latin typeface="Verdana" pitchFamily="34" charset="0"/>
              </a:defRPr>
            </a:lvl9pPr>
          </a:lstStyle>
          <a:p>
            <a:pPr>
              <a:spcBef>
                <a:spcPct val="50000"/>
              </a:spcBef>
            </a:pPr>
            <a:r>
              <a:rPr lang="fi-FI" altLang="fi-FI" sz="1600" dirty="0">
                <a:latin typeface="Arial" pitchFamily="34" charset="0"/>
                <a:cs typeface="Arial" pitchFamily="34" charset="0"/>
              </a:rPr>
              <a:t>Rakennuksen ilmanvaihtojärjestelmä käyttää palautusilmaa, kun ulkoilman lämpötila laskee alle </a:t>
            </a:r>
            <a:r>
              <a:rPr lang="fi-FI" altLang="fi-FI" sz="1600" dirty="0" smtClean="0">
                <a:latin typeface="Arial" pitchFamily="34" charset="0"/>
                <a:cs typeface="Arial" pitchFamily="34" charset="0"/>
              </a:rPr>
              <a:t>–15 </a:t>
            </a:r>
            <a:r>
              <a:rPr lang="fi-FI" altLang="fi-FI" sz="1600" dirty="0">
                <a:latin typeface="Arial" pitchFamily="34" charset="0"/>
                <a:cs typeface="Arial" pitchFamily="34" charset="0"/>
              </a:rPr>
              <a:t>°C. Palautusilma johdetaan tuloilmakoneelle kuvassa näkyvän kanavan kautta. </a:t>
            </a:r>
            <a:r>
              <a:rPr lang="fi-FI" altLang="fi-FI" sz="1600" dirty="0" smtClean="0">
                <a:latin typeface="Arial" pitchFamily="34" charset="0"/>
                <a:cs typeface="Arial" pitchFamily="34" charset="0"/>
              </a:rPr>
              <a:t>Kuvat: </a:t>
            </a:r>
            <a:r>
              <a:rPr lang="fi-FI" altLang="fi-FI" sz="1600" dirty="0">
                <a:latin typeface="Arial" pitchFamily="34" charset="0"/>
                <a:cs typeface="Arial" pitchFamily="34" charset="0"/>
              </a:rPr>
              <a:t>Veli-Matti Pietarinen, </a:t>
            </a:r>
            <a:r>
              <a:rPr lang="fi-FI" sz="1600" dirty="0">
                <a:latin typeface="Arial" pitchFamily="34" charset="0"/>
                <a:cs typeface="Arial" pitchFamily="34" charset="0"/>
              </a:rPr>
              <a:t>©</a:t>
            </a:r>
            <a:r>
              <a:rPr lang="fi-FI" altLang="fi-FI" sz="1600" dirty="0">
                <a:latin typeface="Arial" pitchFamily="34" charset="0"/>
                <a:cs typeface="Arial" pitchFamily="34" charset="0"/>
              </a:rPr>
              <a:t>Työterveyslaitos</a:t>
            </a:r>
          </a:p>
          <a:p>
            <a:pPr defTabSz="914400">
              <a:spcBef>
                <a:spcPct val="50000"/>
              </a:spcBef>
            </a:pPr>
            <a:r>
              <a:rPr lang="fi-FI" altLang="fi-FI" sz="1400" dirty="0" smtClean="0">
                <a:latin typeface="Arial" pitchFamily="34" charset="0"/>
                <a:cs typeface="Arial" pitchFamily="34" charset="0"/>
              </a:rPr>
              <a:t> </a:t>
            </a:r>
            <a:endParaRPr lang="fi-FI" altLang="fi-FI" sz="1400" dirty="0">
              <a:latin typeface="Arial" pitchFamily="34" charset="0"/>
              <a:cs typeface="Arial" pitchFamily="34" charset="0"/>
            </a:endParaRPr>
          </a:p>
        </p:txBody>
      </p:sp>
      <p:pic>
        <p:nvPicPr>
          <p:cNvPr id="7" name="Kuva 26" descr="Kuvaus: Savonia_Word_tunniste"/>
          <p:cNvPicPr/>
          <p:nvPr/>
        </p:nvPicPr>
        <p:blipFill rotWithShape="1">
          <a:blip r:embed="rId5"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9" name="Slide Number Placeholder 3"/>
          <p:cNvSpPr txBox="1">
            <a:spLocks/>
          </p:cNvSpPr>
          <p:nvPr/>
        </p:nvSpPr>
        <p:spPr>
          <a:xfrm>
            <a:off x="8316912" y="6198834"/>
            <a:ext cx="503238" cy="365125"/>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b="1" dirty="0" smtClean="0">
                <a:solidFill>
                  <a:srgbClr val="C00000"/>
                </a:solidFill>
              </a:rPr>
              <a:t>60</a:t>
            </a:r>
            <a:endParaRPr lang="fi-FI" b="1" dirty="0">
              <a:solidFill>
                <a:srgbClr val="C00000"/>
              </a:solidFill>
            </a:endParaRPr>
          </a:p>
        </p:txBody>
      </p:sp>
    </p:spTree>
    <p:extLst>
      <p:ext uri="{BB962C8B-B14F-4D97-AF65-F5344CB8AC3E}">
        <p14:creationId xmlns:p14="http://schemas.microsoft.com/office/powerpoint/2010/main" val="20135106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187624" y="2636912"/>
            <a:ext cx="7129288" cy="1079500"/>
          </a:xfrm>
        </p:spPr>
        <p:style>
          <a:lnRef idx="3">
            <a:schemeClr val="lt1"/>
          </a:lnRef>
          <a:fillRef idx="1">
            <a:schemeClr val="accent2"/>
          </a:fillRef>
          <a:effectRef idx="1">
            <a:schemeClr val="accent2"/>
          </a:effectRef>
          <a:fontRef idx="minor">
            <a:schemeClr val="lt1"/>
          </a:fontRef>
        </p:style>
        <p:txBody>
          <a:bodyPr>
            <a:normAutofit/>
          </a:bodyPr>
          <a:lstStyle/>
          <a:p>
            <a:pPr algn="ctr"/>
            <a:r>
              <a:rPr lang="fi-FI" dirty="0">
                <a:solidFill>
                  <a:schemeClr val="bg1"/>
                </a:solidFill>
              </a:rPr>
              <a:t>Ulkoilma- ja jäteilmalaitteiden sijoittaminen</a:t>
            </a:r>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9" name="Slide Number Placeholder 8"/>
          <p:cNvSpPr>
            <a:spLocks noGrp="1"/>
          </p:cNvSpPr>
          <p:nvPr>
            <p:ph type="sldNum" sz="quarter" idx="12"/>
          </p:nvPr>
        </p:nvSpPr>
        <p:spPr/>
        <p:txBody>
          <a:bodyPr/>
          <a:lstStyle/>
          <a:p>
            <a:fld id="{49246692-9764-4796-AF2E-897E79EBAFA7}" type="slidenum">
              <a:rPr lang="fi-FI" smtClean="0"/>
              <a:pPr/>
              <a:t>64</a:t>
            </a:fld>
            <a:endParaRPr lang="fi-FI"/>
          </a:p>
        </p:txBody>
      </p:sp>
    </p:spTree>
    <p:extLst>
      <p:ext uri="{BB962C8B-B14F-4D97-AF65-F5344CB8AC3E}">
        <p14:creationId xmlns:p14="http://schemas.microsoft.com/office/powerpoint/2010/main" val="3207622331"/>
      </p:ext>
    </p:extLst>
  </p:cSld>
  <p:clrMapOvr>
    <a:masterClrMapping/>
  </p:clrMapOvr>
  <p:transition spd="med">
    <p:wip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58667" y="549300"/>
            <a:ext cx="8316912" cy="1079500"/>
          </a:xfrm>
        </p:spPr>
        <p:txBody>
          <a:bodyPr>
            <a:normAutofit fontScale="90000"/>
          </a:bodyPr>
          <a:lstStyle/>
          <a:p>
            <a:r>
              <a:rPr lang="fi-FI" sz="3300" dirty="0" smtClean="0">
                <a:solidFill>
                  <a:srgbClr val="44697D"/>
                </a:solidFill>
              </a:rPr>
              <a:t>Ulkoilma- ja jäteilmalaitteiden sijoittaminen</a:t>
            </a:r>
            <a:r>
              <a:rPr lang="fi-FI" sz="2800" dirty="0" smtClean="0"/>
              <a:t/>
            </a:r>
            <a:br>
              <a:rPr lang="fi-FI" sz="2800" dirty="0" smtClean="0"/>
            </a:br>
            <a:r>
              <a:rPr lang="fi-FI" sz="2700" dirty="0" err="1" smtClean="0"/>
              <a:t>RakMk</a:t>
            </a:r>
            <a:r>
              <a:rPr lang="fi-FI" sz="2700" dirty="0" smtClean="0"/>
              <a:t> D2</a:t>
            </a:r>
            <a:endParaRPr lang="fi-FI" sz="2700" dirty="0"/>
          </a:p>
        </p:txBody>
      </p:sp>
      <p:sp>
        <p:nvSpPr>
          <p:cNvPr id="10" name="Content Placeholder 9"/>
          <p:cNvSpPr>
            <a:spLocks noGrp="1"/>
          </p:cNvSpPr>
          <p:nvPr>
            <p:ph idx="1"/>
          </p:nvPr>
        </p:nvSpPr>
        <p:spPr>
          <a:xfrm>
            <a:off x="827088" y="1844698"/>
            <a:ext cx="7489825" cy="4392614"/>
          </a:xfrm>
        </p:spPr>
        <p:txBody>
          <a:bodyPr/>
          <a:lstStyle/>
          <a:p>
            <a:r>
              <a:rPr lang="fi-FI" sz="1800" dirty="0"/>
              <a:t>Ulkoilmalaitteet on sijoitettava siten, että rakennukseen </a:t>
            </a:r>
            <a:r>
              <a:rPr lang="fi-FI" sz="1800" dirty="0" smtClean="0"/>
              <a:t>tuleva ulkoilma </a:t>
            </a:r>
            <a:r>
              <a:rPr lang="fi-FI" sz="1800" dirty="0"/>
              <a:t>on mahdollisimman </a:t>
            </a:r>
            <a:r>
              <a:rPr lang="fi-FI" sz="1800" dirty="0" smtClean="0"/>
              <a:t>puhdasta</a:t>
            </a:r>
          </a:p>
          <a:p>
            <a:pPr lvl="1"/>
            <a:r>
              <a:rPr lang="fi-FI" sz="1600" dirty="0"/>
              <a:t>O</a:t>
            </a:r>
            <a:r>
              <a:rPr lang="fi-FI" sz="1600" dirty="0" smtClean="0"/>
              <a:t>hjeet </a:t>
            </a:r>
            <a:r>
              <a:rPr lang="fi-FI" sz="1600" dirty="0"/>
              <a:t>minimietäisyyksistä</a:t>
            </a:r>
          </a:p>
          <a:p>
            <a:r>
              <a:rPr lang="fi-FI" sz="1800" dirty="0" smtClean="0"/>
              <a:t>Ulkoilmaa </a:t>
            </a:r>
            <a:r>
              <a:rPr lang="fi-FI" sz="1800" dirty="0"/>
              <a:t>ei saa ottaa ilman laatua heikentävän rakenteen </a:t>
            </a:r>
            <a:r>
              <a:rPr lang="fi-FI" sz="1800" dirty="0" smtClean="0"/>
              <a:t>tai rakennusosan </a:t>
            </a:r>
            <a:r>
              <a:rPr lang="fi-FI" sz="1800" dirty="0"/>
              <a:t>kautta</a:t>
            </a:r>
          </a:p>
          <a:p>
            <a:r>
              <a:rPr lang="fi-FI" sz="1800" dirty="0" smtClean="0"/>
              <a:t>Jäteilma </a:t>
            </a:r>
            <a:r>
              <a:rPr lang="fi-FI" sz="1800" dirty="0"/>
              <a:t>on johdettava ulos siten, ettei rakennukselle, sen</a:t>
            </a:r>
          </a:p>
          <a:p>
            <a:pPr marL="0" indent="0">
              <a:buNone/>
            </a:pPr>
            <a:r>
              <a:rPr lang="fi-FI" sz="1800" dirty="0" smtClean="0"/>
              <a:t>    käyttäjille </a:t>
            </a:r>
            <a:r>
              <a:rPr lang="fi-FI" sz="1800" dirty="0"/>
              <a:t>tai ympäristölle aiheudu terveydellistä tai muuta haittaa</a:t>
            </a:r>
          </a:p>
          <a:p>
            <a:r>
              <a:rPr lang="fi-FI" sz="1800" dirty="0"/>
              <a:t>N</a:t>
            </a:r>
            <a:r>
              <a:rPr lang="fi-FI" sz="1800" dirty="0" smtClean="0"/>
              <a:t>eliportainen </a:t>
            </a:r>
            <a:r>
              <a:rPr lang="fi-FI" sz="1800" dirty="0"/>
              <a:t>luokitus jäteilman laadulle, 1 ja 2 luokkaa </a:t>
            </a:r>
            <a:r>
              <a:rPr lang="fi-FI" sz="1800" dirty="0" smtClean="0"/>
              <a:t>voidaan käyttää </a:t>
            </a:r>
            <a:r>
              <a:rPr lang="fi-FI" sz="1800" dirty="0"/>
              <a:t>tietyin edellytyksin palautus- tai siirtoilmana</a:t>
            </a:r>
          </a:p>
          <a:p>
            <a:r>
              <a:rPr lang="fi-FI" sz="1800" dirty="0"/>
              <a:t>J</a:t>
            </a:r>
            <a:r>
              <a:rPr lang="fi-FI" sz="1800" dirty="0" smtClean="0"/>
              <a:t>äteilmalaitteen </a:t>
            </a:r>
            <a:r>
              <a:rPr lang="fi-FI" sz="1800" dirty="0"/>
              <a:t>sijoitukselle on annettu </a:t>
            </a:r>
            <a:r>
              <a:rPr lang="fi-FI" sz="1800" dirty="0" smtClean="0"/>
              <a:t>minimietäisyysvaatimukset</a:t>
            </a:r>
            <a:endParaRPr lang="fi-FI" sz="1800" dirty="0"/>
          </a:p>
        </p:txBody>
      </p:sp>
      <p:sp>
        <p:nvSpPr>
          <p:cNvPr id="2" name="Slide Number Placeholder 1"/>
          <p:cNvSpPr>
            <a:spLocks noGrp="1"/>
          </p:cNvSpPr>
          <p:nvPr>
            <p:ph type="sldNum" sz="quarter" idx="12"/>
          </p:nvPr>
        </p:nvSpPr>
        <p:spPr/>
        <p:txBody>
          <a:bodyPr/>
          <a:lstStyle/>
          <a:p>
            <a:fld id="{49246692-9764-4796-AF2E-897E79EBAFA7}" type="slidenum">
              <a:rPr lang="fi-FI" smtClean="0"/>
              <a:pPr/>
              <a:t>65</a:t>
            </a:fld>
            <a:endParaRPr lang="fi-FI"/>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4114064"/>
      </p:ext>
    </p:extLst>
  </p:cSld>
  <p:clrMapOvr>
    <a:masterClrMapping/>
  </p:clrMapOvr>
  <p:transition spd="med">
    <p:wip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idx="4294967295"/>
          </p:nvPr>
        </p:nvSpPr>
        <p:spPr>
          <a:xfrm>
            <a:off x="323528" y="0"/>
            <a:ext cx="6120680" cy="1143000"/>
          </a:xfrm>
        </p:spPr>
        <p:txBody>
          <a:bodyPr lIns="91431" tIns="45715" rIns="91431" bIns="45715">
            <a:normAutofit/>
          </a:bodyPr>
          <a:lstStyle/>
          <a:p>
            <a:r>
              <a:rPr lang="fi-FI" altLang="fi-FI" dirty="0" smtClean="0">
                <a:solidFill>
                  <a:srgbClr val="44697D"/>
                </a:solidFill>
                <a:ea typeface="ＭＳ Ｐゴシック" pitchFamily="34" charset="-128"/>
              </a:rPr>
              <a:t>Ulkoilmalaitteen sijoittaminen</a:t>
            </a:r>
          </a:p>
        </p:txBody>
      </p:sp>
      <p:sp>
        <p:nvSpPr>
          <p:cNvPr id="166915" name="Rectangle 3"/>
          <p:cNvSpPr>
            <a:spLocks noGrp="1" noChangeArrowheads="1"/>
          </p:cNvSpPr>
          <p:nvPr>
            <p:ph type="body" sz="half" idx="4294967295"/>
          </p:nvPr>
        </p:nvSpPr>
        <p:spPr>
          <a:xfrm>
            <a:off x="323528" y="931508"/>
            <a:ext cx="8136904" cy="3433596"/>
          </a:xfrm>
        </p:spPr>
        <p:txBody>
          <a:bodyPr lIns="91431" tIns="45715" rIns="91431" bIns="45715">
            <a:normAutofit/>
          </a:bodyPr>
          <a:lstStyle/>
          <a:p>
            <a:pPr marL="282575" indent="-282575" defTabSz="914400">
              <a:buFont typeface="Arial" pitchFamily="34" charset="0"/>
              <a:buNone/>
            </a:pPr>
            <a:endParaRPr lang="fi-FI" altLang="fi-FI" sz="1600" b="1" u="sng" dirty="0" smtClean="0">
              <a:ea typeface="ＭＳ Ｐゴシック" pitchFamily="34" charset="-128"/>
              <a:cs typeface="ＭＳ Ｐゴシック" pitchFamily="34" charset="-128"/>
            </a:endParaRPr>
          </a:p>
          <a:p>
            <a:pPr marL="0" indent="0" defTabSz="914400">
              <a:buNone/>
            </a:pPr>
            <a:r>
              <a:rPr lang="fi-FI" altLang="fi-FI" sz="1800" dirty="0" smtClean="0">
                <a:ea typeface="ＭＳ Ｐゴシック" pitchFamily="34" charset="-128"/>
                <a:cs typeface="ＭＳ Ｐゴシック" pitchFamily="34" charset="-128"/>
              </a:rPr>
              <a:t>Koneellinen tulo- ja poistoilmanvaihtojärjestelmä</a:t>
            </a:r>
            <a:endParaRPr lang="fi-FI" altLang="fi-FI" sz="1000" dirty="0" smtClean="0">
              <a:ea typeface="ＭＳ Ｐゴシック" pitchFamily="34" charset="-128"/>
              <a:cs typeface="Georgia" pitchFamily="18" charset="0"/>
            </a:endParaRPr>
          </a:p>
          <a:p>
            <a:pPr marL="488950" indent="-288925"/>
            <a:r>
              <a:rPr lang="fi-FI" altLang="fi-FI" sz="1600" dirty="0" smtClean="0">
                <a:ea typeface="ＭＳ Ｐゴシック" pitchFamily="34" charset="-128"/>
                <a:cs typeface="Georgia" pitchFamily="18" charset="0"/>
              </a:rPr>
              <a:t>Ilmanottokatoksen läheisyydessä ovat sekä öljylämmityksen savupiippu että jäteilmalaitteet </a:t>
            </a:r>
          </a:p>
          <a:p>
            <a:pPr marL="782638" lvl="1" indent="-187325"/>
            <a:r>
              <a:rPr lang="fi-FI" altLang="fi-FI" sz="1600" dirty="0">
                <a:ea typeface="ＭＳ Ｐゴシック" pitchFamily="34" charset="-128"/>
                <a:cs typeface="Georgia" pitchFamily="18" charset="0"/>
              </a:rPr>
              <a:t>T</a:t>
            </a:r>
            <a:r>
              <a:rPr lang="fi-FI" altLang="fi-FI" sz="1600" dirty="0" smtClean="0">
                <a:ea typeface="ＭＳ Ｐゴシック" pitchFamily="34" charset="-128"/>
                <a:cs typeface="Georgia" pitchFamily="18" charset="0"/>
              </a:rPr>
              <a:t>uloilmasuodattimet likaantuvat nopeasti suodattimien säännöllisestä vaihdosta huolimatta</a:t>
            </a:r>
          </a:p>
          <a:p>
            <a:pPr marL="488950" indent="-288925"/>
            <a:r>
              <a:rPr lang="fi-FI" altLang="fi-FI" sz="1600" dirty="0" smtClean="0">
                <a:ea typeface="ＭＳ Ｐゴシック" pitchFamily="34" charset="-128"/>
                <a:cs typeface="Georgia" pitchFamily="18" charset="0"/>
              </a:rPr>
              <a:t>Jäteilmalaite, jonka poistoilma sisältää tupakan savua tai ammattikeittiön käryjä (poistoilmaluokka 4), tulisi sijoittaa vähintään 10 m etäisyyteen ulkoilmalaitteesta, riippuen jäteilmalaitteen ulospuhallusnopeudesta, jos jäteilmalaite ja ulkoilmalaite ovat samassa tasossa (</a:t>
            </a:r>
            <a:r>
              <a:rPr lang="fi-FI" altLang="fi-FI" sz="1600" dirty="0" err="1" smtClean="0">
                <a:ea typeface="ＭＳ Ｐゴシック" pitchFamily="34" charset="-128"/>
                <a:cs typeface="Georgia" pitchFamily="18" charset="0"/>
              </a:rPr>
              <a:t>Rakmk</a:t>
            </a:r>
            <a:r>
              <a:rPr lang="fi-FI" altLang="fi-FI" sz="1600" dirty="0" smtClean="0">
                <a:ea typeface="ＭＳ Ｐゴシック" pitchFamily="34" charset="-128"/>
                <a:cs typeface="Georgia" pitchFamily="18" charset="0"/>
              </a:rPr>
              <a:t>. D2, 2012)</a:t>
            </a:r>
          </a:p>
          <a:p>
            <a:pPr marL="488950" indent="-288925"/>
            <a:r>
              <a:rPr lang="fi-FI" altLang="fi-FI" sz="1600" dirty="0">
                <a:ea typeface="ＭＳ Ｐゴシック" pitchFamily="34" charset="-128"/>
                <a:cs typeface="Georgia" pitchFamily="18" charset="0"/>
              </a:rPr>
              <a:t>S</a:t>
            </a:r>
            <a:r>
              <a:rPr lang="fi-FI" altLang="fi-FI" sz="1600" dirty="0" smtClean="0">
                <a:ea typeface="ＭＳ Ｐゴシック" pitchFamily="34" charset="-128"/>
                <a:cs typeface="Georgia" pitchFamily="18" charset="0"/>
              </a:rPr>
              <a:t>avupiippu tulisi olla 8 m päässä ulkoilmasäleiköstä (</a:t>
            </a:r>
            <a:r>
              <a:rPr lang="fi-FI" altLang="fi-FI" sz="1600" dirty="0" err="1" smtClean="0">
                <a:ea typeface="ＭＳ Ｐゴシック" pitchFamily="34" charset="-128"/>
                <a:cs typeface="Georgia" pitchFamily="18" charset="0"/>
              </a:rPr>
              <a:t>Rakmk</a:t>
            </a:r>
            <a:r>
              <a:rPr lang="fi-FI" altLang="fi-FI" sz="1600" dirty="0" smtClean="0">
                <a:ea typeface="ＭＳ Ｐゴシック" pitchFamily="34" charset="-128"/>
                <a:cs typeface="Georgia" pitchFamily="18" charset="0"/>
              </a:rPr>
              <a:t>. D2, 2012)</a:t>
            </a:r>
          </a:p>
          <a:p>
            <a:pPr marL="282575" indent="-282575" defTabSz="914400">
              <a:buFont typeface="Arial" pitchFamily="34" charset="0"/>
              <a:buNone/>
            </a:pPr>
            <a:endParaRPr lang="fi-FI" altLang="fi-FI" sz="1800" dirty="0" smtClean="0">
              <a:ea typeface="ＭＳ Ｐゴシック" pitchFamily="34" charset="-128"/>
              <a:cs typeface="ＭＳ Ｐゴシック" pitchFamily="34" charset="-128"/>
            </a:endParaRPr>
          </a:p>
        </p:txBody>
      </p:sp>
      <p:pic>
        <p:nvPicPr>
          <p:cNvPr id="166916" name="Picture 4" descr="P1010154"/>
          <p:cNvPicPr>
            <a:picLocks noChangeAspect="1" noChangeArrowheads="1"/>
          </p:cNvPicPr>
          <p:nvPr/>
        </p:nvPicPr>
        <p:blipFill>
          <a:blip r:embed="rId3" cstate="email">
            <a:lum bright="-6000"/>
            <a:extLst>
              <a:ext uri="{28A0092B-C50C-407E-A947-70E740481C1C}">
                <a14:useLocalDpi xmlns:a14="http://schemas.microsoft.com/office/drawing/2010/main"/>
              </a:ext>
            </a:extLst>
          </a:blip>
          <a:srcRect/>
          <a:stretch>
            <a:fillRect/>
          </a:stretch>
        </p:blipFill>
        <p:spPr bwMode="auto">
          <a:xfrm>
            <a:off x="827585" y="3957021"/>
            <a:ext cx="2448272" cy="1560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6917" name="Text Box 5"/>
          <p:cNvSpPr txBox="1">
            <a:spLocks noChangeArrowheads="1"/>
          </p:cNvSpPr>
          <p:nvPr/>
        </p:nvSpPr>
        <p:spPr bwMode="auto">
          <a:xfrm>
            <a:off x="694083" y="5518621"/>
            <a:ext cx="3373861" cy="574675"/>
          </a:xfrm>
          <a:prstGeom prst="rect">
            <a:avLst/>
          </a:prstGeom>
          <a:solidFill>
            <a:srgbClr val="FFFFFF"/>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400" eaLnBrk="0" hangingPunct="0"/>
            <a:r>
              <a:rPr lang="fi-FI" altLang="fi-FI" sz="1200" dirty="0" smtClean="0">
                <a:latin typeface="+mj-lt"/>
              </a:rPr>
              <a:t>Ilmanottokatoksen </a:t>
            </a:r>
            <a:r>
              <a:rPr lang="fi-FI" altLang="fi-FI" sz="1200" dirty="0">
                <a:latin typeface="+mj-lt"/>
              </a:rPr>
              <a:t>läheisyydessä ovat sekä savupiippu että jäteilmalaitteet</a:t>
            </a:r>
            <a:r>
              <a:rPr lang="fi-FI" altLang="fi-FI" sz="1200" dirty="0" smtClean="0">
                <a:latin typeface="+mj-lt"/>
              </a:rPr>
              <a:t>. </a:t>
            </a:r>
          </a:p>
          <a:p>
            <a:pPr eaLnBrk="0" hangingPunct="0"/>
            <a:r>
              <a:rPr lang="fi-FI" altLang="fi-FI" sz="1200" dirty="0" smtClean="0">
                <a:latin typeface="+mj-lt"/>
              </a:rPr>
              <a:t>Kuva: Veli-Matti Pietarinen, </a:t>
            </a:r>
            <a:r>
              <a:rPr lang="fi-FI" sz="1200" dirty="0" smtClean="0">
                <a:latin typeface="+mj-lt"/>
              </a:rPr>
              <a:t>©</a:t>
            </a:r>
            <a:r>
              <a:rPr lang="fi-FI" altLang="fi-FI" sz="1200" dirty="0" smtClean="0">
                <a:latin typeface="+mj-lt"/>
              </a:rPr>
              <a:t>Työterveyslaitos</a:t>
            </a:r>
            <a:endParaRPr lang="fi-FI" altLang="fi-FI" sz="2400" dirty="0">
              <a:latin typeface="+mj-lt"/>
            </a:endParaRPr>
          </a:p>
        </p:txBody>
      </p:sp>
      <p:sp>
        <p:nvSpPr>
          <p:cNvPr id="8" name="Date Placeholder 3"/>
          <p:cNvSpPr txBox="1">
            <a:spLocks/>
          </p:cNvSpPr>
          <p:nvPr/>
        </p:nvSpPr>
        <p:spPr>
          <a:xfrm>
            <a:off x="2811682" y="6021034"/>
            <a:ext cx="5975350" cy="360362"/>
          </a:xfrm>
          <a:prstGeom prst="rect">
            <a:avLst/>
          </a:prstGeom>
        </p:spPr>
        <p:txBody>
          <a:bodyPr vert="horz" lIns="91440" tIns="45720" rIns="91440" bIns="45720" rtlCol="0" anchor="ctr"/>
          <a:lstStyle>
            <a:defPPr>
              <a:defRPr lang="fi-FI"/>
            </a:defPPr>
            <a:lvl1pPr algn="l" rtl="0" fontAlgn="auto">
              <a:spcBef>
                <a:spcPts val="0"/>
              </a:spcBef>
              <a:spcAft>
                <a:spcPts val="0"/>
              </a:spcAft>
              <a:defRPr sz="1100" kern="1200">
                <a:solidFill>
                  <a:schemeClr val="tx1">
                    <a:tint val="75000"/>
                  </a:schemeClr>
                </a:solidFill>
                <a:latin typeface="+mj-lt"/>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lgn="r">
              <a:defRPr/>
            </a:pPr>
            <a:r>
              <a:rPr lang="fi-FI" sz="900" dirty="0" smtClean="0">
                <a:solidFill>
                  <a:schemeClr val="tx1"/>
                </a:solidFill>
              </a:rPr>
              <a:t>Suomen rakentamismääräyskokoelma D2, 2012</a:t>
            </a:r>
            <a:endParaRPr lang="fi-FI" sz="900" dirty="0">
              <a:solidFill>
                <a:schemeClr val="tx1"/>
              </a:solidFill>
            </a:endParaRPr>
          </a:p>
        </p:txBody>
      </p:sp>
      <p:pic>
        <p:nvPicPr>
          <p:cNvPr id="9"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66</a:t>
            </a:fld>
            <a:endParaRPr lang="fi-FI"/>
          </a:p>
        </p:txBody>
      </p:sp>
    </p:spTree>
    <p:extLst>
      <p:ext uri="{BB962C8B-B14F-4D97-AF65-F5344CB8AC3E}">
        <p14:creationId xmlns:p14="http://schemas.microsoft.com/office/powerpoint/2010/main" val="344520303"/>
      </p:ext>
    </p:extLst>
  </p:cSld>
  <p:clrMapOvr>
    <a:masterClrMapping/>
  </p:clrMapOvr>
  <p:transition spd="med">
    <p:wip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2780928"/>
            <a:ext cx="7489824" cy="1079500"/>
          </a:xfrm>
        </p:spPr>
        <p:style>
          <a:lnRef idx="3">
            <a:schemeClr val="lt1"/>
          </a:lnRef>
          <a:fillRef idx="1">
            <a:schemeClr val="accent2"/>
          </a:fillRef>
          <a:effectRef idx="1">
            <a:schemeClr val="accent2"/>
          </a:effectRef>
          <a:fontRef idx="minor">
            <a:schemeClr val="lt1"/>
          </a:fontRef>
        </p:style>
        <p:txBody>
          <a:bodyPr>
            <a:normAutofit/>
          </a:bodyPr>
          <a:lstStyle/>
          <a:p>
            <a:pPr algn="ctr"/>
            <a:r>
              <a:rPr lang="fi-FI" altLang="en-US" dirty="0" smtClean="0">
                <a:solidFill>
                  <a:schemeClr val="bg1"/>
                </a:solidFill>
              </a:rPr>
              <a:t>Mineraalivillakuidut ilmanvaihtojärjestelmässä</a:t>
            </a:r>
            <a:endParaRPr lang="fi-FI" dirty="0">
              <a:solidFill>
                <a:schemeClr val="bg1"/>
              </a:solidFill>
            </a:endParaRPr>
          </a:p>
        </p:txBody>
      </p:sp>
      <p:pic>
        <p:nvPicPr>
          <p:cNvPr id="3"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9246692-9764-4796-AF2E-897E79EBAFA7}" type="slidenum">
              <a:rPr lang="fi-FI" smtClean="0"/>
              <a:pPr/>
              <a:t>67</a:t>
            </a:fld>
            <a:endParaRPr lang="fi-FI"/>
          </a:p>
        </p:txBody>
      </p:sp>
    </p:spTree>
    <p:extLst>
      <p:ext uri="{BB962C8B-B14F-4D97-AF65-F5344CB8AC3E}">
        <p14:creationId xmlns:p14="http://schemas.microsoft.com/office/powerpoint/2010/main" val="3242190820"/>
      </p:ext>
    </p:extLst>
  </p:cSld>
  <p:clrMapOvr>
    <a:masterClrMapping/>
  </p:clrMapOvr>
  <p:transition spd="med">
    <p:wip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67705" y="576476"/>
            <a:ext cx="8229600" cy="854968"/>
          </a:xfrm>
        </p:spPr>
        <p:txBody>
          <a:bodyPr>
            <a:normAutofit/>
          </a:bodyPr>
          <a:lstStyle/>
          <a:p>
            <a:r>
              <a:rPr lang="fi-FI" altLang="en-US" dirty="0">
                <a:solidFill>
                  <a:srgbClr val="44697D"/>
                </a:solidFill>
              </a:rPr>
              <a:t>M</a:t>
            </a:r>
            <a:r>
              <a:rPr lang="fi-FI" altLang="en-US" dirty="0" smtClean="0">
                <a:solidFill>
                  <a:srgbClr val="44697D"/>
                </a:solidFill>
              </a:rPr>
              <a:t>ineraalivillakuidut</a:t>
            </a:r>
            <a:endParaRPr lang="fi-FI" altLang="en-US" dirty="0">
              <a:solidFill>
                <a:srgbClr val="44697D"/>
              </a:solidFill>
            </a:endParaRPr>
          </a:p>
        </p:txBody>
      </p:sp>
      <p:sp>
        <p:nvSpPr>
          <p:cNvPr id="141315" name="Rectangle 3"/>
          <p:cNvSpPr>
            <a:spLocks noGrp="1" noChangeArrowheads="1"/>
          </p:cNvSpPr>
          <p:nvPr>
            <p:ph type="body" idx="1"/>
          </p:nvPr>
        </p:nvSpPr>
        <p:spPr>
          <a:xfrm>
            <a:off x="467705" y="1611027"/>
            <a:ext cx="8424614" cy="3816424"/>
          </a:xfrm>
        </p:spPr>
        <p:txBody>
          <a:bodyPr>
            <a:normAutofit fontScale="85000" lnSpcReduction="10000"/>
          </a:bodyPr>
          <a:lstStyle/>
          <a:p>
            <a:pPr marL="0" indent="0">
              <a:buNone/>
            </a:pPr>
            <a:r>
              <a:rPr lang="fi-FI" altLang="en-US" sz="1900" dirty="0"/>
              <a:t>Teollisesti valmistettuja lasi-, kivi- ja </a:t>
            </a:r>
            <a:r>
              <a:rPr lang="fi-FI" altLang="en-US" sz="1900" dirty="0" smtClean="0"/>
              <a:t>kuonavillakuidut</a:t>
            </a:r>
          </a:p>
          <a:p>
            <a:pPr lvl="1"/>
            <a:r>
              <a:rPr lang="fi-FI" altLang="en-US" sz="1600" dirty="0" smtClean="0"/>
              <a:t>Kuitujen halkaisija 3 µm – 8 µm</a:t>
            </a:r>
          </a:p>
          <a:p>
            <a:pPr lvl="1"/>
            <a:endParaRPr lang="fi-FI" altLang="en-US" sz="1900" dirty="0"/>
          </a:p>
          <a:p>
            <a:pPr marL="0" indent="0">
              <a:buNone/>
            </a:pPr>
            <a:r>
              <a:rPr lang="fi-FI" altLang="en-US" sz="1900" dirty="0" smtClean="0"/>
              <a:t>Sisäilman </a:t>
            </a:r>
            <a:r>
              <a:rPr lang="fi-FI" altLang="en-US" sz="1900" dirty="0"/>
              <a:t>mineraalivillakuitulähteitä ovat:</a:t>
            </a:r>
          </a:p>
          <a:p>
            <a:pPr lvl="1"/>
            <a:r>
              <a:rPr lang="fi-FI" altLang="en-US" sz="1700" dirty="0"/>
              <a:t>Akustiikkamateriaalit</a:t>
            </a:r>
          </a:p>
          <a:p>
            <a:pPr lvl="1"/>
            <a:r>
              <a:rPr lang="fi-FI" altLang="en-US" sz="1700" dirty="0"/>
              <a:t>Ilmanvaihtojärjestelmän ääni- ja lämmöneristeet</a:t>
            </a:r>
          </a:p>
          <a:p>
            <a:pPr lvl="1"/>
            <a:r>
              <a:rPr lang="fi-FI" altLang="en-US" sz="1700" dirty="0" smtClean="0"/>
              <a:t>Rakenteiden lämmöneristeet</a:t>
            </a:r>
            <a:endParaRPr lang="fi-FI" altLang="en-US" sz="1700" dirty="0"/>
          </a:p>
          <a:p>
            <a:endParaRPr lang="fi-FI" altLang="en-US" sz="1900" dirty="0"/>
          </a:p>
          <a:p>
            <a:pPr marL="0" indent="0">
              <a:buNone/>
            </a:pPr>
            <a:r>
              <a:rPr lang="fi-FI" altLang="en-US" sz="1900" dirty="0"/>
              <a:t>Mineraalivillakuitujen aiheuttamia oireita:</a:t>
            </a:r>
          </a:p>
          <a:p>
            <a:pPr lvl="1"/>
            <a:r>
              <a:rPr lang="fi-FI" altLang="en-US" sz="1700" dirty="0"/>
              <a:t>Silmien, limakalvojen ja hengitysteiden ärsytysoireet</a:t>
            </a:r>
          </a:p>
          <a:p>
            <a:pPr lvl="1"/>
            <a:r>
              <a:rPr lang="fi-FI" altLang="en-US" sz="1700" dirty="0"/>
              <a:t>Ihon ärsytysoireet</a:t>
            </a:r>
          </a:p>
          <a:p>
            <a:pPr lvl="1"/>
            <a:r>
              <a:rPr lang="fi-FI" altLang="en-US" sz="1700" dirty="0"/>
              <a:t>Saattavat altistaa ylähengitysteiden tulehduksille</a:t>
            </a:r>
          </a:p>
          <a:p>
            <a:endParaRPr lang="fi-FI" altLang="en-US" sz="1900" dirty="0"/>
          </a:p>
          <a:p>
            <a:pPr marL="0" indent="0">
              <a:buNone/>
            </a:pPr>
            <a:r>
              <a:rPr lang="fi-FI" altLang="en-US" sz="1900" dirty="0"/>
              <a:t>Mineraalivillakuidut eivät todennäköisesti aiheuta pitkäaikaisia </a:t>
            </a:r>
            <a:r>
              <a:rPr lang="fi-FI" altLang="en-US" sz="1900" dirty="0" smtClean="0"/>
              <a:t>terveyshaittoja</a:t>
            </a:r>
          </a:p>
          <a:p>
            <a:pPr lvl="1"/>
            <a:r>
              <a:rPr lang="da-DK" sz="1600" dirty="0" smtClean="0"/>
              <a:t>Schneider </a:t>
            </a:r>
            <a:r>
              <a:rPr lang="da-DK" sz="1600" dirty="0"/>
              <a:t>et al. 2003, IARC </a:t>
            </a:r>
            <a:r>
              <a:rPr lang="da-DK" sz="1600" dirty="0" smtClean="0"/>
              <a:t>2002</a:t>
            </a:r>
            <a:endParaRPr lang="fi-FI" altLang="en-US" sz="1600" dirty="0" smtClean="0"/>
          </a:p>
          <a:p>
            <a:pPr marL="457200" lvl="1" indent="0">
              <a:buNone/>
            </a:pPr>
            <a:endParaRPr lang="fi-FI" altLang="en-US" sz="1400" dirty="0"/>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68</a:t>
            </a:fld>
            <a:endParaRPr lang="fi-FI"/>
          </a:p>
        </p:txBody>
      </p:sp>
    </p:spTree>
    <p:extLst>
      <p:ext uri="{BB962C8B-B14F-4D97-AF65-F5344CB8AC3E}">
        <p14:creationId xmlns:p14="http://schemas.microsoft.com/office/powerpoint/2010/main" val="1714399817"/>
      </p:ext>
    </p:extLst>
  </p:cSld>
  <p:clrMapOvr>
    <a:masterClrMapping/>
  </p:clrMapOvr>
  <p:transition spd="med">
    <p:wip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5192" y="416915"/>
            <a:ext cx="8229600" cy="1143000"/>
          </a:xfrm>
        </p:spPr>
        <p:txBody>
          <a:bodyPr>
            <a:normAutofit/>
          </a:bodyPr>
          <a:lstStyle/>
          <a:p>
            <a:r>
              <a:rPr lang="fi-FI" sz="2400" dirty="0" smtClean="0">
                <a:solidFill>
                  <a:srgbClr val="44697D"/>
                </a:solidFill>
              </a:rPr>
              <a:t>Mineraalivillakuitulähteet</a:t>
            </a:r>
            <a:r>
              <a:rPr lang="fi-FI" dirty="0" smtClean="0">
                <a:solidFill>
                  <a:srgbClr val="44697D"/>
                </a:solidFill>
              </a:rPr>
              <a:t/>
            </a:r>
            <a:br>
              <a:rPr lang="fi-FI" dirty="0" smtClean="0">
                <a:solidFill>
                  <a:srgbClr val="44697D"/>
                </a:solidFill>
              </a:rPr>
            </a:br>
            <a:r>
              <a:rPr lang="fi-FI" dirty="0" smtClean="0">
                <a:solidFill>
                  <a:srgbClr val="44697D"/>
                </a:solidFill>
              </a:rPr>
              <a:t>Ilmanvaihtojärjestelmä</a:t>
            </a:r>
            <a:endParaRPr lang="en-US" dirty="0">
              <a:solidFill>
                <a:srgbClr val="44697D"/>
              </a:solidFill>
            </a:endParaRPr>
          </a:p>
        </p:txBody>
      </p:sp>
      <p:pic>
        <p:nvPicPr>
          <p:cNvPr id="9" name="Content Placeholder 8"/>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4319972" y="1484784"/>
            <a:ext cx="4248472" cy="3901378"/>
          </a:xfrm>
        </p:spPr>
      </p:pic>
      <p:sp>
        <p:nvSpPr>
          <p:cNvPr id="10" name="TextBox 9"/>
          <p:cNvSpPr txBox="1"/>
          <p:nvPr/>
        </p:nvSpPr>
        <p:spPr>
          <a:xfrm>
            <a:off x="4443557" y="5381485"/>
            <a:ext cx="3888432" cy="461665"/>
          </a:xfrm>
          <a:prstGeom prst="rect">
            <a:avLst/>
          </a:prstGeom>
          <a:noFill/>
        </p:spPr>
        <p:txBody>
          <a:bodyPr wrap="square" rtlCol="0">
            <a:spAutoFit/>
          </a:bodyPr>
          <a:lstStyle/>
          <a:p>
            <a:r>
              <a:rPr lang="fi-FI" sz="1200" dirty="0" smtClean="0"/>
              <a:t>Kuva: Ilmanvaihtojärjestelmän puhdistus ja tasapainotus, Holopainen ym., 2012</a:t>
            </a:r>
            <a:endParaRPr lang="en-US" sz="1200" dirty="0"/>
          </a:p>
        </p:txBody>
      </p:sp>
      <p:sp>
        <p:nvSpPr>
          <p:cNvPr id="11" name="TextBox 10"/>
          <p:cNvSpPr txBox="1"/>
          <p:nvPr/>
        </p:nvSpPr>
        <p:spPr>
          <a:xfrm>
            <a:off x="516642" y="1744762"/>
            <a:ext cx="4271382" cy="3785652"/>
          </a:xfrm>
          <a:prstGeom prst="rect">
            <a:avLst/>
          </a:prstGeom>
          <a:noFill/>
        </p:spPr>
        <p:txBody>
          <a:bodyPr wrap="square" rtlCol="0">
            <a:spAutoFit/>
          </a:bodyPr>
          <a:lstStyle/>
          <a:p>
            <a:pPr marL="342900" indent="-342900">
              <a:buFont typeface="+mj-lt"/>
              <a:buAutoNum type="arabicPeriod"/>
            </a:pPr>
            <a:r>
              <a:rPr lang="fi-FI" sz="2000" dirty="0" smtClean="0"/>
              <a:t>Tuloilmapuhaltimen äänenvaimennin</a:t>
            </a:r>
          </a:p>
          <a:p>
            <a:pPr marL="342900" indent="-342900">
              <a:buFont typeface="+mj-lt"/>
              <a:buAutoNum type="arabicPeriod"/>
            </a:pPr>
            <a:endParaRPr lang="fi-FI" sz="2000" dirty="0" smtClean="0"/>
          </a:p>
          <a:p>
            <a:pPr marL="342900" indent="-342900">
              <a:buFont typeface="+mj-lt"/>
              <a:buAutoNum type="arabicPeriod"/>
            </a:pPr>
            <a:r>
              <a:rPr lang="fi-FI" sz="2000" dirty="0" smtClean="0"/>
              <a:t>Virtaussäätimen äänenvaimennin</a:t>
            </a:r>
          </a:p>
          <a:p>
            <a:pPr marL="342900" indent="-342900">
              <a:buFont typeface="+mj-lt"/>
              <a:buAutoNum type="arabicPeriod"/>
            </a:pPr>
            <a:endParaRPr lang="fi-FI" sz="2000" dirty="0" smtClean="0"/>
          </a:p>
          <a:p>
            <a:pPr marL="342900" indent="-342900">
              <a:buFont typeface="+mj-lt"/>
              <a:buAutoNum type="arabicPeriod"/>
            </a:pPr>
            <a:r>
              <a:rPr lang="fi-FI" sz="2000" dirty="0" smtClean="0"/>
              <a:t>Päätelaitteen äänenvaimennin</a:t>
            </a:r>
          </a:p>
          <a:p>
            <a:pPr marL="342900" indent="-342900">
              <a:buFont typeface="+mj-lt"/>
              <a:buAutoNum type="arabicPeriod"/>
            </a:pPr>
            <a:endParaRPr lang="fi-FI" sz="2000" dirty="0" smtClean="0"/>
          </a:p>
          <a:p>
            <a:pPr marL="342900" indent="-342900">
              <a:buFont typeface="+mj-lt"/>
              <a:buAutoNum type="arabicPeriod"/>
            </a:pPr>
            <a:r>
              <a:rPr lang="fi-FI" sz="2000" dirty="0" smtClean="0"/>
              <a:t>Alakaton akustiikkalevy</a:t>
            </a:r>
          </a:p>
          <a:p>
            <a:pPr marL="342900" indent="-342900">
              <a:buFont typeface="+mj-lt"/>
              <a:buAutoNum type="arabicPeriod"/>
            </a:pPr>
            <a:endParaRPr lang="fi-FI" sz="2000" dirty="0" smtClean="0"/>
          </a:p>
          <a:p>
            <a:pPr marL="342900" indent="-342900">
              <a:buFont typeface="+mj-lt"/>
              <a:buAutoNum type="arabicPeriod"/>
            </a:pPr>
            <a:r>
              <a:rPr lang="fi-FI" sz="2000" dirty="0" smtClean="0"/>
              <a:t>Kattojen ja seinien akustiikkalevyt</a:t>
            </a:r>
            <a:endParaRPr lang="en-US" sz="2000" dirty="0"/>
          </a:p>
        </p:txBody>
      </p:sp>
      <p:pic>
        <p:nvPicPr>
          <p:cNvPr id="8"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69</a:t>
            </a:fld>
            <a:endParaRPr lang="fi-FI"/>
          </a:p>
        </p:txBody>
      </p:sp>
    </p:spTree>
    <p:extLst>
      <p:ext uri="{BB962C8B-B14F-4D97-AF65-F5344CB8AC3E}">
        <p14:creationId xmlns:p14="http://schemas.microsoft.com/office/powerpoint/2010/main" val="2124118699"/>
      </p:ext>
    </p:extLst>
  </p:cSld>
  <p:clrMapOvr>
    <a:masterClrMapping/>
  </p:clrMapOvr>
  <p:transition spd="med">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solidFill>
                  <a:srgbClr val="44697D"/>
                </a:solidFill>
              </a:rPr>
              <a:t>Ilmavirtojen</a:t>
            </a:r>
            <a:r>
              <a:rPr lang="fi-FI" sz="3200" dirty="0" smtClean="0">
                <a:solidFill>
                  <a:srgbClr val="44697D"/>
                </a:solidFill>
              </a:rPr>
              <a:t> nimitykset</a:t>
            </a:r>
            <a:endParaRPr lang="fi-FI" sz="3200" dirty="0">
              <a:solidFill>
                <a:srgbClr val="44697D"/>
              </a:solidFill>
            </a:endParaRPr>
          </a:p>
        </p:txBody>
      </p:sp>
      <p:pic>
        <p:nvPicPr>
          <p:cNvPr id="5122"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827088" y="1775805"/>
            <a:ext cx="6768752" cy="31901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7</a:t>
            </a:fld>
            <a:endParaRPr lang="fi-FI"/>
          </a:p>
        </p:txBody>
      </p:sp>
    </p:spTree>
    <p:extLst>
      <p:ext uri="{BB962C8B-B14F-4D97-AF65-F5344CB8AC3E}">
        <p14:creationId xmlns:p14="http://schemas.microsoft.com/office/powerpoint/2010/main" val="4042629997"/>
      </p:ext>
    </p:extLst>
  </p:cSld>
  <p:clrMapOvr>
    <a:masterClrMapping/>
  </p:clrMapOvr>
  <p:transition spd="med">
    <p:wip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8203724" y="6357752"/>
            <a:ext cx="762000" cy="152400"/>
          </a:xfrm>
        </p:spPr>
        <p:txBody>
          <a:bodyPr/>
          <a:lstStyle/>
          <a:p>
            <a:fld id="{A1B2A2F4-C57D-4BDE-AD98-D0E7574A7B51}" type="slidenum">
              <a:rPr lang="en-US" altLang="en-US"/>
              <a:pPr/>
              <a:t>70</a:t>
            </a:fld>
            <a:endParaRPr lang="en-US" altLang="en-US" dirty="0"/>
          </a:p>
        </p:txBody>
      </p:sp>
      <p:sp>
        <p:nvSpPr>
          <p:cNvPr id="143362" name="Rectangle 2"/>
          <p:cNvSpPr>
            <a:spLocks noGrp="1" noChangeArrowheads="1"/>
          </p:cNvSpPr>
          <p:nvPr>
            <p:ph type="title"/>
          </p:nvPr>
        </p:nvSpPr>
        <p:spPr>
          <a:xfrm>
            <a:off x="539552" y="517984"/>
            <a:ext cx="8280920" cy="762000"/>
          </a:xfrm>
        </p:spPr>
        <p:txBody>
          <a:bodyPr>
            <a:noAutofit/>
          </a:bodyPr>
          <a:lstStyle/>
          <a:p>
            <a:r>
              <a:rPr lang="fi-FI" altLang="en-US" sz="2400" dirty="0">
                <a:solidFill>
                  <a:srgbClr val="44697D"/>
                </a:solidFill>
              </a:rPr>
              <a:t>M</a:t>
            </a:r>
            <a:r>
              <a:rPr lang="fi-FI" altLang="en-US" sz="2400" dirty="0" smtClean="0">
                <a:solidFill>
                  <a:srgbClr val="44697D"/>
                </a:solidFill>
              </a:rPr>
              <a:t>ineraalivillakuidut</a:t>
            </a:r>
            <a:r>
              <a:rPr lang="fi-FI" altLang="en-US" dirty="0" smtClean="0">
                <a:solidFill>
                  <a:srgbClr val="44697D"/>
                </a:solidFill>
              </a:rPr>
              <a:t/>
            </a:r>
            <a:br>
              <a:rPr lang="fi-FI" altLang="en-US" dirty="0" smtClean="0">
                <a:solidFill>
                  <a:srgbClr val="44697D"/>
                </a:solidFill>
              </a:rPr>
            </a:br>
            <a:r>
              <a:rPr lang="fi-FI" altLang="en-US" dirty="0">
                <a:solidFill>
                  <a:srgbClr val="44697D"/>
                </a:solidFill>
              </a:rPr>
              <a:t>P</a:t>
            </a:r>
            <a:r>
              <a:rPr lang="fi-FI" altLang="en-US" dirty="0" smtClean="0">
                <a:solidFill>
                  <a:srgbClr val="44697D"/>
                </a:solidFill>
              </a:rPr>
              <a:t>intanäyte</a:t>
            </a:r>
            <a:endParaRPr lang="fi-FI" altLang="en-US" dirty="0">
              <a:solidFill>
                <a:srgbClr val="44697D"/>
              </a:solidFill>
            </a:endParaRPr>
          </a:p>
        </p:txBody>
      </p:sp>
      <p:sp>
        <p:nvSpPr>
          <p:cNvPr id="143364" name="Rectangle 4"/>
          <p:cNvSpPr>
            <a:spLocks noGrp="1" noChangeArrowheads="1"/>
          </p:cNvSpPr>
          <p:nvPr>
            <p:ph type="body" sz="half" idx="1"/>
          </p:nvPr>
        </p:nvSpPr>
        <p:spPr>
          <a:xfrm>
            <a:off x="431324" y="1124744"/>
            <a:ext cx="7772400" cy="2376264"/>
          </a:xfrm>
        </p:spPr>
        <p:txBody>
          <a:bodyPr>
            <a:noAutofit/>
          </a:bodyPr>
          <a:lstStyle/>
          <a:p>
            <a:pPr>
              <a:lnSpc>
                <a:spcPct val="80000"/>
              </a:lnSpc>
            </a:pPr>
            <a:endParaRPr lang="fi-FI" altLang="en-US" dirty="0" smtClean="0"/>
          </a:p>
          <a:p>
            <a:pPr marL="0" indent="0">
              <a:lnSpc>
                <a:spcPct val="80000"/>
              </a:lnSpc>
              <a:buNone/>
            </a:pPr>
            <a:r>
              <a:rPr lang="fi-FI" altLang="en-US" dirty="0" smtClean="0"/>
              <a:t>Näytteenotto</a:t>
            </a:r>
            <a:endParaRPr lang="fi-FI" altLang="en-US" dirty="0"/>
          </a:p>
          <a:p>
            <a:pPr lvl="1">
              <a:lnSpc>
                <a:spcPct val="120000"/>
              </a:lnSpc>
            </a:pPr>
            <a:r>
              <a:rPr lang="fi-FI" altLang="en-US" dirty="0"/>
              <a:t>2 viikon aikana laskeutuneesta pölystä </a:t>
            </a:r>
            <a:r>
              <a:rPr lang="fi-FI" altLang="en-US" dirty="0">
                <a:cs typeface="Times New Roman" pitchFamily="18" charset="0"/>
              </a:rPr>
              <a:t>→ pöytätaso, </a:t>
            </a:r>
            <a:r>
              <a:rPr lang="fi-FI" altLang="en-US" dirty="0" smtClean="0">
                <a:cs typeface="Times New Roman" pitchFamily="18" charset="0"/>
              </a:rPr>
              <a:t>kaapinpäältä (kulkeutuminen ilmanvaihtojärjestelmästä työ- ja oleskelutiloihin)</a:t>
            </a:r>
            <a:endParaRPr lang="fi-FI" altLang="en-US" dirty="0">
              <a:solidFill>
                <a:srgbClr val="FF0000"/>
              </a:solidFill>
              <a:cs typeface="Times New Roman" pitchFamily="18" charset="0"/>
            </a:endParaRPr>
          </a:p>
          <a:p>
            <a:pPr lvl="1">
              <a:lnSpc>
                <a:spcPct val="80000"/>
              </a:lnSpc>
            </a:pPr>
            <a:r>
              <a:rPr lang="fi-FI" altLang="en-US" dirty="0"/>
              <a:t>Suoraan pinnalta </a:t>
            </a:r>
            <a:r>
              <a:rPr lang="fi-FI" altLang="en-US" dirty="0">
                <a:cs typeface="Times New Roman" pitchFamily="18" charset="0"/>
              </a:rPr>
              <a:t>→ tuloilmakanava</a:t>
            </a:r>
            <a:endParaRPr lang="fi-FI" altLang="en-US" dirty="0"/>
          </a:p>
          <a:p>
            <a:pPr lvl="2">
              <a:lnSpc>
                <a:spcPct val="80000"/>
              </a:lnSpc>
            </a:pPr>
            <a:r>
              <a:rPr lang="fi-FI" altLang="en-US" dirty="0"/>
              <a:t>Geeliteippinäyte</a:t>
            </a:r>
          </a:p>
          <a:p>
            <a:pPr lvl="2">
              <a:lnSpc>
                <a:spcPct val="80000"/>
              </a:lnSpc>
            </a:pPr>
            <a:r>
              <a:rPr lang="fi-FI" altLang="en-US" dirty="0"/>
              <a:t>Pyyhintänäyte</a:t>
            </a:r>
          </a:p>
          <a:p>
            <a:pPr lvl="2">
              <a:lnSpc>
                <a:spcPct val="80000"/>
              </a:lnSpc>
              <a:buFontTx/>
              <a:buNone/>
            </a:pPr>
            <a:endParaRPr lang="fi-FI" altLang="en-US" dirty="0"/>
          </a:p>
          <a:p>
            <a:pPr marL="0" indent="0">
              <a:lnSpc>
                <a:spcPct val="80000"/>
              </a:lnSpc>
              <a:buNone/>
            </a:pPr>
            <a:r>
              <a:rPr lang="fi-FI" altLang="en-US" dirty="0"/>
              <a:t>Analyysi</a:t>
            </a:r>
          </a:p>
          <a:p>
            <a:pPr lvl="1">
              <a:lnSpc>
                <a:spcPct val="80000"/>
              </a:lnSpc>
            </a:pPr>
            <a:r>
              <a:rPr lang="fi-FI" altLang="en-US" dirty="0"/>
              <a:t>Stereomikroskooppinen, elektronimikroskooppinen</a:t>
            </a:r>
          </a:p>
          <a:p>
            <a:pPr lvl="1">
              <a:lnSpc>
                <a:spcPct val="80000"/>
              </a:lnSpc>
            </a:pPr>
            <a:endParaRPr lang="fi-FI" altLang="en-US" sz="1600" dirty="0"/>
          </a:p>
        </p:txBody>
      </p:sp>
      <p:pic>
        <p:nvPicPr>
          <p:cNvPr id="143368" name="Picture 8"/>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690406" y="4034217"/>
            <a:ext cx="3622831" cy="1829466"/>
          </a:xfrm>
          <a:noFill/>
          <a:ln/>
        </p:spPr>
      </p:pic>
      <p:sp>
        <p:nvSpPr>
          <p:cNvPr id="2" name="TextBox 1"/>
          <p:cNvSpPr txBox="1"/>
          <p:nvPr/>
        </p:nvSpPr>
        <p:spPr>
          <a:xfrm>
            <a:off x="567883" y="5863683"/>
            <a:ext cx="8424101" cy="369332"/>
          </a:xfrm>
          <a:prstGeom prst="rect">
            <a:avLst/>
          </a:prstGeom>
          <a:noFill/>
        </p:spPr>
        <p:txBody>
          <a:bodyPr wrap="none" rtlCol="0">
            <a:spAutoFit/>
          </a:bodyPr>
          <a:lstStyle/>
          <a:p>
            <a:r>
              <a:rPr lang="fi-FI" sz="900" dirty="0" smtClean="0">
                <a:hlinkClick r:id="rId4"/>
              </a:rPr>
              <a:t>www.ttl.fi/fi/palvelut/turvallisempi-tyoymparisto/poly-hiukkas-ja-kuituanalyysit/Documents/Teollisten_mineraalikuitujen_laskeminen_pinnoilta_naytteenotto-ohje.pdf</a:t>
            </a:r>
            <a:endParaRPr lang="fi-FI" sz="900" dirty="0" smtClean="0"/>
          </a:p>
          <a:p>
            <a:endParaRPr lang="fi-FI" sz="900" dirty="0" smtClean="0"/>
          </a:p>
        </p:txBody>
      </p:sp>
      <p:pic>
        <p:nvPicPr>
          <p:cNvPr id="8" name="Kuva 26" descr="Kuvaus: Savonia_Word_tunniste"/>
          <p:cNvPicPr/>
          <p:nvPr/>
        </p:nvPicPr>
        <p:blipFill rotWithShape="1">
          <a:blip r:embed="rId5"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928530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40928" y="688076"/>
            <a:ext cx="7489824" cy="1079500"/>
          </a:xfrm>
        </p:spPr>
        <p:txBody>
          <a:bodyPr/>
          <a:lstStyle/>
          <a:p>
            <a:r>
              <a:rPr lang="fi-FI" sz="2400" dirty="0">
                <a:solidFill>
                  <a:srgbClr val="44697D"/>
                </a:solidFill>
              </a:rPr>
              <a:t>M</a:t>
            </a:r>
            <a:r>
              <a:rPr lang="fi-FI" sz="2400" dirty="0" smtClean="0">
                <a:solidFill>
                  <a:srgbClr val="44697D"/>
                </a:solidFill>
              </a:rPr>
              <a:t>ineraalivillakuidut</a:t>
            </a:r>
            <a:r>
              <a:rPr lang="fi-FI" sz="3200" dirty="0" smtClean="0">
                <a:solidFill>
                  <a:srgbClr val="44697D"/>
                </a:solidFill>
              </a:rPr>
              <a:t/>
            </a:r>
            <a:br>
              <a:rPr lang="fi-FI" sz="3200" dirty="0" smtClean="0">
                <a:solidFill>
                  <a:srgbClr val="44697D"/>
                </a:solidFill>
              </a:rPr>
            </a:br>
            <a:r>
              <a:rPr lang="fi-FI" dirty="0" smtClean="0">
                <a:solidFill>
                  <a:srgbClr val="44697D"/>
                </a:solidFill>
              </a:rPr>
              <a:t>Tuloilma</a:t>
            </a:r>
            <a:endParaRPr lang="en-US" dirty="0">
              <a:solidFill>
                <a:srgbClr val="44697D"/>
              </a:solidFill>
            </a:endParaRPr>
          </a:p>
        </p:txBody>
      </p:sp>
      <p:sp>
        <p:nvSpPr>
          <p:cNvPr id="8" name="Content Placeholder 7"/>
          <p:cNvSpPr>
            <a:spLocks noGrp="1"/>
          </p:cNvSpPr>
          <p:nvPr>
            <p:ph sz="half" idx="1"/>
          </p:nvPr>
        </p:nvSpPr>
        <p:spPr>
          <a:xfrm>
            <a:off x="540017" y="1616446"/>
            <a:ext cx="4834880" cy="3801476"/>
          </a:xfrm>
        </p:spPr>
        <p:txBody>
          <a:bodyPr>
            <a:noAutofit/>
          </a:bodyPr>
          <a:lstStyle/>
          <a:p>
            <a:pPr marL="0" indent="0">
              <a:buNone/>
            </a:pPr>
            <a:endParaRPr lang="fi-FI" sz="1600" dirty="0"/>
          </a:p>
          <a:p>
            <a:r>
              <a:rPr lang="fi-FI" sz="1600" dirty="0"/>
              <a:t>Teollisten mineraalikuitujen pitoisuutta tuloilmassa voidaan mitata asettamalla tuloilmalaitteen päälle </a:t>
            </a:r>
            <a:r>
              <a:rPr lang="fi-FI" sz="1600" dirty="0" err="1"/>
              <a:t>polypropyleenikangas</a:t>
            </a:r>
            <a:r>
              <a:rPr lang="fi-FI" sz="1600" dirty="0"/>
              <a:t>, jonka annetaan kerätä kuituja kahdesta neljään </a:t>
            </a:r>
            <a:r>
              <a:rPr lang="fi-FI" sz="1600" dirty="0" smtClean="0"/>
              <a:t>vuorokautta</a:t>
            </a:r>
            <a:r>
              <a:rPr lang="fi-FI" sz="1600" dirty="0"/>
              <a:t> </a:t>
            </a:r>
            <a:r>
              <a:rPr lang="fi-FI" sz="1600" dirty="0" smtClean="0"/>
              <a:t>(</a:t>
            </a:r>
            <a:r>
              <a:rPr lang="fi-FI" sz="1600" dirty="0" err="1" smtClean="0"/>
              <a:t>ILMI-tutkimusprojekti</a:t>
            </a:r>
            <a:r>
              <a:rPr lang="fi-FI" sz="1600" dirty="0" smtClean="0"/>
              <a:t>, Kovanen ym., 2006).</a:t>
            </a:r>
          </a:p>
          <a:p>
            <a:endParaRPr lang="fi-FI" sz="1600" dirty="0"/>
          </a:p>
          <a:p>
            <a:r>
              <a:rPr lang="fi-FI" sz="1600" dirty="0" smtClean="0"/>
              <a:t>Tuloksen </a:t>
            </a:r>
            <a:r>
              <a:rPr lang="fi-FI" sz="1600" dirty="0"/>
              <a:t>(kpl/m³) ilmoittamista varten mitataan tuloilmavirta suodatinkankaan asentamisen </a:t>
            </a:r>
            <a:r>
              <a:rPr lang="fi-FI" sz="1600" dirty="0" smtClean="0"/>
              <a:t>jälkeen </a:t>
            </a:r>
            <a:r>
              <a:rPr lang="fi-FI" sz="1600" dirty="0"/>
              <a:t>(</a:t>
            </a:r>
            <a:r>
              <a:rPr lang="fi-FI" sz="1600" dirty="0" smtClean="0"/>
              <a:t>ILMI-tutkimusprojekti, </a:t>
            </a:r>
            <a:r>
              <a:rPr lang="fi-FI" sz="1600" dirty="0"/>
              <a:t>Kovanen ym., 2006</a:t>
            </a:r>
            <a:r>
              <a:rPr lang="fi-FI" sz="1600" dirty="0" smtClean="0"/>
              <a:t>).</a:t>
            </a:r>
          </a:p>
          <a:p>
            <a:endParaRPr lang="fi-FI" sz="1600" dirty="0"/>
          </a:p>
          <a:p>
            <a:r>
              <a:rPr lang="fi-FI" sz="1600" dirty="0"/>
              <a:t>Tuloilman kuitupitoisuudelle käytetään ILMI-tutkimusprojektin suosittelemaa ohjearvoa 1/m</a:t>
            </a:r>
            <a:r>
              <a:rPr lang="fi-FI" sz="1600" baseline="30000" dirty="0"/>
              <a:t>3</a:t>
            </a:r>
          </a:p>
          <a:p>
            <a:endParaRPr lang="fi-FI" sz="1600" dirty="0"/>
          </a:p>
          <a:p>
            <a:endParaRPr lang="en-US" sz="1600" dirty="0" smtClean="0"/>
          </a:p>
          <a:p>
            <a:endParaRPr lang="en-US" sz="1600" dirty="0"/>
          </a:p>
        </p:txBody>
      </p:sp>
      <p:pic>
        <p:nvPicPr>
          <p:cNvPr id="6146" name="Picture 2"/>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5298413" y="2204914"/>
            <a:ext cx="3306035" cy="2304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5220072" y="4513453"/>
            <a:ext cx="3240360" cy="276999"/>
          </a:xfrm>
          <a:prstGeom prst="rect">
            <a:avLst/>
          </a:prstGeom>
          <a:noFill/>
        </p:spPr>
        <p:txBody>
          <a:bodyPr wrap="square" rtlCol="0">
            <a:spAutoFit/>
          </a:bodyPr>
          <a:lstStyle/>
          <a:p>
            <a:r>
              <a:rPr lang="fi-FI" sz="1200" dirty="0" smtClean="0"/>
              <a:t>Kuva: Kovanen ym., 2006</a:t>
            </a:r>
            <a:endParaRPr lang="en-US" sz="1200" dirty="0"/>
          </a:p>
        </p:txBody>
      </p:sp>
      <p:pic>
        <p:nvPicPr>
          <p:cNvPr id="9"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71</a:t>
            </a:fld>
            <a:endParaRPr lang="fi-FI"/>
          </a:p>
        </p:txBody>
      </p:sp>
    </p:spTree>
    <p:extLst>
      <p:ext uri="{BB962C8B-B14F-4D97-AF65-F5344CB8AC3E}">
        <p14:creationId xmlns:p14="http://schemas.microsoft.com/office/powerpoint/2010/main" val="3238536066"/>
      </p:ext>
    </p:extLst>
  </p:cSld>
  <p:clrMapOvr>
    <a:masterClrMapping/>
  </p:clrMapOvr>
  <p:transition spd="med">
    <p:wip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a:xfrm>
            <a:off x="476197" y="321516"/>
            <a:ext cx="6480720" cy="1143000"/>
          </a:xfrm>
        </p:spPr>
        <p:txBody>
          <a:bodyPr>
            <a:normAutofit/>
          </a:bodyPr>
          <a:lstStyle/>
          <a:p>
            <a:r>
              <a:rPr lang="fi-FI" altLang="en-US" sz="2400" dirty="0" smtClean="0">
                <a:solidFill>
                  <a:srgbClr val="44697D"/>
                </a:solidFill>
              </a:rPr>
              <a:t>Mineraalivillakuidut </a:t>
            </a:r>
            <a:r>
              <a:rPr lang="fi-FI" altLang="en-US" dirty="0" smtClean="0">
                <a:solidFill>
                  <a:srgbClr val="44697D"/>
                </a:solidFill>
              </a:rPr>
              <a:t/>
            </a:r>
            <a:br>
              <a:rPr lang="fi-FI" altLang="en-US" dirty="0" smtClean="0">
                <a:solidFill>
                  <a:srgbClr val="44697D"/>
                </a:solidFill>
              </a:rPr>
            </a:br>
            <a:r>
              <a:rPr lang="fi-FI" altLang="en-US" dirty="0">
                <a:solidFill>
                  <a:srgbClr val="44697D"/>
                </a:solidFill>
              </a:rPr>
              <a:t>O</a:t>
            </a:r>
            <a:r>
              <a:rPr lang="fi-FI" altLang="en-US" dirty="0" smtClean="0">
                <a:solidFill>
                  <a:srgbClr val="44697D"/>
                </a:solidFill>
              </a:rPr>
              <a:t>hje- ja toimenpidearvot</a:t>
            </a:r>
            <a:endParaRPr lang="fi-FI" altLang="en-US" dirty="0">
              <a:solidFill>
                <a:srgbClr val="44697D"/>
              </a:solidFill>
            </a:endParaRPr>
          </a:p>
        </p:txBody>
      </p:sp>
      <p:sp>
        <p:nvSpPr>
          <p:cNvPr id="142339" name="Rectangle 3"/>
          <p:cNvSpPr>
            <a:spLocks noGrp="1" noChangeArrowheads="1"/>
          </p:cNvSpPr>
          <p:nvPr>
            <p:ph type="body" idx="1"/>
          </p:nvPr>
        </p:nvSpPr>
        <p:spPr>
          <a:xfrm>
            <a:off x="476197" y="1700808"/>
            <a:ext cx="8229600" cy="3888432"/>
          </a:xfrm>
        </p:spPr>
        <p:txBody>
          <a:bodyPr>
            <a:normAutofit fontScale="92500" lnSpcReduction="20000"/>
          </a:bodyPr>
          <a:lstStyle/>
          <a:p>
            <a:pPr marL="0" indent="0">
              <a:buNone/>
            </a:pPr>
            <a:r>
              <a:rPr lang="fi-FI" sz="1800" dirty="0" smtClean="0"/>
              <a:t>Asumisterveysasetus 2015</a:t>
            </a:r>
          </a:p>
          <a:p>
            <a:r>
              <a:rPr lang="fi-FI" sz="1600" dirty="0" smtClean="0"/>
              <a:t>Teollisten </a:t>
            </a:r>
            <a:r>
              <a:rPr lang="fi-FI" sz="1600" dirty="0"/>
              <a:t>mineraalikuitujen toimenpideraja kahden viikon aikana pinnoille laskeutuneessa pölyssä on 0,2 kuitua/cm</a:t>
            </a:r>
            <a:r>
              <a:rPr lang="fi-FI" sz="1600" baseline="30000" dirty="0"/>
              <a:t>2</a:t>
            </a:r>
            <a:r>
              <a:rPr lang="fi-FI" sz="1600" dirty="0"/>
              <a:t>.</a:t>
            </a:r>
          </a:p>
          <a:p>
            <a:endParaRPr lang="fi-FI" sz="1800" dirty="0" smtClean="0"/>
          </a:p>
          <a:p>
            <a:pPr marL="0" indent="0">
              <a:buNone/>
            </a:pPr>
            <a:r>
              <a:rPr lang="fi-FI" sz="1800" dirty="0" smtClean="0"/>
              <a:t>Villakuidut säännöllisesti siivotuilla pinnoilla</a:t>
            </a:r>
            <a:endParaRPr lang="en-US" sz="1800" dirty="0" smtClean="0"/>
          </a:p>
          <a:p>
            <a:r>
              <a:rPr lang="en-US" sz="1600" dirty="0" err="1"/>
              <a:t>S</a:t>
            </a:r>
            <a:r>
              <a:rPr lang="en-US" sz="1600" dirty="0" err="1" smtClean="0"/>
              <a:t>ynteettiset</a:t>
            </a:r>
            <a:r>
              <a:rPr lang="en-US" sz="1600" dirty="0" smtClean="0"/>
              <a:t> </a:t>
            </a:r>
            <a:r>
              <a:rPr lang="en-US" sz="1600" dirty="0" err="1"/>
              <a:t>epäorgaaniset</a:t>
            </a:r>
            <a:r>
              <a:rPr lang="en-US" sz="1600" dirty="0"/>
              <a:t> </a:t>
            </a:r>
            <a:r>
              <a:rPr lang="en-US" sz="1600" dirty="0" err="1"/>
              <a:t>kuidut</a:t>
            </a:r>
            <a:r>
              <a:rPr lang="en-US" sz="1600" dirty="0"/>
              <a:t> </a:t>
            </a:r>
            <a:r>
              <a:rPr lang="en-US" sz="1600" dirty="0" err="1"/>
              <a:t>eivät</a:t>
            </a:r>
            <a:r>
              <a:rPr lang="en-US" sz="1600" dirty="0"/>
              <a:t> </a:t>
            </a:r>
            <a:r>
              <a:rPr lang="en-US" sz="1600" dirty="0" err="1"/>
              <a:t>todennäköisesti</a:t>
            </a:r>
            <a:r>
              <a:rPr lang="en-US" sz="1600" dirty="0"/>
              <a:t> </a:t>
            </a:r>
            <a:r>
              <a:rPr lang="en-US" sz="1600" dirty="0" err="1"/>
              <a:t>aiheuta</a:t>
            </a:r>
            <a:r>
              <a:rPr lang="en-US" sz="1600" dirty="0"/>
              <a:t> </a:t>
            </a:r>
            <a:r>
              <a:rPr lang="en-US" sz="1600" dirty="0" err="1"/>
              <a:t>ongelmia</a:t>
            </a:r>
            <a:r>
              <a:rPr lang="en-US" sz="1600" dirty="0"/>
              <a:t>, </a:t>
            </a:r>
            <a:r>
              <a:rPr lang="en-US" sz="1600" dirty="0" err="1"/>
              <a:t>jos</a:t>
            </a:r>
            <a:r>
              <a:rPr lang="en-US" sz="1600" dirty="0"/>
              <a:t> </a:t>
            </a:r>
            <a:r>
              <a:rPr lang="en-US" sz="1600" dirty="0" err="1"/>
              <a:t>kuitupitoisuudet</a:t>
            </a:r>
            <a:r>
              <a:rPr lang="en-US" sz="1600" dirty="0"/>
              <a:t> </a:t>
            </a:r>
            <a:r>
              <a:rPr lang="en-US" sz="1600" dirty="0" err="1"/>
              <a:t>säännöllisesti</a:t>
            </a:r>
            <a:r>
              <a:rPr lang="en-US" sz="1600" dirty="0"/>
              <a:t> </a:t>
            </a:r>
            <a:r>
              <a:rPr lang="en-US" sz="1600" dirty="0" err="1"/>
              <a:t>siivotuilla</a:t>
            </a:r>
            <a:r>
              <a:rPr lang="en-US" sz="1600" dirty="0"/>
              <a:t> </a:t>
            </a:r>
            <a:r>
              <a:rPr lang="fi-FI" sz="1600" dirty="0"/>
              <a:t>pinnoilla (pöydät ym.) ovat alle 0,2 </a:t>
            </a:r>
            <a:r>
              <a:rPr lang="en-US" sz="1600" dirty="0" err="1"/>
              <a:t>kuitua</a:t>
            </a:r>
            <a:r>
              <a:rPr lang="en-US" sz="1600" dirty="0"/>
              <a:t>/cm2 </a:t>
            </a:r>
            <a:r>
              <a:rPr lang="fi-FI" sz="1600" dirty="0"/>
              <a:t>(</a:t>
            </a:r>
            <a:r>
              <a:rPr lang="fi-FI" sz="1600" dirty="0" err="1"/>
              <a:t>ILMI-hanke</a:t>
            </a:r>
            <a:r>
              <a:rPr lang="fi-FI" sz="1600" dirty="0"/>
              <a:t>, Kovanen ym., 2006).</a:t>
            </a:r>
            <a:endParaRPr lang="en-US" sz="1600" dirty="0"/>
          </a:p>
          <a:p>
            <a:pPr lvl="1"/>
            <a:r>
              <a:rPr lang="fi-FI" sz="1400" dirty="0"/>
              <a:t>J</a:t>
            </a:r>
            <a:r>
              <a:rPr lang="fi-FI" sz="1400" dirty="0" smtClean="0"/>
              <a:t>os </a:t>
            </a:r>
            <a:r>
              <a:rPr lang="fi-FI" sz="1400" dirty="0"/>
              <a:t>viitearvo ylittyy, tulee </a:t>
            </a:r>
            <a:r>
              <a:rPr lang="fi-FI" sz="1400" dirty="0" smtClean="0"/>
              <a:t>selvittää </a:t>
            </a:r>
            <a:r>
              <a:rPr lang="en-US" sz="1400" dirty="0" err="1" smtClean="0"/>
              <a:t>kuitulähteet</a:t>
            </a:r>
            <a:r>
              <a:rPr lang="en-US" sz="1400" dirty="0" smtClean="0"/>
              <a:t> </a:t>
            </a:r>
            <a:r>
              <a:rPr lang="en-US" sz="1400" dirty="0"/>
              <a:t>ja </a:t>
            </a:r>
            <a:r>
              <a:rPr lang="en-US" sz="1400" dirty="0" err="1"/>
              <a:t>ryhtyä</a:t>
            </a:r>
            <a:r>
              <a:rPr lang="en-US" sz="1400" dirty="0"/>
              <a:t> </a:t>
            </a:r>
            <a:r>
              <a:rPr lang="en-US" sz="1400" dirty="0" err="1" smtClean="0"/>
              <a:t>toimenpiteisiin</a:t>
            </a:r>
            <a:r>
              <a:rPr lang="en-US" sz="1400" dirty="0"/>
              <a:t> </a:t>
            </a:r>
            <a:r>
              <a:rPr lang="en-US" sz="1400" dirty="0" err="1" smtClean="0"/>
              <a:t>kuitukertymän</a:t>
            </a:r>
            <a:r>
              <a:rPr lang="en-US" sz="1400" dirty="0" smtClean="0"/>
              <a:t> </a:t>
            </a:r>
            <a:r>
              <a:rPr lang="en-US" sz="1400" dirty="0" err="1" smtClean="0"/>
              <a:t>pienentämiseksi</a:t>
            </a:r>
            <a:endParaRPr lang="en-US" sz="1400" dirty="0" smtClean="0"/>
          </a:p>
          <a:p>
            <a:pPr lvl="2"/>
            <a:endParaRPr lang="fi-FI" sz="1200" dirty="0"/>
          </a:p>
          <a:p>
            <a:pPr marL="0" indent="0">
              <a:buNone/>
            </a:pPr>
            <a:r>
              <a:rPr lang="fi-FI" sz="1800" dirty="0"/>
              <a:t>Villakuidut harvoin siivotuilla pinnoilla</a:t>
            </a:r>
          </a:p>
          <a:p>
            <a:r>
              <a:rPr lang="fi-FI" sz="1600" dirty="0"/>
              <a:t>Eivät todennäköisesti aiheuta ongelmia, jos 3 kuitua/cm2</a:t>
            </a:r>
          </a:p>
          <a:p>
            <a:r>
              <a:rPr lang="fi-FI" sz="1600" dirty="0"/>
              <a:t>Yli 10 kuitua/cm2, puutteellinen siivous tai poikkeava lähde</a:t>
            </a:r>
            <a:endParaRPr lang="en-US" sz="1600" dirty="0"/>
          </a:p>
          <a:p>
            <a:pPr lvl="2"/>
            <a:endParaRPr lang="en-US" sz="1200" dirty="0" smtClean="0"/>
          </a:p>
          <a:p>
            <a:pPr marL="0" indent="0">
              <a:buNone/>
            </a:pPr>
            <a:r>
              <a:rPr lang="fi-FI" altLang="en-US" sz="1800" dirty="0"/>
              <a:t>Villakuidut ilmanvaihtojärjestelmässä</a:t>
            </a:r>
          </a:p>
          <a:p>
            <a:r>
              <a:rPr lang="en-US" sz="1600" dirty="0" err="1"/>
              <a:t>Tuloilmakanavan</a:t>
            </a:r>
            <a:r>
              <a:rPr lang="en-US" sz="1600" dirty="0"/>
              <a:t> </a:t>
            </a:r>
            <a:r>
              <a:rPr lang="en-US" sz="1600" dirty="0" err="1"/>
              <a:t>pinnalla</a:t>
            </a:r>
            <a:r>
              <a:rPr lang="en-US" sz="1600" dirty="0"/>
              <a:t> </a:t>
            </a:r>
            <a:r>
              <a:rPr lang="en-US" sz="1600" dirty="0" err="1"/>
              <a:t>keskimäärin</a:t>
            </a:r>
            <a:r>
              <a:rPr lang="en-US" sz="1600" dirty="0"/>
              <a:t> 10-30 </a:t>
            </a:r>
            <a:r>
              <a:rPr lang="en-US" sz="1600" dirty="0" err="1"/>
              <a:t>kuitua</a:t>
            </a:r>
            <a:r>
              <a:rPr lang="en-US" sz="1600" dirty="0"/>
              <a:t>/cm2</a:t>
            </a:r>
          </a:p>
          <a:p>
            <a:pPr lvl="1"/>
            <a:r>
              <a:rPr lang="fi-FI" sz="1400" dirty="0"/>
              <a:t>(</a:t>
            </a:r>
            <a:r>
              <a:rPr lang="fi-FI" sz="1400" dirty="0" err="1"/>
              <a:t>ILMI-hanke</a:t>
            </a:r>
            <a:r>
              <a:rPr lang="fi-FI" sz="1400" dirty="0"/>
              <a:t>, Kovanen ym., 2006).</a:t>
            </a:r>
          </a:p>
          <a:p>
            <a:pPr lvl="1"/>
            <a:endParaRPr lang="en-US" sz="1600" dirty="0" smtClean="0"/>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72</a:t>
            </a:fld>
            <a:endParaRPr lang="fi-FI"/>
          </a:p>
        </p:txBody>
      </p:sp>
    </p:spTree>
    <p:extLst>
      <p:ext uri="{BB962C8B-B14F-4D97-AF65-F5344CB8AC3E}">
        <p14:creationId xmlns:p14="http://schemas.microsoft.com/office/powerpoint/2010/main" val="3646933294"/>
      </p:ext>
    </p:extLst>
  </p:cSld>
  <p:clrMapOvr>
    <a:masterClrMapping/>
  </p:clrMapOvr>
  <p:transition spd="med">
    <p:wip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7422"/>
            <a:ext cx="5327823" cy="1143000"/>
          </a:xfrm>
        </p:spPr>
        <p:txBody>
          <a:bodyPr>
            <a:normAutofit/>
          </a:bodyPr>
          <a:lstStyle/>
          <a:p>
            <a:r>
              <a:rPr lang="fi-FI" dirty="0" smtClean="0">
                <a:solidFill>
                  <a:srgbClr val="44697D"/>
                </a:solidFill>
              </a:rPr>
              <a:t>Äänenvaimentimet</a:t>
            </a:r>
            <a:endParaRPr lang="fi-FI" dirty="0">
              <a:solidFill>
                <a:srgbClr val="44697D"/>
              </a:solidFill>
            </a:endParaRPr>
          </a:p>
        </p:txBody>
      </p:sp>
      <p:sp>
        <p:nvSpPr>
          <p:cNvPr id="3" name="Content Placeholder 2"/>
          <p:cNvSpPr>
            <a:spLocks noGrp="1"/>
          </p:cNvSpPr>
          <p:nvPr>
            <p:ph idx="1"/>
          </p:nvPr>
        </p:nvSpPr>
        <p:spPr>
          <a:xfrm>
            <a:off x="395536" y="1412776"/>
            <a:ext cx="5904656" cy="3934986"/>
          </a:xfrm>
        </p:spPr>
        <p:txBody>
          <a:bodyPr>
            <a:noAutofit/>
          </a:bodyPr>
          <a:lstStyle/>
          <a:p>
            <a:r>
              <a:rPr lang="fi-FI" dirty="0"/>
              <a:t>Äänenvaimentimina </a:t>
            </a:r>
            <a:r>
              <a:rPr lang="fi-FI" dirty="0" smtClean="0"/>
              <a:t>käytetään </a:t>
            </a:r>
            <a:r>
              <a:rPr lang="fi-FI" b="1" dirty="0" smtClean="0"/>
              <a:t>tehdasvalmisteisia </a:t>
            </a:r>
            <a:r>
              <a:rPr lang="fi-FI" dirty="0" smtClean="0"/>
              <a:t>vaimentimia</a:t>
            </a:r>
          </a:p>
          <a:p>
            <a:endParaRPr lang="fi-FI" dirty="0"/>
          </a:p>
          <a:p>
            <a:r>
              <a:rPr lang="fi-FI" dirty="0" smtClean="0"/>
              <a:t>Vaimennusmateriaali on </a:t>
            </a:r>
            <a:r>
              <a:rPr lang="fi-FI" b="1" dirty="0" smtClean="0"/>
              <a:t>mineraalivilla </a:t>
            </a:r>
            <a:r>
              <a:rPr lang="fi-FI" dirty="0"/>
              <a:t>tai </a:t>
            </a:r>
            <a:r>
              <a:rPr lang="fi-FI" dirty="0" smtClean="0"/>
              <a:t>muuta </a:t>
            </a:r>
            <a:r>
              <a:rPr lang="fi-FI" b="1" dirty="0" smtClean="0"/>
              <a:t>palamatonta </a:t>
            </a:r>
            <a:r>
              <a:rPr lang="fi-FI" dirty="0" smtClean="0"/>
              <a:t>ainetta</a:t>
            </a:r>
          </a:p>
          <a:p>
            <a:endParaRPr lang="fi-FI" dirty="0"/>
          </a:p>
          <a:p>
            <a:r>
              <a:rPr lang="fi-FI" dirty="0" smtClean="0"/>
              <a:t>Vaimennusmateriaalin kuitujen pääsy </a:t>
            </a:r>
            <a:r>
              <a:rPr lang="fi-FI" dirty="0"/>
              <a:t>ilmavirtaan </a:t>
            </a:r>
            <a:r>
              <a:rPr lang="fi-FI" dirty="0" smtClean="0"/>
              <a:t>estetään </a:t>
            </a:r>
            <a:r>
              <a:rPr lang="fi-FI" b="1" dirty="0" smtClean="0"/>
              <a:t>pinnoitteella</a:t>
            </a:r>
            <a:r>
              <a:rPr lang="fi-FI" dirty="0"/>
              <a:t>, </a:t>
            </a:r>
            <a:r>
              <a:rPr lang="fi-FI" dirty="0" smtClean="0"/>
              <a:t>esimerkiksi lasikuituhuovalla</a:t>
            </a:r>
          </a:p>
          <a:p>
            <a:endParaRPr lang="fi-FI" dirty="0"/>
          </a:p>
          <a:p>
            <a:r>
              <a:rPr lang="fi-FI" dirty="0" smtClean="0"/>
              <a:t>Vaimennusmateriaalin pintakerroksen </a:t>
            </a:r>
            <a:r>
              <a:rPr lang="fi-FI" dirty="0"/>
              <a:t>on </a:t>
            </a:r>
            <a:r>
              <a:rPr lang="fi-FI" dirty="0" smtClean="0"/>
              <a:t>kestettävä </a:t>
            </a:r>
            <a:r>
              <a:rPr lang="fi-FI" b="1" dirty="0" smtClean="0"/>
              <a:t>kevyttä </a:t>
            </a:r>
            <a:r>
              <a:rPr lang="fi-FI" b="1" dirty="0"/>
              <a:t>mekaanista </a:t>
            </a:r>
            <a:r>
              <a:rPr lang="fi-FI" dirty="0"/>
              <a:t>puhdistusta</a:t>
            </a: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83748" y="1092211"/>
            <a:ext cx="1977887" cy="270344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804248" y="3813913"/>
            <a:ext cx="1872208" cy="261610"/>
          </a:xfrm>
          <a:prstGeom prst="rect">
            <a:avLst/>
          </a:prstGeom>
          <a:noFill/>
        </p:spPr>
        <p:txBody>
          <a:bodyPr wrap="square" rtlCol="0">
            <a:spAutoFit/>
          </a:bodyPr>
          <a:lstStyle/>
          <a:p>
            <a:r>
              <a:rPr lang="fi-FI" sz="1100" dirty="0" smtClean="0"/>
              <a:t>Kuvat: </a:t>
            </a:r>
            <a:r>
              <a:rPr lang="fi-FI" sz="1100" dirty="0" err="1" smtClean="0"/>
              <a:t>www.halton.fi</a:t>
            </a:r>
            <a:endParaRPr lang="en-US" sz="1100" dirty="0"/>
          </a:p>
        </p:txBody>
      </p:sp>
      <p:pic>
        <p:nvPicPr>
          <p:cNvPr id="9"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9246692-9764-4796-AF2E-897E79EBAFA7}" type="slidenum">
              <a:rPr lang="fi-FI" smtClean="0"/>
              <a:pPr/>
              <a:t>73</a:t>
            </a:fld>
            <a:endParaRPr lang="fi-FI"/>
          </a:p>
        </p:txBody>
      </p:sp>
    </p:spTree>
    <p:extLst>
      <p:ext uri="{BB962C8B-B14F-4D97-AF65-F5344CB8AC3E}">
        <p14:creationId xmlns:p14="http://schemas.microsoft.com/office/powerpoint/2010/main" val="412440677"/>
      </p:ext>
    </p:extLst>
  </p:cSld>
  <p:clrMapOvr>
    <a:masterClrMapping/>
  </p:clrMapOvr>
  <p:transition spd="med">
    <p:wip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957" y="130496"/>
            <a:ext cx="8229600" cy="1143000"/>
          </a:xfrm>
        </p:spPr>
        <p:txBody>
          <a:bodyPr>
            <a:normAutofit/>
          </a:bodyPr>
          <a:lstStyle/>
          <a:p>
            <a:r>
              <a:rPr lang="fi-FI" dirty="0" smtClean="0">
                <a:solidFill>
                  <a:srgbClr val="44697D"/>
                </a:solidFill>
              </a:rPr>
              <a:t>Äänenvaimentimien M1 - luokitus</a:t>
            </a:r>
            <a:endParaRPr lang="fi-FI" dirty="0">
              <a:solidFill>
                <a:srgbClr val="44697D"/>
              </a:solidFill>
            </a:endParaRPr>
          </a:p>
        </p:txBody>
      </p:sp>
      <p:sp>
        <p:nvSpPr>
          <p:cNvPr id="3" name="Content Placeholder 2"/>
          <p:cNvSpPr>
            <a:spLocks noGrp="1"/>
          </p:cNvSpPr>
          <p:nvPr>
            <p:ph idx="1"/>
          </p:nvPr>
        </p:nvSpPr>
        <p:spPr>
          <a:xfrm>
            <a:off x="358957" y="1484784"/>
            <a:ext cx="8229600" cy="3417888"/>
          </a:xfrm>
        </p:spPr>
        <p:txBody>
          <a:bodyPr>
            <a:noAutofit/>
          </a:bodyPr>
          <a:lstStyle/>
          <a:p>
            <a:r>
              <a:rPr lang="fi-FI" sz="1800" dirty="0"/>
              <a:t>Äänenvaimentimille on tulossa testausohje</a:t>
            </a:r>
          </a:p>
          <a:p>
            <a:r>
              <a:rPr lang="fi-FI" sz="1800" b="1" dirty="0" smtClean="0"/>
              <a:t>Luokitusraja </a:t>
            </a:r>
            <a:r>
              <a:rPr lang="fi-FI" sz="1800" b="1" dirty="0"/>
              <a:t>on</a:t>
            </a:r>
          </a:p>
          <a:p>
            <a:pPr lvl="1"/>
            <a:r>
              <a:rPr lang="fi-FI" sz="1600" dirty="0"/>
              <a:t>P</a:t>
            </a:r>
            <a:r>
              <a:rPr lang="fi-FI" sz="1600" dirty="0" smtClean="0"/>
              <a:t>uhdistettavuuskokeessa 0,1 kuitua/m3</a:t>
            </a:r>
          </a:p>
          <a:p>
            <a:pPr lvl="1"/>
            <a:r>
              <a:rPr lang="fi-FI" sz="1600" dirty="0"/>
              <a:t>T</a:t>
            </a:r>
            <a:r>
              <a:rPr lang="fi-FI" sz="1600" dirty="0" smtClean="0"/>
              <a:t>äristyskokeessa 10 kuitua/m3</a:t>
            </a:r>
          </a:p>
          <a:p>
            <a:endParaRPr lang="fi-FI" sz="1800" dirty="0"/>
          </a:p>
          <a:p>
            <a:r>
              <a:rPr lang="fi-FI" sz="1800" b="1" dirty="0" smtClean="0"/>
              <a:t>Puhdistettavuuskokeessa </a:t>
            </a:r>
            <a:r>
              <a:rPr lang="fi-FI" sz="1800" dirty="0"/>
              <a:t>kanavan osa (</a:t>
            </a:r>
            <a:r>
              <a:rPr lang="fi-FI" sz="1800" dirty="0" smtClean="0"/>
              <a:t>vaimennin) puhdistetaan </a:t>
            </a:r>
            <a:r>
              <a:rPr lang="fi-FI" sz="1800" dirty="0"/>
              <a:t>suositellulla puhdistuslaitteella 10 </a:t>
            </a:r>
            <a:r>
              <a:rPr lang="fi-FI" sz="1800" dirty="0" smtClean="0"/>
              <a:t>kertaa (vähintään </a:t>
            </a:r>
            <a:r>
              <a:rPr lang="fi-FI" sz="1800" dirty="0"/>
              <a:t>5 min). Tämän jälkeen kerätään 24 h (24 h </a:t>
            </a:r>
            <a:r>
              <a:rPr lang="fi-FI" sz="1800" dirty="0" smtClean="0"/>
              <a:t>koe) näyte </a:t>
            </a:r>
            <a:r>
              <a:rPr lang="fi-FI" sz="1800" dirty="0"/>
              <a:t>testisuodattimelle kyseisin </a:t>
            </a:r>
            <a:r>
              <a:rPr lang="fi-FI" sz="1800" dirty="0" smtClean="0"/>
              <a:t>komponentin nimellisilmavirralla</a:t>
            </a:r>
          </a:p>
          <a:p>
            <a:endParaRPr lang="fi-FI" sz="1800" dirty="0"/>
          </a:p>
          <a:p>
            <a:r>
              <a:rPr lang="fi-FI" sz="1800" b="1" dirty="0" smtClean="0"/>
              <a:t>Täristyskokeessa </a:t>
            </a:r>
            <a:r>
              <a:rPr lang="fi-FI" sz="1800" dirty="0"/>
              <a:t>kanavanosaa eli vaimenninta </a:t>
            </a:r>
            <a:r>
              <a:rPr lang="fi-FI" sz="1800" dirty="0" smtClean="0"/>
              <a:t>tärisytetään 25-35 </a:t>
            </a:r>
            <a:r>
              <a:rPr lang="fi-FI" sz="1800" dirty="0"/>
              <a:t>Hz taajuudella tunnin ajan. Mittaus kuten </a:t>
            </a:r>
            <a:r>
              <a:rPr lang="fi-FI" sz="1800" dirty="0" smtClean="0"/>
              <a:t>edellisessä kohdassa</a:t>
            </a:r>
            <a:endParaRPr lang="fi-FI" sz="1800" dirty="0"/>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7" name="Slide Number Placeholder 6"/>
          <p:cNvSpPr>
            <a:spLocks noGrp="1"/>
          </p:cNvSpPr>
          <p:nvPr>
            <p:ph type="sldNum" sz="quarter" idx="12"/>
          </p:nvPr>
        </p:nvSpPr>
        <p:spPr/>
        <p:txBody>
          <a:bodyPr/>
          <a:lstStyle/>
          <a:p>
            <a:fld id="{49246692-9764-4796-AF2E-897E79EBAFA7}" type="slidenum">
              <a:rPr lang="fi-FI" smtClean="0"/>
              <a:pPr/>
              <a:t>74</a:t>
            </a:fld>
            <a:endParaRPr lang="fi-FI"/>
          </a:p>
        </p:txBody>
      </p:sp>
    </p:spTree>
    <p:extLst>
      <p:ext uri="{BB962C8B-B14F-4D97-AF65-F5344CB8AC3E}">
        <p14:creationId xmlns:p14="http://schemas.microsoft.com/office/powerpoint/2010/main" val="1303202701"/>
      </p:ext>
    </p:extLst>
  </p:cSld>
  <p:clrMapOvr>
    <a:masterClrMapping/>
  </p:clrMapOvr>
  <p:transition spd="med">
    <p:wip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95536" y="44624"/>
            <a:ext cx="8229600" cy="1143000"/>
          </a:xfrm>
        </p:spPr>
        <p:txBody>
          <a:bodyPr>
            <a:normAutofit/>
          </a:bodyPr>
          <a:lstStyle/>
          <a:p>
            <a:r>
              <a:rPr lang="fi-FI" dirty="0" smtClean="0">
                <a:solidFill>
                  <a:srgbClr val="44697D"/>
                </a:solidFill>
              </a:rPr>
              <a:t>Äänenvaimentimien kunnostaminen</a:t>
            </a:r>
            <a:endParaRPr lang="fi-FI" dirty="0">
              <a:solidFill>
                <a:srgbClr val="44697D"/>
              </a:solidFill>
            </a:endParaRPr>
          </a:p>
        </p:txBody>
      </p:sp>
      <p:pic>
        <p:nvPicPr>
          <p:cNvPr id="8194"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397876" y="1300200"/>
            <a:ext cx="7336001"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75</a:t>
            </a:fld>
            <a:endParaRPr lang="fi-FI"/>
          </a:p>
        </p:txBody>
      </p:sp>
    </p:spTree>
    <p:extLst>
      <p:ext uri="{BB962C8B-B14F-4D97-AF65-F5344CB8AC3E}">
        <p14:creationId xmlns:p14="http://schemas.microsoft.com/office/powerpoint/2010/main" val="1364099215"/>
      </p:ext>
    </p:extLst>
  </p:cSld>
  <p:clrMapOvr>
    <a:masterClrMapping/>
  </p:clrMapOvr>
  <p:transition spd="med">
    <p:wip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576" y="422907"/>
            <a:ext cx="8229600" cy="758195"/>
          </a:xfrm>
        </p:spPr>
        <p:txBody>
          <a:bodyPr>
            <a:normAutofit/>
          </a:bodyPr>
          <a:lstStyle/>
          <a:p>
            <a:r>
              <a:rPr lang="fi-FI" dirty="0" smtClean="0">
                <a:solidFill>
                  <a:srgbClr val="44697D"/>
                </a:solidFill>
              </a:rPr>
              <a:t>Äänenvaimentimien pinnoittaminen</a:t>
            </a:r>
            <a:endParaRPr lang="fi-FI" dirty="0">
              <a:solidFill>
                <a:srgbClr val="44697D"/>
              </a:solidFill>
            </a:endParaRPr>
          </a:p>
        </p:txBody>
      </p:sp>
      <p:sp>
        <p:nvSpPr>
          <p:cNvPr id="3" name="Content Placeholder 2"/>
          <p:cNvSpPr>
            <a:spLocks noGrp="1"/>
          </p:cNvSpPr>
          <p:nvPr>
            <p:ph idx="1"/>
          </p:nvPr>
        </p:nvSpPr>
        <p:spPr>
          <a:xfrm>
            <a:off x="455284" y="1248108"/>
            <a:ext cx="8246892" cy="3837076"/>
          </a:xfrm>
        </p:spPr>
        <p:txBody>
          <a:bodyPr>
            <a:normAutofit/>
          </a:bodyPr>
          <a:lstStyle/>
          <a:p>
            <a:r>
              <a:rPr lang="fi-FI" sz="1600" dirty="0"/>
              <a:t>Mineraalikuitujen </a:t>
            </a:r>
            <a:r>
              <a:rPr lang="fi-FI" sz="1600" dirty="0" smtClean="0"/>
              <a:t>irtoamista äänenvaimentimista voidaan estää</a:t>
            </a:r>
            <a:r>
              <a:rPr lang="fi-FI" sz="1600" dirty="0"/>
              <a:t> </a:t>
            </a:r>
            <a:r>
              <a:rPr lang="fi-FI" sz="1600" dirty="0" smtClean="0"/>
              <a:t>sitomalla kuidut erityyppisillä sidosaineilla, jolloin </a:t>
            </a:r>
            <a:r>
              <a:rPr lang="fi-FI" sz="1600" dirty="0"/>
              <a:t>kuitujen </a:t>
            </a:r>
            <a:r>
              <a:rPr lang="fi-FI" sz="1600" dirty="0" smtClean="0"/>
              <a:t>irtoaminen vaikeutuu</a:t>
            </a:r>
            <a:endParaRPr lang="fi-FI" sz="1600" dirty="0"/>
          </a:p>
          <a:p>
            <a:r>
              <a:rPr lang="fi-FI" sz="1600" dirty="0"/>
              <a:t>P</a:t>
            </a:r>
            <a:r>
              <a:rPr lang="fi-FI" sz="1600" dirty="0" smtClean="0"/>
              <a:t>innoittamalla äänenvaimentimet siten, etteivät </a:t>
            </a:r>
            <a:r>
              <a:rPr lang="fi-FI" sz="1600" dirty="0"/>
              <a:t>kuidut </a:t>
            </a:r>
            <a:r>
              <a:rPr lang="fi-FI" sz="1600" dirty="0" smtClean="0"/>
              <a:t>pääse tunkeutumaan pinnoitekerroksen läpi</a:t>
            </a:r>
            <a:endParaRPr lang="fi-FI" sz="1600" dirty="0"/>
          </a:p>
          <a:p>
            <a:r>
              <a:rPr lang="fi-FI" sz="1600" dirty="0" smtClean="0"/>
              <a:t>Pinnoitus </a:t>
            </a:r>
            <a:r>
              <a:rPr lang="fi-FI" sz="1600" dirty="0"/>
              <a:t>voidaan </a:t>
            </a:r>
            <a:r>
              <a:rPr lang="fi-FI" sz="1600" dirty="0" smtClean="0"/>
              <a:t>tehdä myös asentamalla äänenvaimentimen sisäpinnalle </a:t>
            </a:r>
            <a:r>
              <a:rPr lang="fi-FI" sz="1600" dirty="0"/>
              <a:t>esim</a:t>
            </a:r>
            <a:r>
              <a:rPr lang="fi-FI" sz="1600" dirty="0" smtClean="0"/>
              <a:t>. lasikuitukangas</a:t>
            </a:r>
            <a:endParaRPr lang="fi-FI" sz="1600" dirty="0"/>
          </a:p>
        </p:txBody>
      </p:sp>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99300" y="2918618"/>
            <a:ext cx="3240360" cy="317467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151949" y="2755755"/>
            <a:ext cx="2288435" cy="3136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266428" y="5918214"/>
            <a:ext cx="7553722" cy="400110"/>
          </a:xfrm>
          <a:prstGeom prst="rect">
            <a:avLst/>
          </a:prstGeom>
          <a:noFill/>
        </p:spPr>
        <p:txBody>
          <a:bodyPr wrap="square" rtlCol="0">
            <a:spAutoFit/>
          </a:bodyPr>
          <a:lstStyle/>
          <a:p>
            <a:pPr algn="r"/>
            <a:r>
              <a:rPr lang="fi-FI" sz="1000" dirty="0"/>
              <a:t>Asikainen, V., Pasanen, P. ja Holopainen, R. (2007). Ilmanvaihtojärjestelmän </a:t>
            </a:r>
            <a:r>
              <a:rPr lang="fi-FI" sz="1000" dirty="0" smtClean="0"/>
              <a:t>puhtauden </a:t>
            </a:r>
            <a:r>
              <a:rPr lang="fi-FI" sz="1000" dirty="0"/>
              <a:t>tarkastus. </a:t>
            </a:r>
            <a:endParaRPr lang="fi-FI" sz="1000" dirty="0" smtClean="0"/>
          </a:p>
          <a:p>
            <a:pPr algn="r"/>
            <a:r>
              <a:rPr lang="fi-FI" sz="1000" dirty="0" smtClean="0"/>
              <a:t>Ilmanvaihdon </a:t>
            </a:r>
            <a:r>
              <a:rPr lang="fi-FI" sz="1000" dirty="0"/>
              <a:t>parannus- </a:t>
            </a:r>
            <a:r>
              <a:rPr lang="fi-FI" sz="1000" dirty="0" smtClean="0"/>
              <a:t>ja </a:t>
            </a:r>
            <a:r>
              <a:rPr lang="fi-FI" sz="1000" dirty="0"/>
              <a:t>k</a:t>
            </a:r>
            <a:r>
              <a:rPr lang="fi-FI" sz="1000" dirty="0" smtClean="0"/>
              <a:t>orjausratkaisut</a:t>
            </a:r>
            <a:r>
              <a:rPr lang="fi-FI" sz="1000" dirty="0"/>
              <a:t>. LVI-kortti </a:t>
            </a:r>
            <a:r>
              <a:rPr lang="fi-FI" sz="1000" dirty="0" smtClean="0"/>
              <a:t>39-10409</a:t>
            </a:r>
            <a:r>
              <a:rPr lang="fi-FI" sz="1000" dirty="0"/>
              <a:t>. </a:t>
            </a:r>
          </a:p>
        </p:txBody>
      </p:sp>
      <p:pic>
        <p:nvPicPr>
          <p:cNvPr id="9" name="Kuva 26" descr="Kuvaus: Savonia_Word_tunniste"/>
          <p:cNvPicPr/>
          <p:nvPr/>
        </p:nvPicPr>
        <p:blipFill rotWithShape="1">
          <a:blip r:embed="rId5"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9246692-9764-4796-AF2E-897E79EBAFA7}" type="slidenum">
              <a:rPr lang="fi-FI" smtClean="0"/>
              <a:pPr/>
              <a:t>76</a:t>
            </a:fld>
            <a:endParaRPr lang="fi-FI"/>
          </a:p>
        </p:txBody>
      </p:sp>
    </p:spTree>
    <p:extLst>
      <p:ext uri="{BB962C8B-B14F-4D97-AF65-F5344CB8AC3E}">
        <p14:creationId xmlns:p14="http://schemas.microsoft.com/office/powerpoint/2010/main" val="1661393724"/>
      </p:ext>
    </p:extLst>
  </p:cSld>
  <p:clrMapOvr>
    <a:masterClrMapping/>
  </p:clrMapOvr>
  <p:transition spd="med">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7963" y="407501"/>
            <a:ext cx="8229600" cy="1143000"/>
          </a:xfrm>
        </p:spPr>
        <p:txBody>
          <a:bodyPr>
            <a:normAutofit/>
          </a:bodyPr>
          <a:lstStyle/>
          <a:p>
            <a:r>
              <a:rPr lang="fi-FI" dirty="0" smtClean="0">
                <a:solidFill>
                  <a:srgbClr val="44697D"/>
                </a:solidFill>
              </a:rPr>
              <a:t>Tuloilmaelimen äänenvaimennusmateriaalin pinnoitus</a:t>
            </a:r>
            <a:endParaRPr lang="fi-FI" dirty="0">
              <a:solidFill>
                <a:srgbClr val="44697D"/>
              </a:solidFill>
            </a:endParaRPr>
          </a:p>
        </p:txBody>
      </p:sp>
      <p:pic>
        <p:nvPicPr>
          <p:cNvPr id="11266"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541768" y="1782002"/>
            <a:ext cx="5902440" cy="369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294241" y="5798724"/>
            <a:ext cx="7553722" cy="400110"/>
          </a:xfrm>
          <a:prstGeom prst="rect">
            <a:avLst/>
          </a:prstGeom>
          <a:noFill/>
        </p:spPr>
        <p:txBody>
          <a:bodyPr wrap="square" rtlCol="0">
            <a:spAutoFit/>
          </a:bodyPr>
          <a:lstStyle/>
          <a:p>
            <a:pPr algn="r"/>
            <a:r>
              <a:rPr lang="fi-FI" sz="1000" dirty="0"/>
              <a:t>Asikainen, V., Pasanen, P. ja Holopainen, R. (2007). Ilmanvaihtojärjestelmän </a:t>
            </a:r>
            <a:r>
              <a:rPr lang="fi-FI" sz="1000" dirty="0" smtClean="0"/>
              <a:t>puhtauden </a:t>
            </a:r>
            <a:r>
              <a:rPr lang="fi-FI" sz="1000" dirty="0"/>
              <a:t>tarkastus. </a:t>
            </a:r>
            <a:endParaRPr lang="fi-FI" sz="1000" dirty="0" smtClean="0"/>
          </a:p>
          <a:p>
            <a:pPr algn="r"/>
            <a:r>
              <a:rPr lang="fi-FI" sz="1000" dirty="0" smtClean="0"/>
              <a:t>Ilmanvaihdon </a:t>
            </a:r>
            <a:r>
              <a:rPr lang="fi-FI" sz="1000" dirty="0"/>
              <a:t>parannus- </a:t>
            </a:r>
            <a:r>
              <a:rPr lang="fi-FI" sz="1000" dirty="0" smtClean="0"/>
              <a:t>ja korjausratkaisut</a:t>
            </a:r>
            <a:r>
              <a:rPr lang="fi-FI" sz="1000" dirty="0"/>
              <a:t>. LVI-kortti </a:t>
            </a:r>
            <a:r>
              <a:rPr lang="fi-FI" sz="1000" dirty="0" smtClean="0"/>
              <a:t>39-10409</a:t>
            </a:r>
            <a:r>
              <a:rPr lang="fi-FI" sz="1000" dirty="0"/>
              <a:t>. </a:t>
            </a:r>
          </a:p>
        </p:txBody>
      </p:sp>
      <p:pic>
        <p:nvPicPr>
          <p:cNvPr id="6"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77</a:t>
            </a:fld>
            <a:endParaRPr lang="fi-FI"/>
          </a:p>
        </p:txBody>
      </p:sp>
    </p:spTree>
    <p:extLst>
      <p:ext uri="{BB962C8B-B14F-4D97-AF65-F5344CB8AC3E}">
        <p14:creationId xmlns:p14="http://schemas.microsoft.com/office/powerpoint/2010/main" val="2004928611"/>
      </p:ext>
    </p:extLst>
  </p:cSld>
  <p:clrMapOvr>
    <a:masterClrMapping/>
  </p:clrMapOvr>
  <p:transition spd="med">
    <p:wip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28" y="288287"/>
            <a:ext cx="8546851" cy="1143000"/>
          </a:xfrm>
        </p:spPr>
        <p:txBody>
          <a:bodyPr>
            <a:normAutofit/>
          </a:bodyPr>
          <a:lstStyle/>
          <a:p>
            <a:r>
              <a:rPr lang="fi-FI" dirty="0" smtClean="0">
                <a:solidFill>
                  <a:srgbClr val="44697D"/>
                </a:solidFill>
              </a:rPr>
              <a:t>Äänenvaimennusmateriaalien vaihtaminen</a:t>
            </a:r>
            <a:endParaRPr lang="fi-FI" dirty="0">
              <a:solidFill>
                <a:srgbClr val="44697D"/>
              </a:solidFill>
            </a:endParaRPr>
          </a:p>
        </p:txBody>
      </p:sp>
      <p:sp>
        <p:nvSpPr>
          <p:cNvPr id="3" name="Content Placeholder 2"/>
          <p:cNvSpPr>
            <a:spLocks noGrp="1"/>
          </p:cNvSpPr>
          <p:nvPr>
            <p:ph idx="1"/>
          </p:nvPr>
        </p:nvSpPr>
        <p:spPr>
          <a:xfrm>
            <a:off x="345628" y="1631342"/>
            <a:ext cx="8229600" cy="3417888"/>
          </a:xfrm>
        </p:spPr>
        <p:txBody>
          <a:bodyPr>
            <a:normAutofit/>
          </a:bodyPr>
          <a:lstStyle/>
          <a:p>
            <a:r>
              <a:rPr lang="fi-FI" dirty="0" smtClean="0"/>
              <a:t>Vaurioituneiden </a:t>
            </a:r>
            <a:r>
              <a:rPr lang="fi-FI" dirty="0"/>
              <a:t>äänenvaimentimien vaihtaminen </a:t>
            </a:r>
            <a:r>
              <a:rPr lang="fi-FI" dirty="0" smtClean="0"/>
              <a:t>nykyisiä laatuvaatimuksia </a:t>
            </a:r>
            <a:r>
              <a:rPr lang="fi-FI" dirty="0"/>
              <a:t>vastaaviin on useissa </a:t>
            </a:r>
            <a:r>
              <a:rPr lang="fi-FI" dirty="0" smtClean="0"/>
              <a:t>tapauksissa suositeltavin</a:t>
            </a:r>
            <a:r>
              <a:rPr lang="fi-FI" dirty="0"/>
              <a:t>, mutta usein kustannuksiltaan </a:t>
            </a:r>
            <a:r>
              <a:rPr lang="fi-FI" dirty="0" smtClean="0"/>
              <a:t>kalliimpi vaihtoehto</a:t>
            </a:r>
            <a:endParaRPr lang="fi-FI" dirty="0"/>
          </a:p>
          <a:p>
            <a:endParaRPr lang="fi-FI" dirty="0" smtClean="0"/>
          </a:p>
          <a:p>
            <a:r>
              <a:rPr lang="fi-FI" dirty="0" smtClean="0"/>
              <a:t>Vaihtoa suositellaan erityisesti vaurioituneille </a:t>
            </a:r>
            <a:r>
              <a:rPr lang="fi-FI" dirty="0"/>
              <a:t>äänenvaimentimille, joiden kunnostaminen </a:t>
            </a:r>
            <a:r>
              <a:rPr lang="fi-FI" dirty="0" smtClean="0"/>
              <a:t>ei esimerkiksi </a:t>
            </a:r>
            <a:r>
              <a:rPr lang="fi-FI" dirty="0"/>
              <a:t>vaikean sijainnin takia </a:t>
            </a:r>
            <a:r>
              <a:rPr lang="fi-FI" dirty="0" smtClean="0"/>
              <a:t>onnistu</a:t>
            </a:r>
          </a:p>
          <a:p>
            <a:endParaRPr lang="fi-FI" dirty="0"/>
          </a:p>
          <a:p>
            <a:r>
              <a:rPr lang="fi-FI" dirty="0" smtClean="0"/>
              <a:t>Uusien </a:t>
            </a:r>
            <a:r>
              <a:rPr lang="fi-FI" dirty="0"/>
              <a:t>äänenvaimentimen tulee täyttää </a:t>
            </a:r>
            <a:r>
              <a:rPr lang="fi-FI" dirty="0" smtClean="0"/>
              <a:t>nykyiset laatuvaatimukset </a:t>
            </a:r>
            <a:r>
              <a:rPr lang="fi-FI" dirty="0"/>
              <a:t>eikä pinnoittamattomia </a:t>
            </a:r>
            <a:r>
              <a:rPr lang="fi-FI" dirty="0" smtClean="0"/>
              <a:t>mineraalikuituja sisältäviä </a:t>
            </a:r>
            <a:r>
              <a:rPr lang="fi-FI" dirty="0"/>
              <a:t>äänenvaimentimia tulisi käyttää</a:t>
            </a:r>
          </a:p>
        </p:txBody>
      </p:sp>
      <p:sp>
        <p:nvSpPr>
          <p:cNvPr id="8" name="TextBox 7"/>
          <p:cNvSpPr txBox="1"/>
          <p:nvPr/>
        </p:nvSpPr>
        <p:spPr>
          <a:xfrm>
            <a:off x="1338757" y="5893241"/>
            <a:ext cx="7553722" cy="400110"/>
          </a:xfrm>
          <a:prstGeom prst="rect">
            <a:avLst/>
          </a:prstGeom>
          <a:noFill/>
        </p:spPr>
        <p:txBody>
          <a:bodyPr wrap="square" rtlCol="0">
            <a:spAutoFit/>
          </a:bodyPr>
          <a:lstStyle/>
          <a:p>
            <a:pPr algn="r"/>
            <a:r>
              <a:rPr lang="fi-FI" sz="1000" dirty="0"/>
              <a:t>Asikainen, V., Pasanen, P. ja Holopainen, R. (2007). Ilmanvaihtojärjestelmän </a:t>
            </a:r>
            <a:r>
              <a:rPr lang="fi-FI" sz="1000" dirty="0" smtClean="0"/>
              <a:t>puhtauden </a:t>
            </a:r>
            <a:r>
              <a:rPr lang="fi-FI" sz="1000" dirty="0"/>
              <a:t>tarkastus. </a:t>
            </a:r>
            <a:endParaRPr lang="fi-FI" sz="1000" dirty="0" smtClean="0"/>
          </a:p>
          <a:p>
            <a:pPr algn="r"/>
            <a:r>
              <a:rPr lang="fi-FI" sz="1000" dirty="0" smtClean="0"/>
              <a:t>Ilmanvaihdon </a:t>
            </a:r>
            <a:r>
              <a:rPr lang="fi-FI" sz="1000" dirty="0"/>
              <a:t>parannus- </a:t>
            </a:r>
            <a:r>
              <a:rPr lang="fi-FI" sz="1000" dirty="0" smtClean="0"/>
              <a:t>ja </a:t>
            </a:r>
            <a:r>
              <a:rPr lang="fi-FI" sz="1000" dirty="0" err="1" smtClean="0"/>
              <a:t>torjausratkaisut</a:t>
            </a:r>
            <a:r>
              <a:rPr lang="fi-FI" sz="1000" dirty="0" smtClean="0"/>
              <a:t>. </a:t>
            </a:r>
            <a:r>
              <a:rPr lang="fi-FI" sz="1000" dirty="0"/>
              <a:t>LVI-kortti </a:t>
            </a:r>
            <a:r>
              <a:rPr lang="fi-FI" sz="1000" dirty="0" smtClean="0"/>
              <a:t>39-10409</a:t>
            </a:r>
            <a:r>
              <a:rPr lang="fi-FI" sz="1000" dirty="0"/>
              <a:t>. </a:t>
            </a:r>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9246692-9764-4796-AF2E-897E79EBAFA7}" type="slidenum">
              <a:rPr lang="fi-FI" smtClean="0"/>
              <a:pPr/>
              <a:t>78</a:t>
            </a:fld>
            <a:endParaRPr lang="fi-FI"/>
          </a:p>
        </p:txBody>
      </p:sp>
    </p:spTree>
    <p:extLst>
      <p:ext uri="{BB962C8B-B14F-4D97-AF65-F5344CB8AC3E}">
        <p14:creationId xmlns:p14="http://schemas.microsoft.com/office/powerpoint/2010/main" val="3002471568"/>
      </p:ext>
    </p:extLst>
  </p:cSld>
  <p:clrMapOvr>
    <a:masterClrMapping/>
  </p:clrMapOvr>
  <p:transition spd="med">
    <p:wip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3068960"/>
            <a:ext cx="7489824" cy="719460"/>
          </a:xfrm>
        </p:spPr>
        <p:style>
          <a:lnRef idx="3">
            <a:schemeClr val="lt1"/>
          </a:lnRef>
          <a:fillRef idx="1">
            <a:schemeClr val="accent2"/>
          </a:fillRef>
          <a:effectRef idx="1">
            <a:schemeClr val="accent2"/>
          </a:effectRef>
          <a:fontRef idx="minor">
            <a:schemeClr val="lt1"/>
          </a:fontRef>
        </p:style>
        <p:txBody>
          <a:bodyPr>
            <a:noAutofit/>
          </a:bodyPr>
          <a:lstStyle/>
          <a:p>
            <a:pPr algn="ctr"/>
            <a:r>
              <a:rPr lang="fi-FI" altLang="fi-FI" dirty="0" smtClean="0">
                <a:solidFill>
                  <a:schemeClr val="bg1"/>
                </a:solidFill>
                <a:ea typeface="ＭＳ Ｐゴシック" pitchFamily="34" charset="-128"/>
              </a:rPr>
              <a:t>Paine-erot rakennuksessa</a:t>
            </a:r>
            <a:endParaRPr lang="fi-FI" dirty="0">
              <a:solidFill>
                <a:schemeClr val="bg1"/>
              </a:solidFill>
            </a:endParaRPr>
          </a:p>
        </p:txBody>
      </p:sp>
      <p:pic>
        <p:nvPicPr>
          <p:cNvPr id="3"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9246692-9764-4796-AF2E-897E79EBAFA7}" type="slidenum">
              <a:rPr lang="fi-FI" smtClean="0"/>
              <a:pPr/>
              <a:t>79</a:t>
            </a:fld>
            <a:endParaRPr lang="fi-FI"/>
          </a:p>
        </p:txBody>
      </p:sp>
    </p:spTree>
    <p:extLst>
      <p:ext uri="{BB962C8B-B14F-4D97-AF65-F5344CB8AC3E}">
        <p14:creationId xmlns:p14="http://schemas.microsoft.com/office/powerpoint/2010/main" val="4173891385"/>
      </p:ext>
    </p:extLst>
  </p:cSld>
  <p:clrMapOvr>
    <a:masterClrMapping/>
  </p:clrMapOvr>
  <p:transition spd="med">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p:cNvSpPr>
          <p:nvPr>
            <p:ph type="title"/>
          </p:nvPr>
        </p:nvSpPr>
        <p:spPr>
          <a:xfrm>
            <a:off x="251520" y="627340"/>
            <a:ext cx="7560840" cy="668809"/>
          </a:xfrm>
        </p:spPr>
        <p:txBody>
          <a:bodyPr>
            <a:normAutofit/>
          </a:bodyPr>
          <a:lstStyle/>
          <a:p>
            <a:r>
              <a:rPr lang="fi-FI" altLang="fi-FI" dirty="0" smtClean="0">
                <a:solidFill>
                  <a:srgbClr val="44697D"/>
                </a:solidFill>
                <a:ea typeface="ＭＳ Ｐゴシック" pitchFamily="34" charset="-128"/>
              </a:rPr>
              <a:t>Painovoimainen ilmanvaihto</a:t>
            </a:r>
          </a:p>
        </p:txBody>
      </p:sp>
      <p:sp>
        <p:nvSpPr>
          <p:cNvPr id="130051" name="Rectangle 3"/>
          <p:cNvSpPr>
            <a:spLocks noGrp="1"/>
          </p:cNvSpPr>
          <p:nvPr>
            <p:ph type="body" sz="half" idx="1"/>
          </p:nvPr>
        </p:nvSpPr>
        <p:spPr>
          <a:xfrm>
            <a:off x="395536" y="1472539"/>
            <a:ext cx="5598740" cy="4732337"/>
          </a:xfrm>
        </p:spPr>
        <p:txBody>
          <a:bodyPr>
            <a:noAutofit/>
          </a:bodyPr>
          <a:lstStyle/>
          <a:p>
            <a:pPr marL="0" indent="0">
              <a:lnSpc>
                <a:spcPct val="90000"/>
              </a:lnSpc>
              <a:buNone/>
            </a:pPr>
            <a:r>
              <a:rPr lang="fi-FI" altLang="fi-FI" sz="1800" dirty="0">
                <a:ea typeface="ＭＳ Ｐゴシック" pitchFamily="34" charset="-128"/>
                <a:cs typeface="ＭＳ Ｐゴシック" pitchFamily="34" charset="-128"/>
              </a:rPr>
              <a:t>P</a:t>
            </a:r>
            <a:r>
              <a:rPr lang="fi-FI" altLang="fi-FI" sz="1800" dirty="0" smtClean="0">
                <a:ea typeface="ＭＳ Ｐゴシック" pitchFamily="34" charset="-128"/>
                <a:cs typeface="ＭＳ Ｐゴシック" pitchFamily="34" charset="-128"/>
              </a:rPr>
              <a:t>erustuu lämpötilan ja tuulen aiheuttamiin paine-eroihin </a:t>
            </a:r>
            <a:r>
              <a:rPr lang="fi-FI" altLang="fi-FI" sz="1800" dirty="0" err="1" smtClean="0">
                <a:ea typeface="ＭＳ Ｐゴシック" pitchFamily="34" charset="-128"/>
                <a:cs typeface="ＭＳ Ｐゴシック" pitchFamily="34" charset="-128"/>
              </a:rPr>
              <a:t>sisä</a:t>
            </a:r>
            <a:r>
              <a:rPr lang="fi-FI" altLang="fi-FI" sz="1800" dirty="0" smtClean="0">
                <a:ea typeface="ＭＳ Ｐゴシック" pitchFamily="34" charset="-128"/>
                <a:cs typeface="ＭＳ Ｐゴシック" pitchFamily="34" charset="-128"/>
              </a:rPr>
              <a:t>- ja ulkoilman välillä</a:t>
            </a:r>
          </a:p>
          <a:p>
            <a:pPr>
              <a:lnSpc>
                <a:spcPct val="90000"/>
              </a:lnSpc>
            </a:pPr>
            <a:r>
              <a:rPr lang="fi-FI" altLang="fi-FI" sz="1800" b="1" dirty="0" smtClean="0">
                <a:ea typeface="ＭＳ Ｐゴシック" pitchFamily="34" charset="-128"/>
                <a:cs typeface="Georgia" pitchFamily="18" charset="0"/>
              </a:rPr>
              <a:t>Ilmanvaihdon riittävyyden sekä virtausten hallinta on vaikeaa</a:t>
            </a:r>
          </a:p>
          <a:p>
            <a:pPr>
              <a:lnSpc>
                <a:spcPct val="90000"/>
              </a:lnSpc>
            </a:pPr>
            <a:r>
              <a:rPr lang="fi-FI" altLang="fi-FI" sz="1800" dirty="0" smtClean="0">
                <a:ea typeface="ＭＳ Ｐゴシック" pitchFamily="34" charset="-128"/>
                <a:cs typeface="Georgia" pitchFamily="18" charset="0"/>
              </a:rPr>
              <a:t>Tehokkaimmillaan ilmanvaihto on pakkaskaudella</a:t>
            </a:r>
          </a:p>
          <a:p>
            <a:pPr lvl="1">
              <a:lnSpc>
                <a:spcPct val="90000"/>
              </a:lnSpc>
            </a:pPr>
            <a:r>
              <a:rPr lang="fi-FI" altLang="fi-FI" sz="1600" dirty="0" err="1">
                <a:ea typeface="ＭＳ Ｐゴシック" pitchFamily="34" charset="-128"/>
                <a:cs typeface="Georgia" pitchFamily="18" charset="0"/>
              </a:rPr>
              <a:t>S</a:t>
            </a:r>
            <a:r>
              <a:rPr lang="fi-FI" altLang="fi-FI" sz="1600" dirty="0" err="1" smtClean="0">
                <a:ea typeface="ＭＳ Ｐゴシック" pitchFamily="34" charset="-128"/>
                <a:cs typeface="Georgia" pitchFamily="18" charset="0"/>
              </a:rPr>
              <a:t>isä</a:t>
            </a:r>
            <a:r>
              <a:rPr lang="fi-FI" altLang="fi-FI" sz="1600" dirty="0" smtClean="0">
                <a:ea typeface="ＭＳ Ｐゴシック" pitchFamily="34" charset="-128"/>
                <a:cs typeface="Georgia" pitchFamily="18" charset="0"/>
              </a:rPr>
              <a:t>- ja ulkoilman lämpötilaero on suurin</a:t>
            </a:r>
          </a:p>
          <a:p>
            <a:pPr lvl="1">
              <a:lnSpc>
                <a:spcPct val="90000"/>
              </a:lnSpc>
            </a:pPr>
            <a:r>
              <a:rPr lang="fi-FI" altLang="fi-FI" sz="1600" dirty="0">
                <a:ea typeface="ＭＳ Ｐゴシック" pitchFamily="34" charset="-128"/>
                <a:cs typeface="Georgia" pitchFamily="18" charset="0"/>
              </a:rPr>
              <a:t>T</a:t>
            </a:r>
            <a:r>
              <a:rPr lang="fi-FI" altLang="fi-FI" sz="1600" dirty="0" smtClean="0">
                <a:ea typeface="ＭＳ Ｐゴシック" pitchFamily="34" charset="-128"/>
                <a:cs typeface="Georgia" pitchFamily="18" charset="0"/>
              </a:rPr>
              <a:t>uulinen sää edesauttaa virtauksen syntyä</a:t>
            </a:r>
          </a:p>
          <a:p>
            <a:pPr>
              <a:lnSpc>
                <a:spcPct val="90000"/>
              </a:lnSpc>
            </a:pPr>
            <a:r>
              <a:rPr lang="fi-FI" altLang="fi-FI" sz="1800" dirty="0" smtClean="0">
                <a:ea typeface="ＭＳ Ｐゴシック" pitchFamily="34" charset="-128"/>
                <a:cs typeface="Georgia" pitchFamily="18" charset="0"/>
              </a:rPr>
              <a:t>Kesällä </a:t>
            </a:r>
            <a:r>
              <a:rPr lang="fi-FI" altLang="fi-FI" sz="1800" dirty="0" err="1" smtClean="0">
                <a:ea typeface="ＭＳ Ｐゴシック" pitchFamily="34" charset="-128"/>
                <a:cs typeface="Georgia" pitchFamily="18" charset="0"/>
              </a:rPr>
              <a:t>sisä</a:t>
            </a:r>
            <a:r>
              <a:rPr lang="fi-FI" altLang="fi-FI" sz="1800" dirty="0" smtClean="0">
                <a:ea typeface="ＭＳ Ｐゴシック" pitchFamily="34" charset="-128"/>
                <a:cs typeface="Georgia" pitchFamily="18" charset="0"/>
              </a:rPr>
              <a:t>- ja ulkolämpötilan ero pienin</a:t>
            </a:r>
          </a:p>
          <a:p>
            <a:pPr lvl="1">
              <a:lnSpc>
                <a:spcPct val="90000"/>
              </a:lnSpc>
            </a:pPr>
            <a:r>
              <a:rPr lang="fi-FI" altLang="fi-FI" sz="1600" b="1" dirty="0">
                <a:ea typeface="ＭＳ Ｐゴシック" pitchFamily="34" charset="-128"/>
                <a:cs typeface="Georgia" pitchFamily="18" charset="0"/>
              </a:rPr>
              <a:t>I</a:t>
            </a:r>
            <a:r>
              <a:rPr lang="fi-FI" altLang="fi-FI" sz="1600" b="1" dirty="0" smtClean="0">
                <a:ea typeface="ＭＳ Ｐゴシック" pitchFamily="34" charset="-128"/>
                <a:cs typeface="Georgia" pitchFamily="18" charset="0"/>
              </a:rPr>
              <a:t>lma kiertää huonosti » ikkunatuuletus</a:t>
            </a:r>
          </a:p>
          <a:p>
            <a:pPr lvl="1">
              <a:lnSpc>
                <a:spcPct val="90000"/>
              </a:lnSpc>
            </a:pPr>
            <a:r>
              <a:rPr lang="fi-FI" altLang="fi-FI" sz="1600" b="1" dirty="0">
                <a:ea typeface="ＭＳ Ｐゴシック" pitchFamily="34" charset="-128"/>
                <a:cs typeface="Georgia" pitchFamily="18" charset="0"/>
              </a:rPr>
              <a:t>P</a:t>
            </a:r>
            <a:r>
              <a:rPr lang="fi-FI" altLang="fi-FI" sz="1600" b="1" dirty="0" smtClean="0">
                <a:ea typeface="ＭＳ Ｐゴシック" pitchFamily="34" charset="-128"/>
                <a:cs typeface="Georgia" pitchFamily="18" charset="0"/>
              </a:rPr>
              <a:t>oistohormien kautta korvausilmaa sisätiloihin?!</a:t>
            </a:r>
          </a:p>
          <a:p>
            <a:pPr lvl="2">
              <a:lnSpc>
                <a:spcPct val="90000"/>
              </a:lnSpc>
            </a:pPr>
            <a:r>
              <a:rPr lang="fi-FI" altLang="fi-FI" sz="1400" b="1" dirty="0" smtClean="0">
                <a:ea typeface="ＭＳ Ｐゴシック" pitchFamily="34" charset="-128"/>
                <a:cs typeface="Georgia" pitchFamily="18" charset="0"/>
              </a:rPr>
              <a:t>Hygienia</a:t>
            </a:r>
            <a:endParaRPr lang="fi-FI" altLang="fi-FI" sz="1600" b="1" dirty="0" smtClean="0">
              <a:ea typeface="ＭＳ Ｐゴシック" pitchFamily="34" charset="-128"/>
              <a:cs typeface="Georgia" pitchFamily="18" charset="0"/>
            </a:endParaRPr>
          </a:p>
          <a:p>
            <a:pPr>
              <a:lnSpc>
                <a:spcPct val="90000"/>
              </a:lnSpc>
            </a:pPr>
            <a:r>
              <a:rPr lang="fi-FI" altLang="fi-FI" sz="1800" dirty="0" smtClean="0">
                <a:ea typeface="ＭＳ Ｐゴシック" pitchFamily="34" charset="-128"/>
                <a:cs typeface="Georgia" pitchFamily="18" charset="0"/>
              </a:rPr>
              <a:t>Ilmanvaihdon toimimiseen vaikuttaa myös rakennuksen korkeus </a:t>
            </a:r>
          </a:p>
          <a:p>
            <a:pPr lvl="1">
              <a:lnSpc>
                <a:spcPct val="90000"/>
              </a:lnSpc>
            </a:pPr>
            <a:r>
              <a:rPr lang="fi-FI" altLang="fi-FI" sz="1600" b="1" dirty="0" smtClean="0">
                <a:ea typeface="ＭＳ Ｐゴシック" pitchFamily="34" charset="-128"/>
                <a:cs typeface="Georgia" pitchFamily="18" charset="0"/>
              </a:rPr>
              <a:t>Alakerroksissa ilma liikkuu paremmin kuin ylemmissä kerroksissa » hormivaikutus</a:t>
            </a:r>
            <a:endParaRPr lang="fi-FI" altLang="fi-FI" sz="1200" b="1" dirty="0" smtClean="0">
              <a:ea typeface="ＭＳ Ｐゴシック" pitchFamily="34" charset="-128"/>
              <a:cs typeface="Georgia" pitchFamily="18" charset="0"/>
            </a:endParaRPr>
          </a:p>
        </p:txBody>
      </p:sp>
      <p:pic>
        <p:nvPicPr>
          <p:cNvPr id="130053" name="Picture 5" descr="painov"/>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5818110" y="1475209"/>
            <a:ext cx="3097306" cy="4291430"/>
          </a:xfrm>
        </p:spPr>
      </p:pic>
      <p:pic>
        <p:nvPicPr>
          <p:cNvPr id="8"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395536" y="608170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1"/>
          </p:nvPr>
        </p:nvSpPr>
        <p:spPr/>
        <p:txBody>
          <a:bodyPr/>
          <a:lstStyle/>
          <a:p>
            <a:pPr>
              <a:defRPr/>
            </a:pPr>
            <a:fld id="{F4153000-F5F8-416D-839F-1C0BAED17464}" type="slidenum">
              <a:rPr lang="fi-FI" smtClean="0"/>
              <a:pPr>
                <a:defRPr/>
              </a:pPr>
              <a:t>8</a:t>
            </a:fld>
            <a:endParaRPr lang="fi-FI"/>
          </a:p>
        </p:txBody>
      </p:sp>
      <p:sp>
        <p:nvSpPr>
          <p:cNvPr id="9" name="Slide Number Placeholder 2"/>
          <p:cNvSpPr txBox="1">
            <a:spLocks/>
          </p:cNvSpPr>
          <p:nvPr/>
        </p:nvSpPr>
        <p:spPr>
          <a:xfrm>
            <a:off x="8316912" y="6198834"/>
            <a:ext cx="503238" cy="365125"/>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b="1" dirty="0" smtClean="0">
                <a:solidFill>
                  <a:srgbClr val="C00000"/>
                </a:solidFill>
              </a:rPr>
              <a:t>8</a:t>
            </a:r>
            <a:endParaRPr lang="fi-FI" b="1" dirty="0">
              <a:solidFill>
                <a:srgbClr val="C00000"/>
              </a:solidFill>
            </a:endParaRPr>
          </a:p>
        </p:txBody>
      </p:sp>
    </p:spTree>
    <p:extLst>
      <p:ext uri="{BB962C8B-B14F-4D97-AF65-F5344CB8AC3E}">
        <p14:creationId xmlns:p14="http://schemas.microsoft.com/office/powerpoint/2010/main" val="386607021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Rectangle 2"/>
          <p:cNvSpPr>
            <a:spLocks noGrp="1" noChangeArrowheads="1"/>
          </p:cNvSpPr>
          <p:nvPr>
            <p:ph type="title" idx="4294967295"/>
          </p:nvPr>
        </p:nvSpPr>
        <p:spPr>
          <a:xfrm>
            <a:off x="530853" y="268058"/>
            <a:ext cx="5832648" cy="1143000"/>
          </a:xfrm>
        </p:spPr>
        <p:txBody>
          <a:bodyPr lIns="91431" tIns="45715" rIns="91431" bIns="45715"/>
          <a:lstStyle/>
          <a:p>
            <a:r>
              <a:rPr lang="fi-FI" altLang="fi-FI" sz="3200" dirty="0" smtClean="0">
                <a:solidFill>
                  <a:srgbClr val="44697D"/>
                </a:solidFill>
                <a:ea typeface="ＭＳ Ｐゴシック" pitchFamily="34" charset="-128"/>
              </a:rPr>
              <a:t>Ilmanvaihtojärjestelmä ja rakennuksen paine-erot</a:t>
            </a:r>
          </a:p>
        </p:txBody>
      </p:sp>
      <p:sp>
        <p:nvSpPr>
          <p:cNvPr id="91141" name="Rectangle 3"/>
          <p:cNvSpPr>
            <a:spLocks noGrp="1" noChangeArrowheads="1"/>
          </p:cNvSpPr>
          <p:nvPr>
            <p:ph type="body" idx="4294967295"/>
          </p:nvPr>
        </p:nvSpPr>
        <p:spPr>
          <a:xfrm>
            <a:off x="539552" y="1466496"/>
            <a:ext cx="7715200" cy="4732338"/>
          </a:xfrm>
        </p:spPr>
        <p:txBody>
          <a:bodyPr lIns="91431" tIns="45715" rIns="91431" bIns="45715"/>
          <a:lstStyle/>
          <a:p>
            <a:pPr marL="0" indent="0" defTabSz="914400">
              <a:buNone/>
            </a:pPr>
            <a:r>
              <a:rPr lang="fi-FI" altLang="fi-FI" sz="2000" dirty="0" smtClean="0">
                <a:ea typeface="ＭＳ Ｐゴシック" pitchFamily="34" charset="-128"/>
                <a:cs typeface="ＭＳ Ｐゴシック" pitchFamily="34" charset="-128"/>
              </a:rPr>
              <a:t>Paine-ero</a:t>
            </a:r>
          </a:p>
          <a:p>
            <a:pPr marL="488950" indent="-288925"/>
            <a:r>
              <a:rPr lang="fi-FI" altLang="fi-FI" dirty="0" smtClean="0"/>
              <a:t>Alipaine</a:t>
            </a:r>
            <a:endParaRPr lang="fi-FI" altLang="fi-FI" dirty="0"/>
          </a:p>
          <a:p>
            <a:pPr marL="782638" lvl="1" indent="-187325"/>
            <a:r>
              <a:rPr lang="fi-FI" altLang="fi-FI" dirty="0">
                <a:ea typeface="ＭＳ Ｐゴシック" pitchFamily="34" charset="-128"/>
                <a:cs typeface="Arial" pitchFamily="34" charset="0"/>
              </a:rPr>
              <a:t>V</a:t>
            </a:r>
            <a:r>
              <a:rPr lang="fi-FI" altLang="fi-FI" dirty="0" smtClean="0">
                <a:ea typeface="ＭＳ Ｐゴシック" pitchFamily="34" charset="-128"/>
                <a:cs typeface="Arial" pitchFamily="34" charset="0"/>
              </a:rPr>
              <a:t>uotoilmaa </a:t>
            </a:r>
            <a:r>
              <a:rPr lang="fi-FI" altLang="fi-FI" dirty="0">
                <a:ea typeface="ＭＳ Ｐゴシック" pitchFamily="34" charset="-128"/>
                <a:cs typeface="Arial" pitchFamily="34" charset="0"/>
              </a:rPr>
              <a:t>rakenteista</a:t>
            </a:r>
          </a:p>
          <a:p>
            <a:pPr marL="782638" lvl="1" indent="-187325"/>
            <a:r>
              <a:rPr lang="fi-FI" altLang="fi-FI" dirty="0">
                <a:ea typeface="ＭＳ Ｐゴシック" pitchFamily="34" charset="-128"/>
                <a:cs typeface="Arial" pitchFamily="34" charset="0"/>
              </a:rPr>
              <a:t>R</a:t>
            </a:r>
            <a:r>
              <a:rPr lang="fi-FI" altLang="fi-FI" dirty="0" smtClean="0">
                <a:ea typeface="ＭＳ Ｐゴシック" pitchFamily="34" charset="-128"/>
                <a:cs typeface="Arial" pitchFamily="34" charset="0"/>
              </a:rPr>
              <a:t>akenteiden </a:t>
            </a:r>
            <a:r>
              <a:rPr lang="fi-FI" altLang="fi-FI" dirty="0">
                <a:ea typeface="ＭＳ Ｐゴシック" pitchFamily="34" charset="-128"/>
                <a:cs typeface="Arial" pitchFamily="34" charset="0"/>
              </a:rPr>
              <a:t>jäähtyminen</a:t>
            </a:r>
          </a:p>
          <a:p>
            <a:pPr marL="782638" lvl="1" indent="-187325"/>
            <a:r>
              <a:rPr lang="fi-FI" altLang="fi-FI" dirty="0">
                <a:ea typeface="ＭＳ Ｐゴシック" pitchFamily="34" charset="-128"/>
                <a:cs typeface="Arial" pitchFamily="34" charset="0"/>
              </a:rPr>
              <a:t>V</a:t>
            </a:r>
            <a:r>
              <a:rPr lang="fi-FI" altLang="fi-FI" dirty="0" smtClean="0">
                <a:ea typeface="ＭＳ Ｐゴシック" pitchFamily="34" charset="-128"/>
                <a:cs typeface="Arial" pitchFamily="34" charset="0"/>
              </a:rPr>
              <a:t>uotoilmaa </a:t>
            </a:r>
            <a:r>
              <a:rPr lang="fi-FI" altLang="fi-FI" dirty="0">
                <a:ea typeface="ＭＳ Ｐゴシック" pitchFamily="34" charset="-128"/>
                <a:cs typeface="Arial" pitchFamily="34" charset="0"/>
              </a:rPr>
              <a:t>viereisistä tiloista</a:t>
            </a:r>
          </a:p>
          <a:p>
            <a:pPr marL="782638" lvl="1" indent="-187325"/>
            <a:r>
              <a:rPr lang="fi-FI" altLang="fi-FI" dirty="0">
                <a:ea typeface="ＭＳ Ｐゴシック" pitchFamily="34" charset="-128"/>
                <a:cs typeface="Arial" pitchFamily="34" charset="0"/>
              </a:rPr>
              <a:t>Tekniset tilat, teollisuuslaitos, lämmönjakokeskus, putkikanaalit</a:t>
            </a:r>
          </a:p>
          <a:p>
            <a:pPr lvl="2">
              <a:buFont typeface="Arial" pitchFamily="34" charset="0"/>
              <a:buNone/>
            </a:pPr>
            <a:endParaRPr lang="fi-FI" altLang="fi-FI" sz="1600" dirty="0" smtClean="0">
              <a:ea typeface="ＭＳ Ｐゴシック" pitchFamily="34" charset="-128"/>
              <a:cs typeface="Arial" pitchFamily="34" charset="0"/>
            </a:endParaRPr>
          </a:p>
          <a:p>
            <a:pPr marL="488950" indent="-288925"/>
            <a:r>
              <a:rPr lang="fi-FI" altLang="fi-FI" dirty="0">
                <a:ea typeface="ＭＳ Ｐゴシック" pitchFamily="34" charset="-128"/>
                <a:cs typeface="Arial" pitchFamily="34" charset="0"/>
              </a:rPr>
              <a:t>S</a:t>
            </a:r>
            <a:r>
              <a:rPr lang="fi-FI" altLang="fi-FI" sz="2000" dirty="0" smtClean="0">
                <a:ea typeface="ＭＳ Ｐゴシック" pitchFamily="34" charset="-128"/>
                <a:cs typeface="Arial" pitchFamily="34" charset="0"/>
              </a:rPr>
              <a:t>uuri ylipaine</a:t>
            </a:r>
          </a:p>
          <a:p>
            <a:pPr marL="881063" lvl="1" indent="-285750"/>
            <a:r>
              <a:rPr lang="fi-FI" altLang="fi-FI" dirty="0">
                <a:ea typeface="ＭＳ Ｐゴシック" pitchFamily="34" charset="-128"/>
                <a:cs typeface="Arial" pitchFamily="34" charset="0"/>
              </a:rPr>
              <a:t>S</a:t>
            </a:r>
            <a:r>
              <a:rPr lang="fi-FI" altLang="fi-FI" dirty="0" smtClean="0">
                <a:ea typeface="ＭＳ Ｐゴシック" pitchFamily="34" charset="-128"/>
                <a:cs typeface="Arial" pitchFamily="34" charset="0"/>
              </a:rPr>
              <a:t>isäilman </a:t>
            </a:r>
            <a:r>
              <a:rPr lang="fi-FI" altLang="fi-FI" dirty="0">
                <a:ea typeface="ＭＳ Ｐゴシック" pitchFamily="34" charset="-128"/>
                <a:cs typeface="Arial" pitchFamily="34" charset="0"/>
              </a:rPr>
              <a:t>kosteus voi tiivistyä rakenteisiin</a:t>
            </a:r>
          </a:p>
          <a:p>
            <a:pPr lvl="2"/>
            <a:r>
              <a:rPr lang="fi-FI" altLang="fi-FI" dirty="0">
                <a:ea typeface="ＭＳ Ｐゴシック" pitchFamily="34" charset="-128"/>
                <a:cs typeface="Arial" pitchFamily="34" charset="0"/>
              </a:rPr>
              <a:t>K</a:t>
            </a:r>
            <a:r>
              <a:rPr lang="fi-FI" altLang="fi-FI" dirty="0" smtClean="0">
                <a:ea typeface="ＭＳ Ｐゴシック" pitchFamily="34" charset="-128"/>
                <a:cs typeface="Arial" pitchFamily="34" charset="0"/>
              </a:rPr>
              <a:t>osteus- </a:t>
            </a:r>
            <a:r>
              <a:rPr lang="fi-FI" altLang="fi-FI" dirty="0">
                <a:ea typeface="ＭＳ Ｐゴシック" pitchFamily="34" charset="-128"/>
                <a:cs typeface="Arial" pitchFamily="34" charset="0"/>
              </a:rPr>
              <a:t>ja mikrobivauriot</a:t>
            </a:r>
          </a:p>
          <a:p>
            <a:pPr lvl="2"/>
            <a:endParaRPr lang="fi-FI" altLang="fi-FI" sz="1600" dirty="0" smtClean="0">
              <a:ea typeface="ＭＳ Ｐゴシック" pitchFamily="34" charset="-128"/>
              <a:cs typeface="Arial" pitchFamily="34" charset="0"/>
            </a:endParaRPr>
          </a:p>
          <a:p>
            <a:pPr marL="488950" indent="-288925"/>
            <a:r>
              <a:rPr lang="fi-FI" altLang="fi-FI" sz="2000" dirty="0" smtClean="0">
                <a:ea typeface="ＭＳ Ｐゴシック" pitchFamily="34" charset="-128"/>
                <a:cs typeface="Georgia" pitchFamily="18" charset="0"/>
              </a:rPr>
              <a:t>Tavoiteltava rakennuksen paine-ero ulkoilmaan nähden on järjestelmästä riippuen 0...-10 </a:t>
            </a:r>
            <a:r>
              <a:rPr lang="fi-FI" altLang="fi-FI" sz="2000" dirty="0" err="1" smtClean="0">
                <a:ea typeface="ＭＳ Ｐゴシック" pitchFamily="34" charset="-128"/>
                <a:cs typeface="Georgia" pitchFamily="18" charset="0"/>
              </a:rPr>
              <a:t>Pa</a:t>
            </a:r>
            <a:r>
              <a:rPr lang="fi-FI" altLang="fi-FI" sz="2000" dirty="0" smtClean="0">
                <a:ea typeface="ＭＳ Ｐゴシック" pitchFamily="34" charset="-128"/>
                <a:cs typeface="Georgia" pitchFamily="18" charset="0"/>
              </a:rPr>
              <a:t> alipainetta</a:t>
            </a:r>
          </a:p>
          <a:p>
            <a:pPr marL="762000" lvl="1" indent="-288925" defTabSz="914400"/>
            <a:endParaRPr lang="fi-FI" altLang="fi-FI" sz="1800" dirty="0" smtClean="0">
              <a:ea typeface="ＭＳ Ｐゴシック" pitchFamily="34" charset="-128"/>
              <a:cs typeface="Georgia" pitchFamily="18" charset="0"/>
            </a:endParaRPr>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80</a:t>
            </a:fld>
            <a:endParaRPr lang="fi-FI" dirty="0"/>
          </a:p>
        </p:txBody>
      </p:sp>
    </p:spTree>
    <p:extLst>
      <p:ext uri="{BB962C8B-B14F-4D97-AF65-F5344CB8AC3E}">
        <p14:creationId xmlns:p14="http://schemas.microsoft.com/office/powerpoint/2010/main" val="2568143213"/>
      </p:ext>
    </p:extLst>
  </p:cSld>
  <p:clrMapOvr>
    <a:masterClrMapping/>
  </p:clrMapOvr>
  <p:transition spd="med">
    <p:wip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24" y="440755"/>
            <a:ext cx="7489824" cy="648172"/>
          </a:xfrm>
        </p:spPr>
        <p:txBody>
          <a:bodyPr/>
          <a:lstStyle/>
          <a:p>
            <a:r>
              <a:rPr lang="fi-FI" dirty="0" smtClean="0"/>
              <a:t>Paine-eromittaukset</a:t>
            </a:r>
            <a:endParaRPr lang="fi-FI" dirty="0"/>
          </a:p>
        </p:txBody>
      </p:sp>
      <p:sp>
        <p:nvSpPr>
          <p:cNvPr id="3" name="Content Placeholder 2"/>
          <p:cNvSpPr>
            <a:spLocks noGrp="1"/>
          </p:cNvSpPr>
          <p:nvPr>
            <p:ph idx="1"/>
          </p:nvPr>
        </p:nvSpPr>
        <p:spPr>
          <a:xfrm>
            <a:off x="730254" y="1230981"/>
            <a:ext cx="7599788" cy="4746726"/>
          </a:xfrm>
        </p:spPr>
        <p:txBody>
          <a:bodyPr>
            <a:normAutofit fontScale="70000" lnSpcReduction="20000"/>
          </a:bodyPr>
          <a:lstStyle/>
          <a:p>
            <a:pPr marL="0" indent="0">
              <a:buNone/>
            </a:pPr>
            <a:r>
              <a:rPr lang="fi-FI" sz="2600" dirty="0" smtClean="0"/>
              <a:t>Paine-eromittaus tulisi tehdä seurantamittauksena</a:t>
            </a:r>
          </a:p>
          <a:p>
            <a:r>
              <a:rPr lang="fi-FI" sz="2300" dirty="0" smtClean="0"/>
              <a:t>Mittausaika </a:t>
            </a:r>
            <a:r>
              <a:rPr lang="fi-FI" sz="2300" dirty="0" smtClean="0">
                <a:sym typeface="Wingdings" panose="05000000000000000000" pitchFamily="2" charset="2"/>
              </a:rPr>
              <a:t></a:t>
            </a:r>
            <a:r>
              <a:rPr lang="fi-FI" sz="2300" dirty="0" smtClean="0"/>
              <a:t> 7 vrk.</a:t>
            </a:r>
          </a:p>
          <a:p>
            <a:r>
              <a:rPr lang="fi-FI" sz="2300" dirty="0" smtClean="0"/>
              <a:t>Mittausstandardi SFS 5512</a:t>
            </a:r>
          </a:p>
          <a:p>
            <a:pPr lvl="1"/>
            <a:endParaRPr lang="fi-FI" sz="1700" dirty="0"/>
          </a:p>
          <a:p>
            <a:pPr marL="0" indent="0">
              <a:buNone/>
            </a:pPr>
            <a:r>
              <a:rPr lang="fi-FI" sz="2600" dirty="0" smtClean="0"/>
              <a:t>Seurantamittauksen hyödyt:</a:t>
            </a:r>
          </a:p>
          <a:p>
            <a:r>
              <a:rPr lang="fi-FI" sz="2300" dirty="0" smtClean="0"/>
              <a:t>Paine-erot tilojen käyttöaikana ja sen ulkopuolella</a:t>
            </a:r>
          </a:p>
          <a:p>
            <a:pPr lvl="1"/>
            <a:r>
              <a:rPr lang="fi-FI" sz="2000" dirty="0" smtClean="0"/>
              <a:t>Ilmanvaihdon käyttöaika ja käyttöaste</a:t>
            </a:r>
          </a:p>
          <a:p>
            <a:r>
              <a:rPr lang="fi-FI" sz="2300" dirty="0" smtClean="0"/>
              <a:t>Sääolosuhteiden (tuuli) vaikutuksen arviointi paine-eroihin mittausjakson aikana</a:t>
            </a:r>
          </a:p>
          <a:p>
            <a:r>
              <a:rPr lang="fi-FI" sz="2300" dirty="0" smtClean="0"/>
              <a:t>Kuvaa rakennuksen ilmanvirtojen liikkeitä, ilmayhteys epäpuhtauslähteestä sisäilmaan</a:t>
            </a:r>
          </a:p>
          <a:p>
            <a:pPr lvl="1"/>
            <a:endParaRPr lang="fi-FI" sz="2000" dirty="0"/>
          </a:p>
          <a:p>
            <a:pPr marL="0" indent="0">
              <a:buNone/>
            </a:pPr>
            <a:r>
              <a:rPr lang="fi-FI" sz="2600" dirty="0" smtClean="0"/>
              <a:t>Mittausesimerkkejä:</a:t>
            </a:r>
          </a:p>
          <a:p>
            <a:r>
              <a:rPr lang="fi-FI" sz="2300" dirty="0" smtClean="0"/>
              <a:t>Sisäilman ja ulkoilman välinen paine-eromittaus</a:t>
            </a:r>
          </a:p>
          <a:p>
            <a:r>
              <a:rPr lang="fi-FI" sz="2300" dirty="0" smtClean="0"/>
              <a:t>Kantavan alapohjan ryömintätilan ja sisäilman välinen paine-eromittaus</a:t>
            </a:r>
          </a:p>
          <a:p>
            <a:r>
              <a:rPr lang="fi-FI" sz="2300" dirty="0" smtClean="0"/>
              <a:t>Yläpohjaontelon / ullakkotilan ja sisäilman välinen paine-eromittaus</a:t>
            </a:r>
          </a:p>
          <a:p>
            <a:r>
              <a:rPr lang="fi-FI" sz="2300" dirty="0" smtClean="0"/>
              <a:t>Tekniikkakanaali </a:t>
            </a:r>
            <a:r>
              <a:rPr lang="fi-FI" sz="2300" dirty="0"/>
              <a:t>/</a:t>
            </a:r>
            <a:r>
              <a:rPr lang="fi-FI" sz="2300" dirty="0" smtClean="0"/>
              <a:t> -kuilun ja sisäilman välinen paine-eromittaus</a:t>
            </a:r>
          </a:p>
          <a:p>
            <a:r>
              <a:rPr lang="fi-FI" sz="2300" dirty="0" smtClean="0"/>
              <a:t>Eri kerrosten välinen paine-eromittaus</a:t>
            </a:r>
          </a:p>
          <a:p>
            <a:r>
              <a:rPr lang="fi-FI" sz="2300" dirty="0" smtClean="0"/>
              <a:t>Puhtaan ja likaisen tilan välinen paine-eromittaus (esim. kellarikerroksen ja työtilan välinen paine-ero)</a:t>
            </a:r>
            <a:endParaRPr lang="fi-FI" sz="2300" dirty="0"/>
          </a:p>
          <a:p>
            <a:endParaRPr lang="fi-FI" dirty="0" smtClean="0"/>
          </a:p>
          <a:p>
            <a:pPr lvl="1"/>
            <a:endParaRPr lang="fi-FI" dirty="0"/>
          </a:p>
          <a:p>
            <a:pPr marL="0" indent="0">
              <a:buNone/>
            </a:pPr>
            <a:endParaRPr lang="fi-FI" dirty="0"/>
          </a:p>
        </p:txBody>
      </p:sp>
      <p:pic>
        <p:nvPicPr>
          <p:cNvPr id="4"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9246692-9764-4796-AF2E-897E79EBAFA7}" type="slidenum">
              <a:rPr lang="fi-FI" smtClean="0"/>
              <a:pPr/>
              <a:t>81</a:t>
            </a:fld>
            <a:endParaRPr lang="fi-FI"/>
          </a:p>
        </p:txBody>
      </p:sp>
    </p:spTree>
    <p:extLst>
      <p:ext uri="{BB962C8B-B14F-4D97-AF65-F5344CB8AC3E}">
        <p14:creationId xmlns:p14="http://schemas.microsoft.com/office/powerpoint/2010/main" val="2769713325"/>
      </p:ext>
    </p:extLst>
  </p:cSld>
  <p:clrMapOvr>
    <a:masterClrMapping/>
  </p:clrMapOvr>
  <p:transition spd="med">
    <p:wip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544" y="414090"/>
            <a:ext cx="6781800" cy="854670"/>
          </a:xfrm>
        </p:spPr>
        <p:txBody>
          <a:bodyPr/>
          <a:lstStyle/>
          <a:p>
            <a:r>
              <a:rPr lang="fi-FI" dirty="0" smtClean="0"/>
              <a:t>Savupiippuilmiö</a:t>
            </a:r>
            <a:endParaRPr lang="fi-FI" dirty="0"/>
          </a:p>
        </p:txBody>
      </p:sp>
      <p:sp>
        <p:nvSpPr>
          <p:cNvPr id="3" name="Text Placeholder 2"/>
          <p:cNvSpPr>
            <a:spLocks noGrp="1"/>
          </p:cNvSpPr>
          <p:nvPr>
            <p:ph type="body" sz="half" idx="1"/>
          </p:nvPr>
        </p:nvSpPr>
        <p:spPr>
          <a:xfrm>
            <a:off x="457200" y="1433513"/>
            <a:ext cx="6131024" cy="4732337"/>
          </a:xfrm>
        </p:spPr>
        <p:txBody>
          <a:bodyPr>
            <a:noAutofit/>
          </a:bodyPr>
          <a:lstStyle/>
          <a:p>
            <a:r>
              <a:rPr lang="fi-FI" sz="1600" dirty="0" err="1"/>
              <a:t>Ulko</a:t>
            </a:r>
            <a:r>
              <a:rPr lang="fi-FI" sz="1600" dirty="0"/>
              <a:t>- ja sisäilman lämpötilaeron </a:t>
            </a:r>
            <a:r>
              <a:rPr lang="fi-FI" sz="1600" dirty="0" smtClean="0"/>
              <a:t>aiheuttama paine-ero</a:t>
            </a:r>
          </a:p>
          <a:p>
            <a:pPr lvl="1"/>
            <a:r>
              <a:rPr lang="fi-FI" sz="1400" dirty="0" smtClean="0"/>
              <a:t>Suurin vaikutus lämmityskaudella, suurin lämpötilaero</a:t>
            </a:r>
            <a:endParaRPr lang="fi-FI" sz="1400" dirty="0"/>
          </a:p>
          <a:p>
            <a:endParaRPr lang="fi-FI" sz="1600" dirty="0" smtClean="0"/>
          </a:p>
          <a:p>
            <a:r>
              <a:rPr lang="fi-FI" sz="1600" dirty="0" smtClean="0"/>
              <a:t>Rakennuksen </a:t>
            </a:r>
            <a:r>
              <a:rPr lang="fi-FI" sz="1600" dirty="0"/>
              <a:t>alaosat </a:t>
            </a:r>
            <a:r>
              <a:rPr lang="fi-FI" sz="1600" dirty="0" smtClean="0"/>
              <a:t>ovat alipaineisia </a:t>
            </a:r>
            <a:r>
              <a:rPr lang="fi-FI" sz="1600" dirty="0"/>
              <a:t>ja yläosat </a:t>
            </a:r>
            <a:r>
              <a:rPr lang="fi-FI" sz="1600" dirty="0" smtClean="0"/>
              <a:t>ylipaineisia ulkoilmaan </a:t>
            </a:r>
            <a:r>
              <a:rPr lang="fi-FI" sz="1600" dirty="0"/>
              <a:t>nähden. </a:t>
            </a:r>
            <a:endParaRPr lang="fi-FI" sz="1600" dirty="0" smtClean="0"/>
          </a:p>
          <a:p>
            <a:pPr lvl="1"/>
            <a:r>
              <a:rPr lang="fi-FI" sz="1400" dirty="0" smtClean="0"/>
              <a:t>Neutraaliakselilla </a:t>
            </a:r>
            <a:r>
              <a:rPr lang="fi-FI" sz="1400" dirty="0" err="1"/>
              <a:t>sisä</a:t>
            </a:r>
            <a:r>
              <a:rPr lang="fi-FI" sz="1400" dirty="0"/>
              <a:t>- ja ulkopuolen välinen paine-ero on 0 </a:t>
            </a:r>
            <a:r>
              <a:rPr lang="fi-FI" sz="1400" dirty="0" err="1"/>
              <a:t>Pa</a:t>
            </a:r>
            <a:r>
              <a:rPr lang="fi-FI" sz="1400" dirty="0"/>
              <a:t>.</a:t>
            </a:r>
          </a:p>
          <a:p>
            <a:endParaRPr lang="fi-FI" sz="1600" dirty="0" smtClean="0"/>
          </a:p>
          <a:p>
            <a:r>
              <a:rPr lang="fi-FI" sz="1600" dirty="0" smtClean="0"/>
              <a:t>Kun </a:t>
            </a:r>
            <a:r>
              <a:rPr lang="fi-FI" sz="1600" dirty="0" err="1" smtClean="0"/>
              <a:t>sisä</a:t>
            </a:r>
            <a:r>
              <a:rPr lang="fi-FI" sz="1600" dirty="0" smtClean="0"/>
              <a:t>- </a:t>
            </a:r>
            <a:r>
              <a:rPr lang="fi-FI" sz="1600" dirty="0"/>
              <a:t>ja ulkoilman lämpötila ero on 20 °</a:t>
            </a:r>
            <a:r>
              <a:rPr lang="fi-FI" sz="1600" dirty="0" smtClean="0"/>
              <a:t>C </a:t>
            </a:r>
          </a:p>
          <a:p>
            <a:pPr lvl="1"/>
            <a:r>
              <a:rPr lang="fi-FI" sz="1400" dirty="0" smtClean="0"/>
              <a:t>rakennuksen </a:t>
            </a:r>
            <a:r>
              <a:rPr lang="fi-FI" sz="1400" dirty="0"/>
              <a:t>sisäpuolinen ylipaine nousee neutraaliakselista </a:t>
            </a:r>
            <a:r>
              <a:rPr lang="fi-FI" sz="1400" dirty="0" smtClean="0"/>
              <a:t>ylöspäin noin </a:t>
            </a:r>
            <a:r>
              <a:rPr lang="fi-FI" sz="1400" dirty="0"/>
              <a:t>0,9 </a:t>
            </a:r>
            <a:r>
              <a:rPr lang="fi-FI" sz="1400" dirty="0" err="1"/>
              <a:t>Pa</a:t>
            </a:r>
            <a:r>
              <a:rPr lang="fi-FI" sz="1400" dirty="0"/>
              <a:t> jokaisella </a:t>
            </a:r>
            <a:r>
              <a:rPr lang="fi-FI" sz="1400" dirty="0" smtClean="0"/>
              <a:t>metrillä </a:t>
            </a:r>
          </a:p>
          <a:p>
            <a:endParaRPr lang="fi-FI" sz="1600" dirty="0"/>
          </a:p>
          <a:p>
            <a:r>
              <a:rPr lang="fi-FI" sz="1600" dirty="0" smtClean="0"/>
              <a:t>Neutraaliakselin </a:t>
            </a:r>
            <a:r>
              <a:rPr lang="fi-FI" sz="1600" dirty="0"/>
              <a:t>sijaintia on käytännössä </a:t>
            </a:r>
            <a:r>
              <a:rPr lang="fi-FI" sz="1600" dirty="0" smtClean="0"/>
              <a:t>vaikea tarkkaan </a:t>
            </a:r>
            <a:r>
              <a:rPr lang="fi-FI" sz="1600" dirty="0"/>
              <a:t>määrittää rakennusvaipan </a:t>
            </a:r>
            <a:r>
              <a:rPr lang="fi-FI" sz="1600" dirty="0" err="1"/>
              <a:t>epätiiveyskohtien</a:t>
            </a:r>
            <a:r>
              <a:rPr lang="fi-FI" sz="1600" dirty="0"/>
              <a:t> sijainnin ja </a:t>
            </a:r>
            <a:r>
              <a:rPr lang="fi-FI" sz="1600" dirty="0" smtClean="0"/>
              <a:t>virtausvastuksen vuoksi</a:t>
            </a:r>
            <a:r>
              <a:rPr lang="fi-FI" sz="1600" dirty="0"/>
              <a:t>. </a:t>
            </a:r>
          </a:p>
        </p:txBody>
      </p:sp>
      <p:pic>
        <p:nvPicPr>
          <p:cNvPr id="6" name="Picture 5"/>
          <p:cNvPicPr>
            <a:picLocks noChangeAspect="1"/>
          </p:cNvPicPr>
          <p:nvPr/>
        </p:nvPicPr>
        <p:blipFill rotWithShape="1">
          <a:blip r:embed="rId2"/>
          <a:srcRect t="7068" b="5282"/>
          <a:stretch/>
        </p:blipFill>
        <p:spPr>
          <a:xfrm>
            <a:off x="6372200" y="1268760"/>
            <a:ext cx="2518494" cy="4464496"/>
          </a:xfrm>
          <a:prstGeom prst="rect">
            <a:avLst/>
          </a:prstGeom>
        </p:spPr>
      </p:pic>
      <p:sp>
        <p:nvSpPr>
          <p:cNvPr id="7" name="Footer Placeholder 4"/>
          <p:cNvSpPr>
            <a:spLocks noGrp="1"/>
          </p:cNvSpPr>
          <p:nvPr>
            <p:ph type="ftr" sz="quarter" idx="10"/>
          </p:nvPr>
        </p:nvSpPr>
        <p:spPr>
          <a:xfrm>
            <a:off x="5652120" y="5824639"/>
            <a:ext cx="3312368" cy="360362"/>
          </a:xfrm>
        </p:spPr>
        <p:txBody>
          <a:bodyPr/>
          <a:lstStyle/>
          <a:p>
            <a:pPr>
              <a:defRPr/>
            </a:pPr>
            <a:r>
              <a:rPr lang="fi-FI" dirty="0"/>
              <a:t>Ympäristöministeriö, kuntotutkimusopas, </a:t>
            </a:r>
            <a:r>
              <a:rPr lang="fi-FI" dirty="0" smtClean="0"/>
              <a:t>luonnosversio 23.1.2015</a:t>
            </a:r>
            <a:endParaRPr lang="fi-FI" sz="1000" dirty="0"/>
          </a:p>
        </p:txBody>
      </p:sp>
      <p:sp>
        <p:nvSpPr>
          <p:cNvPr id="8" name="TextBox 7"/>
          <p:cNvSpPr txBox="1"/>
          <p:nvPr/>
        </p:nvSpPr>
        <p:spPr>
          <a:xfrm>
            <a:off x="608048" y="5424529"/>
            <a:ext cx="4778872" cy="400110"/>
          </a:xfrm>
          <a:prstGeom prst="rect">
            <a:avLst/>
          </a:prstGeom>
          <a:noFill/>
        </p:spPr>
        <p:txBody>
          <a:bodyPr wrap="none" rtlCol="0">
            <a:spAutoFit/>
          </a:bodyPr>
          <a:lstStyle/>
          <a:p>
            <a:r>
              <a:rPr lang="fi-FI" sz="1000" dirty="0"/>
              <a:t>Ympäristöministeriö. 1997 (a). Ympäristöopas 28. Kosteus- ja homevaurioituneen</a:t>
            </a:r>
          </a:p>
          <a:p>
            <a:r>
              <a:rPr lang="fi-FI" sz="1000" dirty="0"/>
              <a:t>rakennuksen kuntotutkimus. Tampere.</a:t>
            </a:r>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8416548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7776" y="337980"/>
            <a:ext cx="8285317" cy="885637"/>
          </a:xfrm>
        </p:spPr>
        <p:txBody>
          <a:bodyPr>
            <a:noAutofit/>
          </a:bodyPr>
          <a:lstStyle/>
          <a:p>
            <a:r>
              <a:rPr lang="fi-FI" dirty="0" smtClean="0">
                <a:solidFill>
                  <a:srgbClr val="44697D"/>
                </a:solidFill>
              </a:rPr>
              <a:t>Rakennuksen paine-eroon vaikuttavat tekijät</a:t>
            </a:r>
            <a:endParaRPr lang="en-US" dirty="0">
              <a:solidFill>
                <a:srgbClr val="44697D"/>
              </a:solidFill>
            </a:endParaRPr>
          </a:p>
        </p:txBody>
      </p:sp>
      <p:sp>
        <p:nvSpPr>
          <p:cNvPr id="5" name="Content Placeholder 4"/>
          <p:cNvSpPr>
            <a:spLocks noGrp="1"/>
          </p:cNvSpPr>
          <p:nvPr>
            <p:ph sz="quarter" idx="2"/>
          </p:nvPr>
        </p:nvSpPr>
        <p:spPr>
          <a:xfrm>
            <a:off x="4355976" y="1772816"/>
            <a:ext cx="4032448" cy="2289175"/>
          </a:xfrm>
        </p:spPr>
        <p:txBody>
          <a:bodyPr>
            <a:noAutofit/>
          </a:bodyPr>
          <a:lstStyle/>
          <a:p>
            <a:r>
              <a:rPr lang="fi-FI" dirty="0" smtClean="0"/>
              <a:t>Ilmanvaihtojärjestelmä</a:t>
            </a:r>
          </a:p>
          <a:p>
            <a:pPr marL="0" indent="0">
              <a:buNone/>
            </a:pPr>
            <a:endParaRPr lang="fi-FI" dirty="0" smtClean="0"/>
          </a:p>
          <a:p>
            <a:r>
              <a:rPr lang="fi-FI" dirty="0" smtClean="0"/>
              <a:t>Tuuliolosuhteet</a:t>
            </a:r>
          </a:p>
          <a:p>
            <a:endParaRPr lang="fi-FI" dirty="0"/>
          </a:p>
          <a:p>
            <a:r>
              <a:rPr lang="fi-FI" dirty="0" smtClean="0"/>
              <a:t>Savupiippuilmiö</a:t>
            </a:r>
          </a:p>
          <a:p>
            <a:pPr lvl="1"/>
            <a:r>
              <a:rPr lang="fi-FI" dirty="0" smtClean="0"/>
              <a:t>Määräytyy sääolosuhteiden ja lämpötilaerojen perusteella (vuodenaika)</a:t>
            </a:r>
            <a:endParaRPr lang="en-US" dirty="0"/>
          </a:p>
        </p:txBody>
      </p:sp>
      <p:pic>
        <p:nvPicPr>
          <p:cNvPr id="9218" name="Picture 2"/>
          <p:cNvPicPr>
            <a:picLocks noGrp="1" noChangeAspect="1" noChangeArrowheads="1"/>
          </p:cNvPicPr>
          <p:nvPr>
            <p:ph sz="quarter" idx="3"/>
          </p:nvPr>
        </p:nvPicPr>
        <p:blipFill rotWithShape="1">
          <a:blip r:embed="rId3" cstate="email">
            <a:extLst>
              <a:ext uri="{28A0092B-C50C-407E-A947-70E740481C1C}">
                <a14:useLocalDpi xmlns:a14="http://schemas.microsoft.com/office/drawing/2010/main"/>
              </a:ext>
            </a:extLst>
          </a:blip>
          <a:srcRect/>
          <a:stretch/>
        </p:blipFill>
        <p:spPr bwMode="auto">
          <a:xfrm>
            <a:off x="548788" y="1634310"/>
            <a:ext cx="3421364" cy="1427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780085A4-A590-47CC-94C7-ACACB5942603}" type="slidenum">
              <a:rPr lang="fi-FI" smtClean="0"/>
              <a:pPr>
                <a:defRPr/>
              </a:pPr>
              <a:t>83</a:t>
            </a:fld>
            <a:endParaRPr lang="fi-FI" dirty="0"/>
          </a:p>
        </p:txBody>
      </p:sp>
      <p:pic>
        <p:nvPicPr>
          <p:cNvPr id="12"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94319" y="3197894"/>
            <a:ext cx="3240360" cy="1728193"/>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755576" y="5082631"/>
            <a:ext cx="3404051" cy="738664"/>
          </a:xfrm>
          <a:prstGeom prst="rect">
            <a:avLst/>
          </a:prstGeom>
          <a:noFill/>
        </p:spPr>
        <p:txBody>
          <a:bodyPr wrap="square" rtlCol="0">
            <a:spAutoFit/>
          </a:bodyPr>
          <a:lstStyle/>
          <a:p>
            <a:r>
              <a:rPr lang="fi-FI" sz="1400" b="1" dirty="0" smtClean="0"/>
              <a:t>Esimerkin talon h = 10 m</a:t>
            </a:r>
          </a:p>
          <a:p>
            <a:r>
              <a:rPr lang="fi-FI" sz="1400" b="1" dirty="0" err="1" smtClean="0"/>
              <a:t>T</a:t>
            </a:r>
            <a:r>
              <a:rPr lang="fi-FI" sz="1400" b="1" baseline="-25000" dirty="0" err="1" smtClean="0"/>
              <a:t>ulkoilma</a:t>
            </a:r>
            <a:r>
              <a:rPr lang="fi-FI" sz="1400" b="1" dirty="0" smtClean="0"/>
              <a:t> = 0</a:t>
            </a:r>
            <a:r>
              <a:rPr lang="fi-FI" sz="1400" b="1" baseline="30000" dirty="0" smtClean="0"/>
              <a:t>o</a:t>
            </a:r>
            <a:r>
              <a:rPr lang="fi-FI" sz="1400" b="1" dirty="0" smtClean="0"/>
              <a:t>C</a:t>
            </a:r>
          </a:p>
          <a:p>
            <a:r>
              <a:rPr lang="fi-FI" sz="1400" b="1" dirty="0" err="1" smtClean="0"/>
              <a:t>T</a:t>
            </a:r>
            <a:r>
              <a:rPr lang="fi-FI" sz="1400" b="1" baseline="-25000" dirty="0" err="1" smtClean="0"/>
              <a:t>sisäilma</a:t>
            </a:r>
            <a:r>
              <a:rPr lang="fi-FI" sz="1400" b="1" dirty="0" smtClean="0"/>
              <a:t> = 20</a:t>
            </a:r>
            <a:r>
              <a:rPr lang="fi-FI" sz="1400" b="1" baseline="30000" dirty="0" smtClean="0"/>
              <a:t>o</a:t>
            </a:r>
            <a:r>
              <a:rPr lang="fi-FI" sz="1400" b="1" dirty="0" smtClean="0"/>
              <a:t>C</a:t>
            </a:r>
            <a:endParaRPr lang="fi-FI" sz="1400" b="1" dirty="0"/>
          </a:p>
        </p:txBody>
      </p:sp>
      <p:pic>
        <p:nvPicPr>
          <p:cNvPr id="9" name="Kuva 26" descr="Kuvaus: Savonia_Word_tunniste"/>
          <p:cNvPicPr/>
          <p:nvPr/>
        </p:nvPicPr>
        <p:blipFill rotWithShape="1">
          <a:blip r:embed="rId5"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0" name="Slide Number Placeholder 1"/>
          <p:cNvSpPr txBox="1">
            <a:spLocks/>
          </p:cNvSpPr>
          <p:nvPr/>
        </p:nvSpPr>
        <p:spPr>
          <a:xfrm>
            <a:off x="8316912" y="6198834"/>
            <a:ext cx="503238" cy="365125"/>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b="1" dirty="0" smtClean="0">
                <a:solidFill>
                  <a:srgbClr val="C00000"/>
                </a:solidFill>
              </a:rPr>
              <a:t>78</a:t>
            </a:r>
            <a:endParaRPr lang="fi-FI" b="1" dirty="0">
              <a:solidFill>
                <a:srgbClr val="C00000"/>
              </a:solidFill>
            </a:endParaRPr>
          </a:p>
        </p:txBody>
      </p:sp>
    </p:spTree>
    <p:extLst>
      <p:ext uri="{BB962C8B-B14F-4D97-AF65-F5344CB8AC3E}">
        <p14:creationId xmlns:p14="http://schemas.microsoft.com/office/powerpoint/2010/main" val="345462542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solidFill>
                  <a:srgbClr val="44697D"/>
                </a:solidFill>
              </a:rPr>
              <a:t>Paine-erot rakennuksessa</a:t>
            </a:r>
            <a:br>
              <a:rPr lang="fi-FI" dirty="0" smtClean="0">
                <a:solidFill>
                  <a:srgbClr val="44697D"/>
                </a:solidFill>
              </a:rPr>
            </a:br>
            <a:r>
              <a:rPr lang="fi-FI" sz="2400" dirty="0" err="1" smtClean="0">
                <a:solidFill>
                  <a:srgbClr val="44697D"/>
                </a:solidFill>
              </a:rPr>
              <a:t>RakMk</a:t>
            </a:r>
            <a:r>
              <a:rPr lang="fi-FI" sz="2400" dirty="0" smtClean="0">
                <a:solidFill>
                  <a:srgbClr val="44697D"/>
                </a:solidFill>
              </a:rPr>
              <a:t> D2, 2012</a:t>
            </a:r>
            <a:endParaRPr lang="en-US" sz="2400" dirty="0">
              <a:solidFill>
                <a:srgbClr val="44697D"/>
              </a:solidFill>
            </a:endParaRPr>
          </a:p>
        </p:txBody>
      </p:sp>
      <p:sp>
        <p:nvSpPr>
          <p:cNvPr id="9" name="Content Placeholder 8"/>
          <p:cNvSpPr>
            <a:spLocks noGrp="1"/>
          </p:cNvSpPr>
          <p:nvPr>
            <p:ph idx="1"/>
          </p:nvPr>
        </p:nvSpPr>
        <p:spPr/>
        <p:txBody>
          <a:bodyPr>
            <a:normAutofit lnSpcReduction="10000"/>
          </a:bodyPr>
          <a:lstStyle/>
          <a:p>
            <a:r>
              <a:rPr lang="fi-FI" dirty="0" smtClean="0"/>
              <a:t>Rakennuksen</a:t>
            </a:r>
            <a:r>
              <a:rPr lang="fi-FI" dirty="0"/>
              <a:t>, sen huonetilojen ja ilmanvaihtojärjestelmän paineet on suunniteltava siten, että ilma virtaa puhtaammista tiloista sellaisiin tiloihin, joissa syntyy runsaammin </a:t>
            </a:r>
            <a:r>
              <a:rPr lang="fi-FI" dirty="0" smtClean="0"/>
              <a:t>epäpuhtauksia</a:t>
            </a:r>
          </a:p>
          <a:p>
            <a:pPr lvl="1"/>
            <a:r>
              <a:rPr lang="fi-FI" sz="1600" dirty="0"/>
              <a:t>Paine-erot eivät saa aiheuttaa rakenteisiin pitkäaikaista kosteusrasitusta. </a:t>
            </a:r>
          </a:p>
          <a:p>
            <a:endParaRPr lang="fi-FI" dirty="0" smtClean="0"/>
          </a:p>
          <a:p>
            <a:r>
              <a:rPr lang="fi-FI" dirty="0" smtClean="0"/>
              <a:t>Rakennus </a:t>
            </a:r>
            <a:r>
              <a:rPr lang="fi-FI" dirty="0"/>
              <a:t>suunnitellaan yleensä ulkoilmaan nähden hieman </a:t>
            </a:r>
            <a:r>
              <a:rPr lang="fi-FI" dirty="0" smtClean="0"/>
              <a:t>alipaineiseksi</a:t>
            </a:r>
          </a:p>
          <a:p>
            <a:pPr lvl="1"/>
            <a:r>
              <a:rPr lang="fi-FI" sz="1600" dirty="0" smtClean="0"/>
              <a:t>Kosteuden siirtyminen sisäilmasta rakenteisiin</a:t>
            </a:r>
          </a:p>
          <a:p>
            <a:pPr lvl="1"/>
            <a:r>
              <a:rPr lang="fi-FI" sz="1600" dirty="0" smtClean="0"/>
              <a:t>Alipaine </a:t>
            </a:r>
            <a:r>
              <a:rPr lang="fi-FI" sz="1600" dirty="0"/>
              <a:t>ei kuitenkaan saa yleensä olla suurempi kuin 30 </a:t>
            </a:r>
            <a:r>
              <a:rPr lang="fi-FI" sz="1600" dirty="0" err="1"/>
              <a:t>Pa</a:t>
            </a:r>
            <a:r>
              <a:rPr lang="fi-FI" sz="1600" dirty="0" smtClean="0"/>
              <a:t>.</a:t>
            </a:r>
          </a:p>
          <a:p>
            <a:pPr lvl="1"/>
            <a:endParaRPr lang="fi-FI" sz="1600" dirty="0"/>
          </a:p>
          <a:p>
            <a:r>
              <a:rPr lang="fi-FI" dirty="0" smtClean="0"/>
              <a:t>Rakennuksen </a:t>
            </a:r>
            <a:r>
              <a:rPr lang="fi-FI" dirty="0"/>
              <a:t>paineet ja rakenteiden tiiviys suunnitellaan ja toteutetaan siten, että ne osaltaan vähentävät radonin ja muiden epäpuhtauksien siirtymistä </a:t>
            </a:r>
            <a:r>
              <a:rPr lang="fi-FI" dirty="0" smtClean="0"/>
              <a:t>rakennuksessa</a:t>
            </a:r>
            <a:endParaRPr lang="en-US" dirty="0"/>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84</a:t>
            </a:fld>
            <a:endParaRPr lang="fi-FI"/>
          </a:p>
        </p:txBody>
      </p:sp>
    </p:spTree>
    <p:extLst>
      <p:ext uri="{BB962C8B-B14F-4D97-AF65-F5344CB8AC3E}">
        <p14:creationId xmlns:p14="http://schemas.microsoft.com/office/powerpoint/2010/main" val="3796891031"/>
      </p:ext>
    </p:extLst>
  </p:cSld>
  <p:clrMapOvr>
    <a:masterClrMapping/>
  </p:clrMapOvr>
  <p:transition spd="med">
    <p:wip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9246692-9764-4796-AF2E-897E79EBAFA7}" type="slidenum">
              <a:rPr lang="fi-FI" smtClean="0"/>
              <a:pPr/>
              <a:t>85</a:t>
            </a:fld>
            <a:endParaRPr lang="fi-FI"/>
          </a:p>
        </p:txBody>
      </p:sp>
      <p:sp>
        <p:nvSpPr>
          <p:cNvPr id="7" name="Title 1"/>
          <p:cNvSpPr txBox="1">
            <a:spLocks/>
          </p:cNvSpPr>
          <p:nvPr/>
        </p:nvSpPr>
        <p:spPr bwMode="auto">
          <a:xfrm>
            <a:off x="468312" y="54868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kern="1200">
                <a:solidFill>
                  <a:schemeClr val="tx1"/>
                </a:solidFill>
                <a:latin typeface="+mj-lt"/>
                <a:ea typeface="+mj-ea"/>
                <a:cs typeface="+mj-cs"/>
              </a:defRPr>
            </a:lvl1pPr>
            <a:lvl2pPr algn="l" rtl="0" eaLnBrk="1" fontAlgn="base" hangingPunct="1">
              <a:spcBef>
                <a:spcPct val="0"/>
              </a:spcBef>
              <a:spcAft>
                <a:spcPct val="0"/>
              </a:spcAft>
              <a:defRPr sz="4000" b="1">
                <a:solidFill>
                  <a:schemeClr val="tx1"/>
                </a:solidFill>
                <a:latin typeface="Tahoma" pitchFamily="34" charset="0"/>
              </a:defRPr>
            </a:lvl2pPr>
            <a:lvl3pPr algn="l" rtl="0" eaLnBrk="1" fontAlgn="base" hangingPunct="1">
              <a:spcBef>
                <a:spcPct val="0"/>
              </a:spcBef>
              <a:spcAft>
                <a:spcPct val="0"/>
              </a:spcAft>
              <a:defRPr sz="4000" b="1">
                <a:solidFill>
                  <a:schemeClr val="tx1"/>
                </a:solidFill>
                <a:latin typeface="Tahoma" pitchFamily="34" charset="0"/>
              </a:defRPr>
            </a:lvl3pPr>
            <a:lvl4pPr algn="l" rtl="0" eaLnBrk="1" fontAlgn="base" hangingPunct="1">
              <a:spcBef>
                <a:spcPct val="0"/>
              </a:spcBef>
              <a:spcAft>
                <a:spcPct val="0"/>
              </a:spcAft>
              <a:defRPr sz="4000" b="1">
                <a:solidFill>
                  <a:schemeClr val="tx1"/>
                </a:solidFill>
                <a:latin typeface="Tahoma" pitchFamily="34" charset="0"/>
              </a:defRPr>
            </a:lvl4pPr>
            <a:lvl5pPr algn="l" rtl="0" eaLnBrk="1" fontAlgn="base" hangingPunct="1">
              <a:spcBef>
                <a:spcPct val="0"/>
              </a:spcBef>
              <a:spcAft>
                <a:spcPct val="0"/>
              </a:spcAft>
              <a:defRPr sz="4000" b="1">
                <a:solidFill>
                  <a:schemeClr val="tx1"/>
                </a:solidFill>
                <a:latin typeface="Tahoma" pitchFamily="34" charset="0"/>
              </a:defRPr>
            </a:lvl5pPr>
            <a:lvl6pPr marL="457200" algn="l" rtl="0" eaLnBrk="1" fontAlgn="base" hangingPunct="1">
              <a:spcBef>
                <a:spcPct val="0"/>
              </a:spcBef>
              <a:spcAft>
                <a:spcPct val="0"/>
              </a:spcAft>
              <a:defRPr sz="4000" b="1">
                <a:solidFill>
                  <a:schemeClr val="tx1"/>
                </a:solidFill>
                <a:latin typeface="Tahoma" pitchFamily="34" charset="0"/>
              </a:defRPr>
            </a:lvl6pPr>
            <a:lvl7pPr marL="914400" algn="l" rtl="0" eaLnBrk="1" fontAlgn="base" hangingPunct="1">
              <a:spcBef>
                <a:spcPct val="0"/>
              </a:spcBef>
              <a:spcAft>
                <a:spcPct val="0"/>
              </a:spcAft>
              <a:defRPr sz="4000" b="1">
                <a:solidFill>
                  <a:schemeClr val="tx1"/>
                </a:solidFill>
                <a:latin typeface="Tahoma" pitchFamily="34" charset="0"/>
              </a:defRPr>
            </a:lvl7pPr>
            <a:lvl8pPr marL="1371600" algn="l" rtl="0" eaLnBrk="1" fontAlgn="base" hangingPunct="1">
              <a:spcBef>
                <a:spcPct val="0"/>
              </a:spcBef>
              <a:spcAft>
                <a:spcPct val="0"/>
              </a:spcAft>
              <a:defRPr sz="4000" b="1">
                <a:solidFill>
                  <a:schemeClr val="tx1"/>
                </a:solidFill>
                <a:latin typeface="Tahoma" pitchFamily="34" charset="0"/>
              </a:defRPr>
            </a:lvl8pPr>
            <a:lvl9pPr marL="1828800" algn="l" rtl="0" eaLnBrk="1" fontAlgn="base" hangingPunct="1">
              <a:spcBef>
                <a:spcPct val="0"/>
              </a:spcBef>
              <a:spcAft>
                <a:spcPct val="0"/>
              </a:spcAft>
              <a:defRPr sz="4000" b="1">
                <a:solidFill>
                  <a:schemeClr val="tx1"/>
                </a:solidFill>
                <a:latin typeface="Tahoma" pitchFamily="34" charset="0"/>
              </a:defRPr>
            </a:lvl9pPr>
          </a:lstStyle>
          <a:p>
            <a:r>
              <a:rPr lang="fi-FI" sz="3000" dirty="0" smtClean="0">
                <a:solidFill>
                  <a:srgbClr val="44697D"/>
                </a:solidFill>
              </a:rPr>
              <a:t>Paine-erot rakennuksessa</a:t>
            </a:r>
            <a:br>
              <a:rPr lang="fi-FI" sz="3000" dirty="0" smtClean="0">
                <a:solidFill>
                  <a:srgbClr val="44697D"/>
                </a:solidFill>
              </a:rPr>
            </a:br>
            <a:r>
              <a:rPr lang="fi-FI" sz="2000" dirty="0" smtClean="0">
                <a:solidFill>
                  <a:srgbClr val="44697D"/>
                </a:solidFill>
              </a:rPr>
              <a:t>Asumisterveysasetuksen</a:t>
            </a:r>
            <a:r>
              <a:rPr lang="fi-FI" sz="2000" dirty="0" smtClean="0">
                <a:solidFill>
                  <a:srgbClr val="44697D"/>
                </a:solidFill>
              </a:rPr>
              <a:t> </a:t>
            </a:r>
            <a:r>
              <a:rPr lang="fi-FI" sz="2000" dirty="0" smtClean="0">
                <a:solidFill>
                  <a:srgbClr val="44697D"/>
                </a:solidFill>
              </a:rPr>
              <a:t>soveltamisohje, osa </a:t>
            </a:r>
            <a:r>
              <a:rPr lang="fi-FI" sz="2000" dirty="0" smtClean="0">
                <a:solidFill>
                  <a:srgbClr val="44697D"/>
                </a:solidFill>
              </a:rPr>
              <a:t>1, Valvira</a:t>
            </a:r>
            <a:endParaRPr lang="en-US" sz="2000" dirty="0">
              <a:solidFill>
                <a:srgbClr val="44697D"/>
              </a:solidFill>
            </a:endParaRPr>
          </a:p>
        </p:txBody>
      </p:sp>
      <p:pic>
        <p:nvPicPr>
          <p:cNvPr id="9"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Sisällön paikkamerkki 3"/>
          <p:cNvSpPr>
            <a:spLocks noGrp="1"/>
          </p:cNvSpPr>
          <p:nvPr>
            <p:ph idx="1"/>
          </p:nvPr>
        </p:nvSpPr>
        <p:spPr/>
        <p:txBody>
          <a:bodyPr>
            <a:normAutofit/>
          </a:bodyPr>
          <a:lstStyle/>
          <a:p>
            <a:r>
              <a:rPr lang="fi-FI" dirty="0" smtClean="0"/>
              <a:t>Jos </a:t>
            </a:r>
            <a:r>
              <a:rPr lang="fi-FI" dirty="0"/>
              <a:t>rakennus on ylipaineinen ulkoilmaan nähden ilmanvaihdon toiminnasta johtuen, tulee ylipaineen syy selvittää ja ilmanvaihtoa </a:t>
            </a:r>
            <a:r>
              <a:rPr lang="fi-FI" dirty="0" smtClean="0"/>
              <a:t>tasapainottaa</a:t>
            </a:r>
          </a:p>
          <a:p>
            <a:pPr lvl="1"/>
            <a:r>
              <a:rPr lang="fi-FI" dirty="0"/>
              <a:t>Hetkellinen ylipaineisuus on mahdollista tuuliolosuhteista tai rakennuksen geometriasta johtuen, eikä vaadi </a:t>
            </a:r>
            <a:r>
              <a:rPr lang="fi-FI" dirty="0" smtClean="0"/>
              <a:t>korjaustoimenpiteitä</a:t>
            </a:r>
            <a:endParaRPr lang="fi-FI" dirty="0"/>
          </a:p>
          <a:p>
            <a:endParaRPr lang="fi-FI" dirty="0"/>
          </a:p>
          <a:p>
            <a:r>
              <a:rPr lang="fi-FI" dirty="0" smtClean="0"/>
              <a:t>Jos </a:t>
            </a:r>
            <a:r>
              <a:rPr lang="fi-FI" dirty="0"/>
              <a:t>alipaineisuus on yli 15 </a:t>
            </a:r>
            <a:r>
              <a:rPr lang="fi-FI" dirty="0" err="1"/>
              <a:t>Pa</a:t>
            </a:r>
            <a:r>
              <a:rPr lang="fi-FI" dirty="0"/>
              <a:t>, </a:t>
            </a:r>
            <a:r>
              <a:rPr lang="fi-FI" dirty="0" smtClean="0"/>
              <a:t>alipaineisuuden </a:t>
            </a:r>
            <a:r>
              <a:rPr lang="fi-FI" dirty="0"/>
              <a:t>syy tulee selvittää ja </a:t>
            </a:r>
            <a:r>
              <a:rPr lang="fi-FI" dirty="0" smtClean="0"/>
              <a:t>ilmanvaihtojärjestelmä tasapainottaa</a:t>
            </a:r>
          </a:p>
          <a:p>
            <a:pPr lvl="1"/>
            <a:r>
              <a:rPr lang="fi-FI" dirty="0" smtClean="0"/>
              <a:t>Tällä </a:t>
            </a:r>
            <a:r>
              <a:rPr lang="fi-FI" dirty="0"/>
              <a:t>vähennetään vuotoilmavirtauksia ja niiden mukana kulkeutuvia </a:t>
            </a:r>
            <a:r>
              <a:rPr lang="fi-FI" dirty="0" smtClean="0"/>
              <a:t>epäpuhtauksia</a:t>
            </a:r>
          </a:p>
          <a:p>
            <a:pPr lvl="1"/>
            <a:r>
              <a:rPr lang="fi-FI" dirty="0" smtClean="0"/>
              <a:t>Rakennuksen </a:t>
            </a:r>
            <a:r>
              <a:rPr lang="fi-FI" dirty="0"/>
              <a:t>geometria tai tuuliolosuhteet voivat myös aiheuttaa alipaineisuutta, jota voi olla vaikea </a:t>
            </a:r>
            <a:r>
              <a:rPr lang="fi-FI" dirty="0" smtClean="0"/>
              <a:t>korjata</a:t>
            </a:r>
            <a:endParaRPr lang="fi-FI" dirty="0"/>
          </a:p>
        </p:txBody>
      </p:sp>
    </p:spTree>
    <p:extLst>
      <p:ext uri="{BB962C8B-B14F-4D97-AF65-F5344CB8AC3E}">
        <p14:creationId xmlns:p14="http://schemas.microsoft.com/office/powerpoint/2010/main" val="58304321"/>
      </p:ext>
    </p:extLst>
  </p:cSld>
  <p:clrMapOvr>
    <a:masterClrMapping/>
  </p:clrMapOvr>
  <p:transition spd="med">
    <p:wip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p:cNvSpPr>
          <p:nvPr>
            <p:ph type="title"/>
          </p:nvPr>
        </p:nvSpPr>
        <p:spPr>
          <a:xfrm>
            <a:off x="827088" y="188640"/>
            <a:ext cx="7489824" cy="1079500"/>
          </a:xfrm>
        </p:spPr>
        <p:txBody>
          <a:bodyPr>
            <a:normAutofit/>
          </a:bodyPr>
          <a:lstStyle/>
          <a:p>
            <a:r>
              <a:rPr lang="fi-FI" altLang="fi-FI" sz="2800" dirty="0" smtClean="0">
                <a:solidFill>
                  <a:srgbClr val="44697D"/>
                </a:solidFill>
                <a:ea typeface="ＭＳ Ｐゴシック" pitchFamily="34" charset="-128"/>
              </a:rPr>
              <a:t>Ilmanvaihtojärjestelmän käyttöaika</a:t>
            </a:r>
          </a:p>
        </p:txBody>
      </p:sp>
      <p:sp>
        <p:nvSpPr>
          <p:cNvPr id="160771" name="Rectangle 3"/>
          <p:cNvSpPr>
            <a:spLocks noGrp="1"/>
          </p:cNvSpPr>
          <p:nvPr>
            <p:ph idx="1"/>
          </p:nvPr>
        </p:nvSpPr>
        <p:spPr>
          <a:xfrm>
            <a:off x="545537" y="1537969"/>
            <a:ext cx="7489825" cy="4392614"/>
          </a:xfrm>
        </p:spPr>
        <p:txBody>
          <a:bodyPr>
            <a:normAutofit/>
          </a:bodyPr>
          <a:lstStyle/>
          <a:p>
            <a:pPr lvl="1"/>
            <a:r>
              <a:rPr lang="fi-FI" altLang="fi-FI" sz="2000" dirty="0" smtClean="0">
                <a:ea typeface="ＭＳ Ｐゴシック" pitchFamily="34" charset="-128"/>
                <a:cs typeface="Georgia" pitchFamily="18" charset="0"/>
              </a:rPr>
              <a:t>Ilmanvaihtojärjestelmän käyttöaste, kun tilat eivät ole käytössä</a:t>
            </a:r>
          </a:p>
          <a:p>
            <a:pPr lvl="2"/>
            <a:r>
              <a:rPr lang="fi-FI" altLang="fi-FI" sz="1800" dirty="0">
                <a:ea typeface="ＭＳ Ｐゴシック" pitchFamily="34" charset="-128"/>
                <a:cs typeface="Georgia" pitchFamily="18" charset="0"/>
              </a:rPr>
              <a:t>E</a:t>
            </a:r>
            <a:r>
              <a:rPr lang="fi-FI" altLang="fi-FI" sz="1800" dirty="0" smtClean="0">
                <a:ea typeface="ＭＳ Ｐゴシック" pitchFamily="34" charset="-128"/>
                <a:cs typeface="Georgia" pitchFamily="18" charset="0"/>
              </a:rPr>
              <a:t>nergiasäästön takia ilmanvaihtojärjestelmät usein puoliteholla tai poiskäytöstä, kun tilat eivät ole käytössä</a:t>
            </a:r>
          </a:p>
          <a:p>
            <a:pPr lvl="3"/>
            <a:r>
              <a:rPr lang="fi-FI" altLang="fi-FI" sz="1600" dirty="0">
                <a:ea typeface="ＭＳ Ｐゴシック" pitchFamily="34" charset="-128"/>
                <a:cs typeface="Georgia" pitchFamily="18" charset="0"/>
              </a:rPr>
              <a:t>V</a:t>
            </a:r>
            <a:r>
              <a:rPr lang="fi-FI" altLang="fi-FI" sz="1600" dirty="0" smtClean="0">
                <a:ea typeface="ＭＳ Ｐゴシック" pitchFamily="34" charset="-128"/>
                <a:cs typeface="Georgia" pitchFamily="18" charset="0"/>
              </a:rPr>
              <a:t>iikonloppu, yö- ja ilta-aika</a:t>
            </a:r>
          </a:p>
          <a:p>
            <a:pPr lvl="2">
              <a:buFont typeface="Arial" pitchFamily="34" charset="0"/>
              <a:buNone/>
            </a:pPr>
            <a:endParaRPr lang="fi-FI" altLang="fi-FI" sz="1800" dirty="0" smtClean="0">
              <a:ea typeface="ＭＳ Ｐゴシック" pitchFamily="34" charset="-128"/>
              <a:cs typeface="Georgia" pitchFamily="18" charset="0"/>
            </a:endParaRPr>
          </a:p>
          <a:p>
            <a:pPr lvl="1"/>
            <a:r>
              <a:rPr lang="fi-FI" altLang="fi-FI" sz="2000" dirty="0">
                <a:ea typeface="ＭＳ Ｐゴシック" pitchFamily="34" charset="-128"/>
                <a:cs typeface="Georgia" pitchFamily="18" charset="0"/>
              </a:rPr>
              <a:t>V</a:t>
            </a:r>
            <a:r>
              <a:rPr lang="fi-FI" altLang="fi-FI" sz="2000" dirty="0" smtClean="0">
                <a:ea typeface="ＭＳ Ｐゴシック" pitchFamily="34" charset="-128"/>
                <a:cs typeface="Georgia" pitchFamily="18" charset="0"/>
              </a:rPr>
              <a:t>aikuttaako rakennuksen paine-eroihin?</a:t>
            </a:r>
          </a:p>
          <a:p>
            <a:pPr lvl="2"/>
            <a:r>
              <a:rPr lang="fi-FI" altLang="fi-FI" sz="1800" dirty="0">
                <a:ea typeface="ＭＳ Ｐゴシック" pitchFamily="34" charset="-128"/>
                <a:cs typeface="Georgia" pitchFamily="18" charset="0"/>
              </a:rPr>
              <a:t>L</a:t>
            </a:r>
            <a:r>
              <a:rPr lang="fi-FI" altLang="fi-FI" sz="1800" dirty="0" smtClean="0">
                <a:ea typeface="ＭＳ Ｐゴシック" pitchFamily="34" charset="-128"/>
                <a:cs typeface="Georgia" pitchFamily="18" charset="0"/>
              </a:rPr>
              <a:t>ikaisten tilojen poistot tulee olla aina päällä</a:t>
            </a:r>
          </a:p>
          <a:p>
            <a:pPr lvl="3"/>
            <a:endParaRPr lang="fi-FI" altLang="fi-FI" sz="1600" dirty="0" smtClean="0">
              <a:ea typeface="ＭＳ Ｐゴシック" pitchFamily="34" charset="-128"/>
              <a:cs typeface="Georgia" pitchFamily="18" charset="0"/>
            </a:endParaRPr>
          </a:p>
          <a:p>
            <a:pPr lvl="1"/>
            <a:r>
              <a:rPr lang="fi-FI" altLang="fi-FI" sz="2000" dirty="0">
                <a:ea typeface="ＭＳ Ｐゴシック" pitchFamily="34" charset="-128"/>
                <a:cs typeface="Georgia" pitchFamily="18" charset="0"/>
              </a:rPr>
              <a:t>I</a:t>
            </a:r>
            <a:r>
              <a:rPr lang="fi-FI" altLang="fi-FI" sz="2000" dirty="0" smtClean="0">
                <a:ea typeface="ＭＳ Ｐゴシック" pitchFamily="34" charset="-128"/>
                <a:cs typeface="Georgia" pitchFamily="18" charset="0"/>
              </a:rPr>
              <a:t>lmanvaihdon käyttöaika selvästi tilojen käyttöaikaa pidempi</a:t>
            </a:r>
          </a:p>
          <a:p>
            <a:pPr lvl="2"/>
            <a:r>
              <a:rPr lang="fi-FI" altLang="fi-FI" sz="1800" dirty="0" smtClean="0">
                <a:ea typeface="ＭＳ Ｐゴシック" pitchFamily="34" charset="-128"/>
                <a:cs typeface="Georgia" pitchFamily="18" charset="0"/>
              </a:rPr>
              <a:t>Huomioitava rakennuksen ilmanvaihtokerroin</a:t>
            </a:r>
          </a:p>
          <a:p>
            <a:pPr lvl="3"/>
            <a:r>
              <a:rPr lang="fi-FI" altLang="fi-FI" sz="1600" dirty="0">
                <a:ea typeface="ＭＳ Ｐゴシック" pitchFamily="34" charset="-128"/>
                <a:cs typeface="Georgia" pitchFamily="18" charset="0"/>
              </a:rPr>
              <a:t>U</a:t>
            </a:r>
            <a:r>
              <a:rPr lang="fi-FI" altLang="fi-FI" sz="1600" dirty="0" smtClean="0">
                <a:ea typeface="ＭＳ Ｐゴシック" pitchFamily="34" charset="-128"/>
                <a:cs typeface="Georgia" pitchFamily="18" charset="0"/>
              </a:rPr>
              <a:t>lkoilmavirta tulee </a:t>
            </a:r>
            <a:r>
              <a:rPr lang="fi-FI" altLang="fi-FI" sz="1600" dirty="0">
                <a:ea typeface="ＭＳ Ｐゴシック" pitchFamily="34" charset="-128"/>
                <a:cs typeface="Georgia" pitchFamily="18" charset="0"/>
              </a:rPr>
              <a:t>olla </a:t>
            </a:r>
            <a:r>
              <a:rPr lang="fi-FI" altLang="fi-FI" sz="1600" dirty="0" smtClean="0">
                <a:ea typeface="ＭＳ Ｐゴシック" pitchFamily="34" charset="-128"/>
                <a:cs typeface="Georgia" pitchFamily="18" charset="0"/>
              </a:rPr>
              <a:t>vähintään 0,35 </a:t>
            </a:r>
            <a:r>
              <a:rPr lang="fi-FI" altLang="fi-FI" sz="1600" dirty="0">
                <a:ea typeface="ＭＳ Ｐゴシック" pitchFamily="34" charset="-128"/>
                <a:cs typeface="Georgia" pitchFamily="18" charset="0"/>
              </a:rPr>
              <a:t>(</a:t>
            </a:r>
            <a:r>
              <a:rPr lang="fi-FI" altLang="fi-FI" sz="1600" dirty="0" smtClean="0">
                <a:ea typeface="ＭＳ Ｐゴシック" pitchFamily="34" charset="-128"/>
                <a:cs typeface="Georgia" pitchFamily="18" charset="0"/>
              </a:rPr>
              <a:t>dm</a:t>
            </a:r>
            <a:r>
              <a:rPr lang="fi-FI" altLang="fi-FI" sz="1600" baseline="30000" dirty="0" smtClean="0">
                <a:ea typeface="ＭＳ Ｐゴシック" pitchFamily="34" charset="-128"/>
                <a:cs typeface="Georgia" pitchFamily="18" charset="0"/>
              </a:rPr>
              <a:t>3</a:t>
            </a:r>
            <a:r>
              <a:rPr lang="fi-FI" altLang="fi-FI" sz="1600" dirty="0" smtClean="0">
                <a:ea typeface="ＭＳ Ｐゴシック" pitchFamily="34" charset="-128"/>
                <a:cs typeface="Georgia" pitchFamily="18" charset="0"/>
              </a:rPr>
              <a:t>/s</a:t>
            </a:r>
            <a:r>
              <a:rPr lang="fi-FI" altLang="fi-FI" sz="1600" dirty="0">
                <a:ea typeface="ＭＳ Ｐゴシック" pitchFamily="34" charset="-128"/>
                <a:cs typeface="Georgia" pitchFamily="18" charset="0"/>
              </a:rPr>
              <a:t>)/</a:t>
            </a:r>
            <a:r>
              <a:rPr lang="fi-FI" altLang="fi-FI" sz="1600" dirty="0" smtClean="0">
                <a:ea typeface="ＭＳ Ｐゴシック" pitchFamily="34" charset="-128"/>
                <a:cs typeface="Georgia" pitchFamily="18" charset="0"/>
              </a:rPr>
              <a:t>m</a:t>
            </a:r>
            <a:r>
              <a:rPr lang="fi-FI" altLang="fi-FI" sz="1600" baseline="30000" dirty="0" smtClean="0">
                <a:ea typeface="ＭＳ Ｐゴシック" pitchFamily="34" charset="-128"/>
                <a:cs typeface="Georgia" pitchFamily="18" charset="0"/>
              </a:rPr>
              <a:t>2</a:t>
            </a:r>
            <a:r>
              <a:rPr lang="fi-FI" altLang="fi-FI" sz="1600" dirty="0" smtClean="0">
                <a:ea typeface="ＭＳ Ｐゴシック" pitchFamily="34" charset="-128"/>
                <a:cs typeface="Georgia" pitchFamily="18" charset="0"/>
              </a:rPr>
              <a:t>, </a:t>
            </a:r>
            <a:r>
              <a:rPr lang="fi-FI" altLang="fi-FI" sz="1600" dirty="0">
                <a:ea typeface="ＭＳ Ｐゴシック" pitchFamily="34" charset="-128"/>
                <a:cs typeface="Georgia" pitchFamily="18" charset="0"/>
              </a:rPr>
              <a:t>joka vastaa ilmanvaihtokerrointa </a:t>
            </a:r>
            <a:r>
              <a:rPr lang="fi-FI" altLang="fi-FI" sz="1600" dirty="0" smtClean="0">
                <a:ea typeface="ＭＳ Ｐゴシック" pitchFamily="34" charset="-128"/>
                <a:cs typeface="Georgia" pitchFamily="18" charset="0"/>
              </a:rPr>
              <a:t>0,5 1/h </a:t>
            </a:r>
            <a:r>
              <a:rPr lang="fi-FI" altLang="fi-FI" sz="1600" dirty="0">
                <a:ea typeface="ＭＳ Ｐゴシック" pitchFamily="34" charset="-128"/>
                <a:cs typeface="Georgia" pitchFamily="18" charset="0"/>
              </a:rPr>
              <a:t>huoneessa, jonka vapaa korkeus on 2,5 </a:t>
            </a:r>
            <a:r>
              <a:rPr lang="fi-FI" altLang="fi-FI" sz="1600" dirty="0" smtClean="0">
                <a:ea typeface="ＭＳ Ｐゴシック" pitchFamily="34" charset="-128"/>
                <a:cs typeface="Georgia" pitchFamily="18" charset="0"/>
              </a:rPr>
              <a:t>m (RakMkD2)</a:t>
            </a:r>
          </a:p>
        </p:txBody>
      </p:sp>
      <p:sp>
        <p:nvSpPr>
          <p:cNvPr id="2" name="Slide Number Placeholder 1"/>
          <p:cNvSpPr>
            <a:spLocks noGrp="1"/>
          </p:cNvSpPr>
          <p:nvPr>
            <p:ph type="sldNum" sz="quarter" idx="12"/>
          </p:nvPr>
        </p:nvSpPr>
        <p:spPr/>
        <p:txBody>
          <a:bodyPr/>
          <a:lstStyle/>
          <a:p>
            <a:fld id="{49246692-9764-4796-AF2E-897E79EBAFA7}" type="slidenum">
              <a:rPr lang="fi-FI" smtClean="0"/>
              <a:pPr/>
              <a:t>86</a:t>
            </a:fld>
            <a:endParaRPr lang="fi-FI"/>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71924034"/>
      </p:ext>
    </p:extLst>
  </p:cSld>
  <p:clrMapOvr>
    <a:masterClrMapping/>
  </p:clrMapOvr>
  <p:transition spd="med">
    <p:wip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188" y="580355"/>
            <a:ext cx="7489824" cy="1079500"/>
          </a:xfrm>
        </p:spPr>
        <p:txBody>
          <a:bodyPr/>
          <a:lstStyle/>
          <a:p>
            <a:r>
              <a:rPr lang="fi-FI" altLang="fi-FI" sz="3200" dirty="0">
                <a:solidFill>
                  <a:srgbClr val="44697D"/>
                </a:solidFill>
                <a:ea typeface="ＭＳ Ｐゴシック" pitchFamily="34" charset="-128"/>
              </a:rPr>
              <a:t>Ilmanvaihtojärjestelmän käyttöaika</a:t>
            </a:r>
            <a:endParaRPr lang="fi-FI" dirty="0">
              <a:solidFill>
                <a:srgbClr val="44697D"/>
              </a:solidFill>
            </a:endParaRPr>
          </a:p>
        </p:txBody>
      </p:sp>
      <p:sp>
        <p:nvSpPr>
          <p:cNvPr id="3" name="Content Placeholder 2"/>
          <p:cNvSpPr>
            <a:spLocks noGrp="1"/>
          </p:cNvSpPr>
          <p:nvPr>
            <p:ph idx="1"/>
          </p:nvPr>
        </p:nvSpPr>
        <p:spPr>
          <a:xfrm>
            <a:off x="825187" y="1988840"/>
            <a:ext cx="7489825" cy="2880320"/>
          </a:xfrm>
        </p:spPr>
        <p:txBody>
          <a:bodyPr>
            <a:normAutofit fontScale="85000" lnSpcReduction="10000"/>
          </a:bodyPr>
          <a:lstStyle/>
          <a:p>
            <a:r>
              <a:rPr lang="fi-FI" dirty="0"/>
              <a:t>Rakennuksen käyttöajan ulkopuolella ilmanvaihdon tulee olla sellainen, ettei rakennus- ja sisustusmateriaaleista tai muista lähteistä vapautuvien ja kulkeutuvien epäpuhtauksien kertyminen sisäilmaan aiheuta käyttöaikana tiloissa oleskeleville </a:t>
            </a:r>
            <a:r>
              <a:rPr lang="fi-FI" dirty="0" smtClean="0"/>
              <a:t>terveyshaittaa</a:t>
            </a:r>
          </a:p>
          <a:p>
            <a:pPr lvl="1"/>
            <a:r>
              <a:rPr lang="fi-FI" dirty="0" smtClean="0"/>
              <a:t>Asumisterveysasetus, 2015</a:t>
            </a:r>
          </a:p>
          <a:p>
            <a:pPr marL="0" indent="0">
              <a:buNone/>
            </a:pPr>
            <a:endParaRPr lang="fi-FI" dirty="0"/>
          </a:p>
          <a:p>
            <a:r>
              <a:rPr lang="fi-FI" dirty="0"/>
              <a:t>Rakennuksen ilmanvaihdon sammuttamista ei pidä suunnitella tai toteuttaa ennen kuin on selvitetty, ettei rakenteissa ole mikrobivaurioita, joista voi kulkeutua ilmanvaihdon sammuttamisen johdosta epäpuhtauksia </a:t>
            </a:r>
            <a:r>
              <a:rPr lang="fi-FI" dirty="0" smtClean="0"/>
              <a:t>sisäilmaan</a:t>
            </a:r>
          </a:p>
          <a:p>
            <a:pPr lvl="1"/>
            <a:r>
              <a:rPr lang="fi-FI" dirty="0" smtClean="0"/>
              <a:t>Asumisterveysasetuksen soveltamisohje, osa 1, Valvira</a:t>
            </a:r>
          </a:p>
          <a:p>
            <a:endParaRPr lang="fi-FI" dirty="0"/>
          </a:p>
          <a:p>
            <a:endParaRPr lang="fi-FI" dirty="0"/>
          </a:p>
          <a:p>
            <a:endParaRPr lang="fi-FI" dirty="0"/>
          </a:p>
        </p:txBody>
      </p:sp>
      <p:pic>
        <p:nvPicPr>
          <p:cNvPr id="5"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p:txBody>
          <a:bodyPr/>
          <a:lstStyle/>
          <a:p>
            <a:fld id="{49246692-9764-4796-AF2E-897E79EBAFA7}" type="slidenum">
              <a:rPr lang="fi-FI" smtClean="0"/>
              <a:pPr/>
              <a:t>87</a:t>
            </a:fld>
            <a:endParaRPr lang="fi-FI"/>
          </a:p>
        </p:txBody>
      </p:sp>
    </p:spTree>
    <p:extLst>
      <p:ext uri="{BB962C8B-B14F-4D97-AF65-F5344CB8AC3E}">
        <p14:creationId xmlns:p14="http://schemas.microsoft.com/office/powerpoint/2010/main" val="2103599209"/>
      </p:ext>
    </p:extLst>
  </p:cSld>
  <p:clrMapOvr>
    <a:masterClrMapping/>
  </p:clrMapOvr>
  <p:transition spd="med">
    <p:wip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10" y="242020"/>
            <a:ext cx="7489824" cy="1079500"/>
          </a:xfrm>
        </p:spPr>
        <p:txBody>
          <a:bodyPr>
            <a:normAutofit/>
          </a:bodyPr>
          <a:lstStyle/>
          <a:p>
            <a:r>
              <a:rPr lang="fi-FI" dirty="0" smtClean="0">
                <a:solidFill>
                  <a:srgbClr val="44697D"/>
                </a:solidFill>
              </a:rPr>
              <a:t>Paine-eroseuranta</a:t>
            </a:r>
            <a:endParaRPr lang="en-US" dirty="0">
              <a:solidFill>
                <a:srgbClr val="44697D"/>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3754542"/>
              </p:ext>
            </p:extLst>
          </p:nvPr>
        </p:nvGraphicFramePr>
        <p:xfrm>
          <a:off x="429210" y="1556792"/>
          <a:ext cx="8229600" cy="34178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15603" y="5009897"/>
            <a:ext cx="8352928" cy="400110"/>
          </a:xfrm>
          <a:prstGeom prst="rect">
            <a:avLst/>
          </a:prstGeom>
          <a:noFill/>
        </p:spPr>
        <p:txBody>
          <a:bodyPr wrap="square" rtlCol="0">
            <a:spAutoFit/>
          </a:bodyPr>
          <a:lstStyle/>
          <a:p>
            <a:pPr algn="r"/>
            <a:r>
              <a:rPr lang="fi-FI" sz="1000" dirty="0" smtClean="0"/>
              <a:t>Kuvaaja: Paine-eron seurantamittaus ulkoilman ja sisäilman sekä sisäilman ja talotekniikkakanaalin välillä. Kuvaajassa näkyy ilmanvaihtokoneen käyttöasteen muutos vuorokauden eri aikoina. Veli-Matti Pietarinen, ©Työterveyslaitos</a:t>
            </a:r>
            <a:endParaRPr lang="fi-FI" sz="1000" dirty="0"/>
          </a:p>
        </p:txBody>
      </p:sp>
      <p:pic>
        <p:nvPicPr>
          <p:cNvPr id="8"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88</a:t>
            </a:fld>
            <a:endParaRPr lang="fi-FI"/>
          </a:p>
        </p:txBody>
      </p:sp>
    </p:spTree>
    <p:extLst>
      <p:ext uri="{BB962C8B-B14F-4D97-AF65-F5344CB8AC3E}">
        <p14:creationId xmlns:p14="http://schemas.microsoft.com/office/powerpoint/2010/main" val="3704672639"/>
      </p:ext>
    </p:extLst>
  </p:cSld>
  <p:clrMapOvr>
    <a:masterClrMapping/>
  </p:clrMapOvr>
  <p:transition spd="med">
    <p:wip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31" y="337202"/>
            <a:ext cx="6711391" cy="1143000"/>
          </a:xfrm>
        </p:spPr>
        <p:txBody>
          <a:bodyPr>
            <a:normAutofit/>
          </a:bodyPr>
          <a:lstStyle/>
          <a:p>
            <a:r>
              <a:rPr lang="fi-FI" sz="2400" dirty="0" smtClean="0">
                <a:solidFill>
                  <a:srgbClr val="44697D"/>
                </a:solidFill>
              </a:rPr>
              <a:t>Ilmavuodot</a:t>
            </a:r>
            <a:r>
              <a:rPr lang="fi-FI" dirty="0" smtClean="0">
                <a:solidFill>
                  <a:srgbClr val="44697D"/>
                </a:solidFill>
              </a:rPr>
              <a:t/>
            </a:r>
            <a:br>
              <a:rPr lang="fi-FI" dirty="0" smtClean="0">
                <a:solidFill>
                  <a:srgbClr val="44697D"/>
                </a:solidFill>
              </a:rPr>
            </a:br>
            <a:r>
              <a:rPr lang="fi-FI" dirty="0" smtClean="0">
                <a:solidFill>
                  <a:srgbClr val="44697D"/>
                </a:solidFill>
              </a:rPr>
              <a:t>Kantava alapohjan </a:t>
            </a:r>
            <a:r>
              <a:rPr lang="fi-FI" dirty="0">
                <a:solidFill>
                  <a:srgbClr val="44697D"/>
                </a:solidFill>
              </a:rPr>
              <a:t>ryömintätila</a:t>
            </a:r>
          </a:p>
        </p:txBody>
      </p:sp>
      <p:sp>
        <p:nvSpPr>
          <p:cNvPr id="3" name="Content Placeholder 2"/>
          <p:cNvSpPr>
            <a:spLocks noGrp="1"/>
          </p:cNvSpPr>
          <p:nvPr>
            <p:ph idx="1"/>
          </p:nvPr>
        </p:nvSpPr>
        <p:spPr>
          <a:xfrm>
            <a:off x="338931" y="1700808"/>
            <a:ext cx="8229600" cy="3417888"/>
          </a:xfrm>
        </p:spPr>
        <p:txBody>
          <a:bodyPr>
            <a:noAutofit/>
          </a:bodyPr>
          <a:lstStyle/>
          <a:p>
            <a:r>
              <a:rPr lang="fi-FI" dirty="0"/>
              <a:t>Mikrobiologiset olosuhteet </a:t>
            </a:r>
            <a:r>
              <a:rPr lang="fi-FI" dirty="0" smtClean="0"/>
              <a:t>edulliset, ilman mikrobipitoisuudet </a:t>
            </a:r>
            <a:r>
              <a:rPr lang="fi-FI" dirty="0"/>
              <a:t>voi olla tuhansia pmy/m</a:t>
            </a:r>
            <a:r>
              <a:rPr lang="fi-FI" baseline="30000" dirty="0"/>
              <a:t>3</a:t>
            </a:r>
          </a:p>
          <a:p>
            <a:pPr lvl="1"/>
            <a:r>
              <a:rPr lang="fi-FI" dirty="0" smtClean="0"/>
              <a:t>Vuodot </a:t>
            </a:r>
            <a:r>
              <a:rPr lang="fi-FI" dirty="0"/>
              <a:t>voivat olla merkittäviä</a:t>
            </a:r>
          </a:p>
          <a:p>
            <a:pPr lvl="1"/>
            <a:r>
              <a:rPr lang="fi-FI" dirty="0" smtClean="0"/>
              <a:t>Laboratoriomittausten perusteella </a:t>
            </a:r>
            <a:r>
              <a:rPr lang="fi-FI" dirty="0"/>
              <a:t>jopa 4 </a:t>
            </a:r>
            <a:r>
              <a:rPr lang="fi-FI" dirty="0" smtClean="0"/>
              <a:t>µm</a:t>
            </a:r>
            <a:r>
              <a:rPr lang="fi-FI" dirty="0"/>
              <a:t> </a:t>
            </a:r>
            <a:r>
              <a:rPr lang="fi-FI" dirty="0" smtClean="0"/>
              <a:t>hiukkaset </a:t>
            </a:r>
            <a:r>
              <a:rPr lang="fi-FI" dirty="0"/>
              <a:t>siirtyvät rakovirtauksissa sisälle</a:t>
            </a:r>
          </a:p>
          <a:p>
            <a:endParaRPr lang="fi-FI" dirty="0" smtClean="0"/>
          </a:p>
          <a:p>
            <a:r>
              <a:rPr lang="fi-FI" sz="2200" dirty="0" smtClean="0"/>
              <a:t>Kenttämittauksissa havaittu ryömintätilan mikrobilajistoa saman tyyppistä  mikrobistoa</a:t>
            </a:r>
          </a:p>
          <a:p>
            <a:endParaRPr lang="fi-FI" dirty="0" smtClean="0"/>
          </a:p>
          <a:p>
            <a:r>
              <a:rPr lang="fi-FI" sz="2200" dirty="0" smtClean="0"/>
              <a:t>Tiivis </a:t>
            </a:r>
            <a:r>
              <a:rPr lang="fi-FI" sz="2200" dirty="0"/>
              <a:t>ja huolellinen rakentaminen </a:t>
            </a:r>
            <a:r>
              <a:rPr lang="fi-FI" sz="2200" dirty="0" smtClean="0"/>
              <a:t>vähentää ilmavuotoa</a:t>
            </a:r>
            <a:r>
              <a:rPr lang="fi-FI" sz="2200" dirty="0"/>
              <a:t>, läpiviennit, painesuhteet, </a:t>
            </a:r>
            <a:r>
              <a:rPr lang="fi-FI" sz="2200" dirty="0" smtClean="0"/>
              <a:t>iv-tasapainotus</a:t>
            </a:r>
            <a:endParaRPr lang="fi-FI" sz="2200" dirty="0"/>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9246692-9764-4796-AF2E-897E79EBAFA7}" type="slidenum">
              <a:rPr lang="fi-FI" smtClean="0"/>
              <a:pPr/>
              <a:t>89</a:t>
            </a:fld>
            <a:endParaRPr lang="fi-FI"/>
          </a:p>
        </p:txBody>
      </p:sp>
    </p:spTree>
    <p:extLst>
      <p:ext uri="{BB962C8B-B14F-4D97-AF65-F5344CB8AC3E}">
        <p14:creationId xmlns:p14="http://schemas.microsoft.com/office/powerpoint/2010/main" val="1248216743"/>
      </p:ext>
    </p:extLst>
  </p:cSld>
  <p:clrMapOvr>
    <a:masterClrMapping/>
  </p:clrMapOvr>
  <p:transition spd="med">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p:txBody>
          <a:bodyPr/>
          <a:lstStyle/>
          <a:p>
            <a:pPr>
              <a:defRPr/>
            </a:pPr>
            <a:fld id="{68C9FCDA-979E-47BE-A93A-950E9D7ABFDE}" type="slidenum">
              <a:rPr lang="fi-FI"/>
              <a:pPr>
                <a:defRPr/>
              </a:pPr>
              <a:t>9</a:t>
            </a:fld>
            <a:endParaRPr lang="fi-FI"/>
          </a:p>
        </p:txBody>
      </p:sp>
      <p:sp>
        <p:nvSpPr>
          <p:cNvPr id="144386" name="Rectangle 2"/>
          <p:cNvSpPr>
            <a:spLocks noGrp="1"/>
          </p:cNvSpPr>
          <p:nvPr>
            <p:ph type="title"/>
          </p:nvPr>
        </p:nvSpPr>
        <p:spPr>
          <a:xfrm>
            <a:off x="430639" y="402720"/>
            <a:ext cx="8002463" cy="638944"/>
          </a:xfrm>
        </p:spPr>
        <p:txBody>
          <a:bodyPr>
            <a:normAutofit/>
          </a:bodyPr>
          <a:lstStyle/>
          <a:p>
            <a:r>
              <a:rPr lang="fi-FI" altLang="fi-FI" dirty="0" smtClean="0">
                <a:solidFill>
                  <a:srgbClr val="44697D"/>
                </a:solidFill>
                <a:ea typeface="ＭＳ Ｐゴシック" pitchFamily="34" charset="-128"/>
              </a:rPr>
              <a:t>Koneellinen poistoilmanvaihto</a:t>
            </a:r>
          </a:p>
        </p:txBody>
      </p:sp>
      <p:sp>
        <p:nvSpPr>
          <p:cNvPr id="144387" name="Rectangle 3"/>
          <p:cNvSpPr>
            <a:spLocks noGrp="1"/>
          </p:cNvSpPr>
          <p:nvPr>
            <p:ph type="body" sz="half" idx="1"/>
          </p:nvPr>
        </p:nvSpPr>
        <p:spPr>
          <a:xfrm>
            <a:off x="468313" y="1248843"/>
            <a:ext cx="4978896" cy="4732337"/>
          </a:xfrm>
        </p:spPr>
        <p:txBody>
          <a:bodyPr>
            <a:normAutofit lnSpcReduction="10000"/>
          </a:bodyPr>
          <a:lstStyle/>
          <a:p>
            <a:pPr marL="0" indent="0">
              <a:lnSpc>
                <a:spcPct val="90000"/>
              </a:lnSpc>
              <a:buNone/>
            </a:pPr>
            <a:r>
              <a:rPr lang="fi-FI" altLang="fi-FI" sz="1800" dirty="0" smtClean="0">
                <a:ea typeface="ＭＳ Ｐゴシック" pitchFamily="34" charset="-128"/>
                <a:cs typeface="ＭＳ Ｐゴシック" pitchFamily="34" charset="-128"/>
              </a:rPr>
              <a:t>Yleinen ilmanvaihtotapa asuinrakennuksissa</a:t>
            </a:r>
          </a:p>
          <a:p>
            <a:pPr>
              <a:lnSpc>
                <a:spcPct val="90000"/>
              </a:lnSpc>
            </a:pPr>
            <a:r>
              <a:rPr lang="fi-FI" altLang="fi-FI" sz="1600" dirty="0">
                <a:ea typeface="ＭＳ Ｐゴシック" pitchFamily="34" charset="-128"/>
                <a:cs typeface="Georgia" pitchFamily="18" charset="0"/>
              </a:rPr>
              <a:t>I</a:t>
            </a:r>
            <a:r>
              <a:rPr lang="fi-FI" altLang="fi-FI" sz="1600" dirty="0" smtClean="0">
                <a:ea typeface="ＭＳ Ｐゴシック" pitchFamily="34" charset="-128"/>
                <a:cs typeface="Georgia" pitchFamily="18" charset="0"/>
              </a:rPr>
              <a:t>lma poistetaan puhaltimen avulla esim. katolla oleva huippuimuri</a:t>
            </a:r>
          </a:p>
          <a:p>
            <a:pPr>
              <a:lnSpc>
                <a:spcPct val="90000"/>
              </a:lnSpc>
            </a:pPr>
            <a:r>
              <a:rPr lang="fi-FI" altLang="fi-FI" sz="1600" dirty="0">
                <a:ea typeface="ＭＳ Ｐゴシック" pitchFamily="34" charset="-128"/>
                <a:cs typeface="Georgia" pitchFamily="18" charset="0"/>
              </a:rPr>
              <a:t>K</a:t>
            </a:r>
            <a:r>
              <a:rPr lang="fi-FI" altLang="fi-FI" sz="1600" dirty="0" smtClean="0">
                <a:ea typeface="ＭＳ Ｐゴシック" pitchFamily="34" charset="-128"/>
                <a:cs typeface="Georgia" pitchFamily="18" charset="0"/>
              </a:rPr>
              <a:t>orvausilman saanti on järjestettävä</a:t>
            </a:r>
          </a:p>
          <a:p>
            <a:pPr lvl="1">
              <a:lnSpc>
                <a:spcPct val="90000"/>
              </a:lnSpc>
            </a:pPr>
            <a:r>
              <a:rPr lang="fi-FI" altLang="fi-FI" sz="1400" dirty="0">
                <a:ea typeface="ＭＳ Ｐゴシック" pitchFamily="34" charset="-128"/>
                <a:cs typeface="Georgia" pitchFamily="18" charset="0"/>
              </a:rPr>
              <a:t>S</a:t>
            </a:r>
            <a:r>
              <a:rPr lang="fi-FI" altLang="fi-FI" sz="1400" dirty="0" smtClean="0">
                <a:ea typeface="ＭＳ Ｐゴシック" pitchFamily="34" charset="-128"/>
                <a:cs typeface="Georgia" pitchFamily="18" charset="0"/>
              </a:rPr>
              <a:t>iirtoilmaventtiilit, seinä- ja ikkunarakenteissa</a:t>
            </a:r>
          </a:p>
          <a:p>
            <a:pPr>
              <a:lnSpc>
                <a:spcPct val="90000"/>
              </a:lnSpc>
            </a:pPr>
            <a:r>
              <a:rPr lang="fi-FI" altLang="fi-FI" sz="1600" dirty="0">
                <a:ea typeface="ＭＳ Ｐゴシック" pitchFamily="34" charset="-128"/>
                <a:cs typeface="Georgia" pitchFamily="18" charset="0"/>
              </a:rPr>
              <a:t>I</a:t>
            </a:r>
            <a:r>
              <a:rPr lang="fi-FI" altLang="fi-FI" sz="1600" dirty="0" smtClean="0">
                <a:ea typeface="ＭＳ Ｐゴシック" pitchFamily="34" charset="-128"/>
                <a:cs typeface="Georgia" pitchFamily="18" charset="0"/>
              </a:rPr>
              <a:t>lmanvaihdon tehokkuus ei ole riippuvainen sääolosuhteista</a:t>
            </a:r>
          </a:p>
          <a:p>
            <a:pPr lvl="1">
              <a:lnSpc>
                <a:spcPct val="90000"/>
              </a:lnSpc>
            </a:pPr>
            <a:endParaRPr lang="fi-FI" altLang="fi-FI" sz="1100" dirty="0" smtClean="0">
              <a:ea typeface="ＭＳ Ｐゴシック" pitchFamily="34" charset="-128"/>
              <a:cs typeface="Georgia" pitchFamily="18" charset="0"/>
            </a:endParaRPr>
          </a:p>
          <a:p>
            <a:pPr marL="0" indent="0">
              <a:lnSpc>
                <a:spcPct val="90000"/>
              </a:lnSpc>
              <a:buNone/>
            </a:pPr>
            <a:r>
              <a:rPr lang="fi-FI" altLang="fi-FI" sz="1800" dirty="0" smtClean="0">
                <a:ea typeface="ＭＳ Ｐゴシック" pitchFamily="34" charset="-128"/>
                <a:cs typeface="ＭＳ Ｐゴシック" pitchFamily="34" charset="-128"/>
              </a:rPr>
              <a:t>Ongelmat</a:t>
            </a:r>
          </a:p>
          <a:p>
            <a:pPr>
              <a:lnSpc>
                <a:spcPct val="90000"/>
              </a:lnSpc>
            </a:pPr>
            <a:r>
              <a:rPr lang="fi-FI" altLang="fi-FI" sz="1600" b="1" dirty="0" smtClean="0">
                <a:ea typeface="ＭＳ Ｐゴシック" pitchFamily="34" charset="-128"/>
                <a:cs typeface="Georgia" pitchFamily="18" charset="0"/>
              </a:rPr>
              <a:t>Riittävä tuloilman saaminen sisätiloihin</a:t>
            </a:r>
          </a:p>
          <a:p>
            <a:pPr>
              <a:lnSpc>
                <a:spcPct val="90000"/>
              </a:lnSpc>
            </a:pPr>
            <a:r>
              <a:rPr lang="fi-FI" altLang="fi-FI" sz="1600" b="1" dirty="0">
                <a:ea typeface="ＭＳ Ｐゴシック" pitchFamily="34" charset="-128"/>
                <a:cs typeface="Georgia" pitchFamily="18" charset="0"/>
              </a:rPr>
              <a:t>R</a:t>
            </a:r>
            <a:r>
              <a:rPr lang="fi-FI" altLang="fi-FI" sz="1600" b="1" dirty="0" smtClean="0">
                <a:ea typeface="ＭＳ Ｐゴシック" pitchFamily="34" charset="-128"/>
                <a:cs typeface="Georgia" pitchFamily="18" charset="0"/>
              </a:rPr>
              <a:t>akennuksen alipaineisuus</a:t>
            </a:r>
          </a:p>
          <a:p>
            <a:pPr lvl="1">
              <a:lnSpc>
                <a:spcPct val="90000"/>
              </a:lnSpc>
            </a:pPr>
            <a:r>
              <a:rPr lang="fi-FI" altLang="fi-FI" sz="1400" dirty="0">
                <a:ea typeface="ＭＳ Ｐゴシック" pitchFamily="34" charset="-128"/>
                <a:cs typeface="Georgia" pitchFamily="18" charset="0"/>
              </a:rPr>
              <a:t>V</a:t>
            </a:r>
            <a:r>
              <a:rPr lang="fi-FI" altLang="fi-FI" sz="1400" dirty="0" smtClean="0">
                <a:ea typeface="ＭＳ Ｐゴシック" pitchFamily="34" charset="-128"/>
                <a:cs typeface="Georgia" pitchFamily="18" charset="0"/>
              </a:rPr>
              <a:t>uotoilmaa </a:t>
            </a:r>
            <a:r>
              <a:rPr lang="fi-FI" altLang="fi-FI" sz="1400" dirty="0">
                <a:ea typeface="ＭＳ Ｐゴシック" pitchFamily="34" charset="-128"/>
                <a:cs typeface="Georgia" pitchFamily="18" charset="0"/>
              </a:rPr>
              <a:t>rakenteiden tai epäpuhtauslähteiden kautta</a:t>
            </a:r>
          </a:p>
          <a:p>
            <a:pPr>
              <a:lnSpc>
                <a:spcPct val="90000"/>
              </a:lnSpc>
            </a:pPr>
            <a:r>
              <a:rPr lang="fi-FI" altLang="fi-FI" sz="1600" b="1" dirty="0">
                <a:ea typeface="ＭＳ Ｐゴシック" pitchFamily="34" charset="-128"/>
                <a:cs typeface="Georgia" pitchFamily="18" charset="0"/>
              </a:rPr>
              <a:t>V</a:t>
            </a:r>
            <a:r>
              <a:rPr lang="fi-FI" altLang="fi-FI" sz="1600" b="1" dirty="0" smtClean="0">
                <a:ea typeface="ＭＳ Ｐゴシック" pitchFamily="34" charset="-128"/>
                <a:cs typeface="Georgia" pitchFamily="18" charset="0"/>
              </a:rPr>
              <a:t>etoisuus, sisäilman lämpötilan vaihtelut</a:t>
            </a:r>
          </a:p>
          <a:p>
            <a:pPr lvl="1">
              <a:lnSpc>
                <a:spcPct val="90000"/>
              </a:lnSpc>
            </a:pPr>
            <a:r>
              <a:rPr lang="fi-FI" altLang="fi-FI" sz="1400" dirty="0">
                <a:ea typeface="ＭＳ Ｐゴシック" pitchFamily="34" charset="-128"/>
                <a:cs typeface="Georgia" pitchFamily="18" charset="0"/>
              </a:rPr>
              <a:t>K</a:t>
            </a:r>
            <a:r>
              <a:rPr lang="fi-FI" altLang="fi-FI" sz="1400" dirty="0" smtClean="0">
                <a:ea typeface="ＭＳ Ｐゴシック" pitchFamily="34" charset="-128"/>
                <a:cs typeface="Georgia" pitchFamily="18" charset="0"/>
              </a:rPr>
              <a:t>orvausilma ei yleensä esilämmitettyä</a:t>
            </a:r>
          </a:p>
          <a:p>
            <a:pPr>
              <a:lnSpc>
                <a:spcPct val="90000"/>
              </a:lnSpc>
            </a:pPr>
            <a:r>
              <a:rPr lang="fi-FI" altLang="fi-FI" sz="1600" b="1" dirty="0">
                <a:ea typeface="ＭＳ Ｐゴシック" pitchFamily="34" charset="-128"/>
                <a:cs typeface="Georgia" pitchFamily="18" charset="0"/>
              </a:rPr>
              <a:t>E</a:t>
            </a:r>
            <a:r>
              <a:rPr lang="fi-FI" altLang="fi-FI" sz="1600" b="1" dirty="0" smtClean="0">
                <a:ea typeface="ＭＳ Ｐゴシック" pitchFamily="34" charset="-128"/>
                <a:cs typeface="Georgia" pitchFamily="18" charset="0"/>
              </a:rPr>
              <a:t>nergiatehokkuus</a:t>
            </a:r>
          </a:p>
          <a:p>
            <a:pPr lvl="1">
              <a:lnSpc>
                <a:spcPct val="90000"/>
              </a:lnSpc>
            </a:pPr>
            <a:r>
              <a:rPr lang="fi-FI" altLang="fi-FI" sz="1400" dirty="0">
                <a:ea typeface="ＭＳ Ｐゴシック" pitchFamily="34" charset="-128"/>
                <a:cs typeface="Georgia" pitchFamily="18" charset="0"/>
              </a:rPr>
              <a:t>E</a:t>
            </a:r>
            <a:r>
              <a:rPr lang="fi-FI" altLang="fi-FI" sz="1400" dirty="0" smtClean="0">
                <a:ea typeface="ＭＳ Ｐゴシック" pitchFamily="34" charset="-128"/>
                <a:cs typeface="Georgia" pitchFamily="18" charset="0"/>
              </a:rPr>
              <a:t>i lämmöntalteenottoa</a:t>
            </a:r>
          </a:p>
          <a:p>
            <a:pPr>
              <a:lnSpc>
                <a:spcPct val="90000"/>
              </a:lnSpc>
            </a:pPr>
            <a:r>
              <a:rPr lang="fi-FI" altLang="fi-FI" sz="1600" b="1" dirty="0" smtClean="0">
                <a:ea typeface="ＭＳ Ｐゴシック" pitchFamily="34" charset="-128"/>
                <a:cs typeface="Georgia" pitchFamily="18" charset="0"/>
              </a:rPr>
              <a:t>Ei tuloilman suodatusta</a:t>
            </a:r>
          </a:p>
          <a:p>
            <a:pPr lvl="1">
              <a:lnSpc>
                <a:spcPct val="90000"/>
              </a:lnSpc>
            </a:pPr>
            <a:r>
              <a:rPr lang="fi-FI" altLang="fi-FI" sz="1400" dirty="0" smtClean="0">
                <a:ea typeface="ＭＳ Ｐゴシック" pitchFamily="34" charset="-128"/>
                <a:cs typeface="Georgia" pitchFamily="18" charset="0"/>
              </a:rPr>
              <a:t>Hygienia</a:t>
            </a:r>
          </a:p>
          <a:p>
            <a:pPr>
              <a:lnSpc>
                <a:spcPct val="90000"/>
              </a:lnSpc>
            </a:pPr>
            <a:endParaRPr lang="fi-FI" altLang="fi-FI" sz="1600" dirty="0" smtClean="0">
              <a:ea typeface="ＭＳ Ｐゴシック" pitchFamily="34" charset="-128"/>
              <a:cs typeface="ＭＳ Ｐゴシック" pitchFamily="34" charset="-128"/>
            </a:endParaRPr>
          </a:p>
          <a:p>
            <a:pPr>
              <a:lnSpc>
                <a:spcPct val="90000"/>
              </a:lnSpc>
            </a:pPr>
            <a:endParaRPr lang="fi-FI" altLang="fi-FI" sz="1600" dirty="0" smtClean="0">
              <a:ea typeface="ＭＳ Ｐゴシック" pitchFamily="34" charset="-128"/>
              <a:cs typeface="ＭＳ Ｐゴシック" pitchFamily="34" charset="-128"/>
            </a:endParaRPr>
          </a:p>
        </p:txBody>
      </p:sp>
      <p:pic>
        <p:nvPicPr>
          <p:cNvPr id="144389" name="Picture 5"/>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5796136" y="1412776"/>
            <a:ext cx="2743200" cy="4205288"/>
          </a:xfrm>
          <a:noFill/>
          <a:ln/>
        </p:spPr>
      </p:pic>
      <p:pic>
        <p:nvPicPr>
          <p:cNvPr id="8"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395536" y="6081706"/>
            <a:ext cx="1296144" cy="430760"/>
          </a:xfrm>
          <a:prstGeom prst="rect">
            <a:avLst/>
          </a:prstGeom>
          <a:noFill/>
          <a:ln>
            <a:noFill/>
          </a:ln>
          <a:extLst>
            <a:ext uri="{53640926-AAD7-44D8-BBD7-CCE9431645EC}">
              <a14:shadowObscured xmlns:a14="http://schemas.microsoft.com/office/drawing/2010/main"/>
            </a:ext>
          </a:extLst>
        </p:spPr>
      </p:pic>
      <p:sp>
        <p:nvSpPr>
          <p:cNvPr id="9" name="Slide Number Placeholder 2"/>
          <p:cNvSpPr txBox="1">
            <a:spLocks/>
          </p:cNvSpPr>
          <p:nvPr/>
        </p:nvSpPr>
        <p:spPr>
          <a:xfrm>
            <a:off x="8316912" y="6198834"/>
            <a:ext cx="503238" cy="365125"/>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i-FI" b="1" dirty="0" smtClean="0">
                <a:solidFill>
                  <a:srgbClr val="C00000"/>
                </a:solidFill>
              </a:rPr>
              <a:t>9</a:t>
            </a:r>
            <a:endParaRPr lang="fi-FI" b="1" dirty="0">
              <a:solidFill>
                <a:srgbClr val="C00000"/>
              </a:solidFill>
            </a:endParaRPr>
          </a:p>
        </p:txBody>
      </p:sp>
    </p:spTree>
    <p:extLst>
      <p:ext uri="{BB962C8B-B14F-4D97-AF65-F5344CB8AC3E}">
        <p14:creationId xmlns:p14="http://schemas.microsoft.com/office/powerpoint/2010/main" val="297855657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537605" y="1219290"/>
            <a:ext cx="5904656" cy="4874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467222" y="284859"/>
            <a:ext cx="8352928" cy="1143000"/>
          </a:xfrm>
        </p:spPr>
        <p:txBody>
          <a:bodyPr>
            <a:normAutofit/>
          </a:bodyPr>
          <a:lstStyle/>
          <a:p>
            <a:r>
              <a:rPr lang="fi-FI" sz="2400" dirty="0" smtClean="0">
                <a:solidFill>
                  <a:srgbClr val="44697D"/>
                </a:solidFill>
              </a:rPr>
              <a:t>Ilmavuodot</a:t>
            </a:r>
            <a:r>
              <a:rPr lang="fi-FI" dirty="0" smtClean="0">
                <a:solidFill>
                  <a:srgbClr val="44697D"/>
                </a:solidFill>
              </a:rPr>
              <a:t/>
            </a:r>
            <a:br>
              <a:rPr lang="fi-FI" dirty="0" smtClean="0">
                <a:solidFill>
                  <a:srgbClr val="44697D"/>
                </a:solidFill>
              </a:rPr>
            </a:br>
            <a:r>
              <a:rPr lang="fi-FI" dirty="0" smtClean="0">
                <a:solidFill>
                  <a:srgbClr val="44697D"/>
                </a:solidFill>
              </a:rPr>
              <a:t>Kantavan alapohjan ryömintätila</a:t>
            </a:r>
            <a:endParaRPr lang="fi-FI" dirty="0">
              <a:solidFill>
                <a:srgbClr val="44697D"/>
              </a:solidFill>
            </a:endParaRPr>
          </a:p>
        </p:txBody>
      </p:sp>
      <p:sp>
        <p:nvSpPr>
          <p:cNvPr id="6" name="Footer Placeholder 4"/>
          <p:cNvSpPr txBox="1">
            <a:spLocks/>
          </p:cNvSpPr>
          <p:nvPr/>
        </p:nvSpPr>
        <p:spPr>
          <a:xfrm>
            <a:off x="2844800" y="5814810"/>
            <a:ext cx="5975350" cy="360362"/>
          </a:xfrm>
          <a:prstGeom prst="rect">
            <a:avLst/>
          </a:prstGeom>
        </p:spPr>
        <p:txBody>
          <a:bodyPr vert="horz" lIns="91440" tIns="45720" rIns="91440" bIns="45720" rtlCol="0" anchor="b"/>
          <a:lstStyle>
            <a:defPPr>
              <a:defRPr lang="fi-FI"/>
            </a:defPPr>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r>
              <a:rPr lang="fi-FI" sz="1050" dirty="0" smtClean="0"/>
              <a:t>Ympäristöministeriö, kuntotutkimusopas, luonnosversio 23.1.2015</a:t>
            </a:r>
            <a:endParaRPr lang="fi-FI" sz="1200" dirty="0"/>
          </a:p>
        </p:txBody>
      </p:sp>
      <p:pic>
        <p:nvPicPr>
          <p:cNvPr id="8"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90</a:t>
            </a:fld>
            <a:endParaRPr lang="fi-FI"/>
          </a:p>
        </p:txBody>
      </p:sp>
    </p:spTree>
    <p:extLst>
      <p:ext uri="{BB962C8B-B14F-4D97-AF65-F5344CB8AC3E}">
        <p14:creationId xmlns:p14="http://schemas.microsoft.com/office/powerpoint/2010/main" val="3816947875"/>
      </p:ext>
    </p:extLst>
  </p:cSld>
  <p:clrMapOvr>
    <a:masterClrMapping/>
  </p:clrMapOvr>
  <p:transition spd="med">
    <p:wip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2"/>
          <p:cNvSpPr>
            <a:spLocks noGrp="1" noChangeArrowheads="1"/>
          </p:cNvSpPr>
          <p:nvPr>
            <p:ph type="title"/>
          </p:nvPr>
        </p:nvSpPr>
        <p:spPr>
          <a:xfrm>
            <a:off x="530796" y="404664"/>
            <a:ext cx="7489824" cy="720180"/>
          </a:xfrm>
        </p:spPr>
        <p:txBody>
          <a:bodyPr lIns="91431" tIns="45715" rIns="91431" bIns="45715"/>
          <a:lstStyle/>
          <a:p>
            <a:r>
              <a:rPr lang="fi-FI" dirty="0" smtClean="0">
                <a:solidFill>
                  <a:srgbClr val="44697D"/>
                </a:solidFill>
                <a:ea typeface="ＭＳ Ｐゴシック"/>
                <a:cs typeface="ＭＳ Ｐゴシック"/>
              </a:rPr>
              <a:t>Paine-eroseuranta</a:t>
            </a:r>
            <a:endParaRPr lang="fi-FI" b="0" dirty="0" smtClean="0">
              <a:solidFill>
                <a:srgbClr val="44697D"/>
              </a:solidFill>
              <a:ea typeface="ＭＳ Ｐゴシック"/>
              <a:cs typeface="ＭＳ Ｐゴシック"/>
            </a:endParaRPr>
          </a:p>
        </p:txBody>
      </p:sp>
      <p:pic>
        <p:nvPicPr>
          <p:cNvPr id="201746" name="Picture 18"/>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89366" y="1299742"/>
            <a:ext cx="7136510" cy="428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62954" y="5590401"/>
            <a:ext cx="7222994" cy="430887"/>
          </a:xfrm>
          <a:prstGeom prst="rect">
            <a:avLst/>
          </a:prstGeom>
          <a:noFill/>
        </p:spPr>
        <p:txBody>
          <a:bodyPr wrap="square" rtlCol="0">
            <a:spAutoFit/>
          </a:bodyPr>
          <a:lstStyle/>
          <a:p>
            <a:r>
              <a:rPr lang="fi-FI" sz="1050" dirty="0" smtClean="0"/>
              <a:t>Kuvaaja: Paine-eron seurantamittaus alapohjan ryömintätilan ja sisäilman välillä, seuranta-aikana 4 vuorokautta. Veli-Matti Pietarinen, </a:t>
            </a:r>
            <a:r>
              <a:rPr lang="fi-FI" sz="1050" dirty="0"/>
              <a:t>©</a:t>
            </a:r>
            <a:r>
              <a:rPr lang="fi-FI" sz="1050" dirty="0" smtClean="0"/>
              <a:t>Työterveyslaitos</a:t>
            </a:r>
            <a:endParaRPr lang="fi-FI" sz="1050" dirty="0"/>
          </a:p>
        </p:txBody>
      </p:sp>
      <p:pic>
        <p:nvPicPr>
          <p:cNvPr id="6"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91</a:t>
            </a:fld>
            <a:endParaRPr lang="fi-FI"/>
          </a:p>
        </p:txBody>
      </p:sp>
    </p:spTree>
    <p:extLst>
      <p:ext uri="{BB962C8B-B14F-4D97-AF65-F5344CB8AC3E}">
        <p14:creationId xmlns:p14="http://schemas.microsoft.com/office/powerpoint/2010/main" val="1231462597"/>
      </p:ext>
    </p:extLst>
  </p:cSld>
  <p:clrMapOvr>
    <a:masterClrMapping/>
  </p:clrMapOvr>
  <p:transition spd="med">
    <p:wip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sz="quarter" idx="4294967295"/>
          </p:nvPr>
        </p:nvSpPr>
        <p:spPr>
          <a:xfrm>
            <a:off x="549342" y="325886"/>
            <a:ext cx="7770179" cy="486962"/>
          </a:xfrm>
        </p:spPr>
        <p:txBody>
          <a:bodyPr lIns="91431" tIns="45715" rIns="91431" bIns="45715">
            <a:noAutofit/>
          </a:bodyPr>
          <a:lstStyle/>
          <a:p>
            <a:r>
              <a:rPr lang="fi-FI" altLang="fi-FI" sz="2000" dirty="0" smtClean="0">
                <a:solidFill>
                  <a:srgbClr val="44697D"/>
                </a:solidFill>
                <a:ea typeface="ＭＳ Ｐゴシック" pitchFamily="34" charset="-128"/>
              </a:rPr>
              <a:t>Lämpökuvaus, ilmavuodot kantavan alapohjan ryömintätilasta </a:t>
            </a:r>
          </a:p>
        </p:txBody>
      </p:sp>
      <p:pic>
        <p:nvPicPr>
          <p:cNvPr id="126979" name="Picture 8"/>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3635896" y="3186751"/>
            <a:ext cx="2749550" cy="2292350"/>
          </a:xfrm>
        </p:spPr>
      </p:pic>
      <p:pic>
        <p:nvPicPr>
          <p:cNvPr id="126980" name="Picture 9"/>
          <p:cNvPicPr>
            <a:picLocks noGrp="1" noChangeAspect="1" noChangeArrowheads="1"/>
          </p:cNvPicPr>
          <p:nvPr>
            <p:ph sz="quarter" idx="4294967295"/>
          </p:nvPr>
        </p:nvPicPr>
        <p:blipFill>
          <a:blip r:embed="rId4" cstate="email">
            <a:extLst>
              <a:ext uri="{28A0092B-C50C-407E-A947-70E740481C1C}">
                <a14:useLocalDpi xmlns:a14="http://schemas.microsoft.com/office/drawing/2010/main"/>
              </a:ext>
            </a:extLst>
          </a:blip>
          <a:srcRect/>
          <a:stretch>
            <a:fillRect/>
          </a:stretch>
        </p:blipFill>
        <p:spPr>
          <a:xfrm>
            <a:off x="3635896" y="949672"/>
            <a:ext cx="2749550" cy="2223387"/>
          </a:xfrm>
        </p:spPr>
      </p:pic>
      <p:pic>
        <p:nvPicPr>
          <p:cNvPr id="126981" name="Picture 10" descr="P1040193"/>
          <p:cNvPicPr>
            <a:picLocks noGrp="1" noChangeAspect="1" noChangeArrowheads="1"/>
          </p:cNvPicPr>
          <p:nvPr>
            <p:ph sz="quarter" idx="4294967295"/>
          </p:nvPr>
        </p:nvPicPr>
        <p:blipFill>
          <a:blip r:embed="rId5" cstate="email">
            <a:extLst>
              <a:ext uri="{28A0092B-C50C-407E-A947-70E740481C1C}">
                <a14:useLocalDpi xmlns:a14="http://schemas.microsoft.com/office/drawing/2010/main"/>
              </a:ext>
            </a:extLst>
          </a:blip>
          <a:srcRect/>
          <a:stretch>
            <a:fillRect/>
          </a:stretch>
        </p:blipFill>
        <p:spPr>
          <a:xfrm>
            <a:off x="755576" y="3173059"/>
            <a:ext cx="2765425" cy="2306042"/>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6982" name="Picture 11" descr="P1040071"/>
          <p:cNvPicPr>
            <a:picLocks noGrp="1" noChangeAspect="1" noChangeArrowheads="1"/>
          </p:cNvPicPr>
          <p:nvPr>
            <p:ph sz="quarter" idx="4294967295"/>
          </p:nvPr>
        </p:nvPicPr>
        <p:blipFill>
          <a:blip r:embed="rId6" cstate="email">
            <a:extLst>
              <a:ext uri="{28A0092B-C50C-407E-A947-70E740481C1C}">
                <a14:useLocalDpi xmlns:a14="http://schemas.microsoft.com/office/drawing/2010/main"/>
              </a:ext>
            </a:extLst>
          </a:blip>
          <a:srcRect/>
          <a:stretch>
            <a:fillRect/>
          </a:stretch>
        </p:blipFill>
        <p:spPr>
          <a:xfrm>
            <a:off x="755576" y="895531"/>
            <a:ext cx="2765425" cy="224155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Kuva 26" descr="Kuvaus: Savonia_Word_tunniste"/>
          <p:cNvPicPr/>
          <p:nvPr/>
        </p:nvPicPr>
        <p:blipFill rotWithShape="1">
          <a:blip r:embed="rId7"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92</a:t>
            </a:fld>
            <a:endParaRPr lang="fi-FI" dirty="0"/>
          </a:p>
        </p:txBody>
      </p:sp>
    </p:spTree>
    <p:extLst>
      <p:ext uri="{BB962C8B-B14F-4D97-AF65-F5344CB8AC3E}">
        <p14:creationId xmlns:p14="http://schemas.microsoft.com/office/powerpoint/2010/main" val="2100217088"/>
      </p:ext>
    </p:extLst>
  </p:cSld>
  <p:clrMapOvr>
    <a:masterClrMapping/>
  </p:clrMapOvr>
  <p:transition spd="med">
    <p:wip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p:cNvSpPr>
          <p:nvPr>
            <p:ph type="title"/>
          </p:nvPr>
        </p:nvSpPr>
        <p:spPr>
          <a:xfrm>
            <a:off x="285760" y="0"/>
            <a:ext cx="5194920" cy="1143000"/>
          </a:xfrm>
        </p:spPr>
        <p:txBody>
          <a:bodyPr>
            <a:normAutofit/>
          </a:bodyPr>
          <a:lstStyle/>
          <a:p>
            <a:r>
              <a:rPr lang="fi-FI" altLang="fi-FI" dirty="0" smtClean="0">
                <a:solidFill>
                  <a:srgbClr val="44697D"/>
                </a:solidFill>
                <a:ea typeface="ＭＳ Ｐゴシック" pitchFamily="34" charset="-128"/>
              </a:rPr>
              <a:t>Paine-erot tilojen välillä</a:t>
            </a:r>
          </a:p>
        </p:txBody>
      </p:sp>
      <p:sp>
        <p:nvSpPr>
          <p:cNvPr id="142341" name="Rectangle 5"/>
          <p:cNvSpPr>
            <a:spLocks noGrp="1"/>
          </p:cNvSpPr>
          <p:nvPr>
            <p:ph type="body" sz="half" idx="1"/>
          </p:nvPr>
        </p:nvSpPr>
        <p:spPr>
          <a:xfrm>
            <a:off x="457200" y="1433513"/>
            <a:ext cx="4330824" cy="4732337"/>
          </a:xfrm>
        </p:spPr>
        <p:txBody>
          <a:bodyPr>
            <a:normAutofit/>
          </a:bodyPr>
          <a:lstStyle/>
          <a:p>
            <a:r>
              <a:rPr lang="fi-FI" altLang="fi-FI" dirty="0" smtClean="0">
                <a:ea typeface="ＭＳ Ｐゴシック" pitchFamily="34" charset="-128"/>
                <a:cs typeface="ＭＳ Ｐゴシック" pitchFamily="34" charset="-128"/>
              </a:rPr>
              <a:t>Toimistotilan alakerrassa öljypumppaamo</a:t>
            </a:r>
          </a:p>
          <a:p>
            <a:endParaRPr lang="fi-FI" altLang="fi-FI" dirty="0" smtClean="0">
              <a:ea typeface="ＭＳ Ｐゴシック" pitchFamily="34" charset="-128"/>
              <a:cs typeface="ＭＳ Ｐゴシック" pitchFamily="34" charset="-128"/>
            </a:endParaRPr>
          </a:p>
          <a:p>
            <a:r>
              <a:rPr lang="fi-FI" altLang="fi-FI" dirty="0" smtClean="0">
                <a:ea typeface="ＭＳ Ｐゴシック" pitchFamily="34" charset="-128"/>
                <a:cs typeface="ＭＳ Ｐゴシック" pitchFamily="34" charset="-128"/>
              </a:rPr>
              <a:t>Toimistotilat alipaineisia alakerran tiloihin nähden</a:t>
            </a:r>
          </a:p>
          <a:p>
            <a:pPr lvl="1"/>
            <a:r>
              <a:rPr lang="fi-FI" altLang="fi-FI" dirty="0">
                <a:ea typeface="ＭＳ Ｐゴシック" pitchFamily="34" charset="-128"/>
                <a:cs typeface="Georgia" pitchFamily="18" charset="0"/>
              </a:rPr>
              <a:t>R</a:t>
            </a:r>
            <a:r>
              <a:rPr lang="fi-FI" altLang="fi-FI" dirty="0" smtClean="0">
                <a:ea typeface="ＭＳ Ｐゴシック" pitchFamily="34" charset="-128"/>
                <a:cs typeface="Georgia" pitchFamily="18" charset="0"/>
              </a:rPr>
              <a:t>aakaöljyn hajua toimistotiloihin välipohjan läpivienneistä</a:t>
            </a:r>
          </a:p>
          <a:p>
            <a:pPr marL="266700" lvl="1" indent="0">
              <a:buNone/>
            </a:pPr>
            <a:endParaRPr lang="fi-FI" altLang="fi-FI" sz="1600" dirty="0" smtClean="0">
              <a:ea typeface="ＭＳ Ｐゴシック" pitchFamily="34" charset="-128"/>
              <a:cs typeface="Georgia" pitchFamily="18" charset="0"/>
            </a:endParaRPr>
          </a:p>
        </p:txBody>
      </p:sp>
      <p:pic>
        <p:nvPicPr>
          <p:cNvPr id="142344" name="Picture 8"/>
          <p:cNvPicPr>
            <a:picLocks noGrp="1" noChangeAspect="1" noChangeArrowheads="1"/>
          </p:cNvPicPr>
          <p:nvPr>
            <p:ph sz="quarter" idx="2"/>
          </p:nvPr>
        </p:nvPicPr>
        <p:blipFill>
          <a:blip r:embed="rId3" cstate="email">
            <a:extLst>
              <a:ext uri="{28A0092B-C50C-407E-A947-70E740481C1C}">
                <a14:useLocalDpi xmlns:a14="http://schemas.microsoft.com/office/drawing/2010/main"/>
              </a:ext>
            </a:extLst>
          </a:blip>
          <a:srcRect/>
          <a:stretch>
            <a:fillRect/>
          </a:stretch>
        </p:blipFill>
        <p:spPr>
          <a:xfrm>
            <a:off x="4788024" y="3501008"/>
            <a:ext cx="2880320" cy="2159865"/>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345" name="Picture 9"/>
          <p:cNvPicPr>
            <a:picLocks noGrp="1" noChangeAspect="1" noChangeArrowheads="1"/>
          </p:cNvPicPr>
          <p:nvPr>
            <p:ph sz="quarter" idx="3"/>
          </p:nvPr>
        </p:nvPicPr>
        <p:blipFill>
          <a:blip r:embed="rId4" cstate="email">
            <a:extLst>
              <a:ext uri="{28A0092B-C50C-407E-A947-70E740481C1C}">
                <a14:useLocalDpi xmlns:a14="http://schemas.microsoft.com/office/drawing/2010/main"/>
              </a:ext>
            </a:extLst>
          </a:blip>
          <a:srcRect/>
          <a:stretch>
            <a:fillRect/>
          </a:stretch>
        </p:blipFill>
        <p:spPr>
          <a:xfrm>
            <a:off x="4788024" y="1340768"/>
            <a:ext cx="2880320" cy="2160239"/>
          </a:xfrm>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Kuva 26" descr="Kuvaus: Savonia_Word_tunniste"/>
          <p:cNvPicPr/>
          <p:nvPr/>
        </p:nvPicPr>
        <p:blipFill rotWithShape="1">
          <a:blip r:embed="rId5"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10" name="Slide Number Placeholder 1"/>
          <p:cNvSpPr>
            <a:spLocks noGrp="1"/>
          </p:cNvSpPr>
          <p:nvPr>
            <p:ph type="sldNum" sz="quarter" idx="12"/>
          </p:nvPr>
        </p:nvSpPr>
        <p:spPr>
          <a:xfrm>
            <a:off x="8316912" y="6198834"/>
            <a:ext cx="503238" cy="365125"/>
          </a:xfrm>
        </p:spPr>
        <p:txBody>
          <a:bodyPr/>
          <a:lstStyle/>
          <a:p>
            <a:r>
              <a:rPr lang="fi-FI" b="1" dirty="0" smtClean="0">
                <a:solidFill>
                  <a:srgbClr val="C00000"/>
                </a:solidFill>
              </a:rPr>
              <a:t>88</a:t>
            </a:r>
            <a:endParaRPr lang="fi-FI" b="1" dirty="0">
              <a:solidFill>
                <a:srgbClr val="C00000"/>
              </a:solidFill>
            </a:endParaRPr>
          </a:p>
        </p:txBody>
      </p:sp>
    </p:spTree>
    <p:extLst>
      <p:ext uri="{BB962C8B-B14F-4D97-AF65-F5344CB8AC3E}">
        <p14:creationId xmlns:p14="http://schemas.microsoft.com/office/powerpoint/2010/main" val="139179389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27088" y="2780928"/>
            <a:ext cx="7489824" cy="719460"/>
          </a:xfrm>
        </p:spPr>
        <p:style>
          <a:lnRef idx="3">
            <a:schemeClr val="lt1"/>
          </a:lnRef>
          <a:fillRef idx="1">
            <a:schemeClr val="accent2"/>
          </a:fillRef>
          <a:effectRef idx="1">
            <a:schemeClr val="accent2"/>
          </a:effectRef>
          <a:fontRef idx="minor">
            <a:schemeClr val="lt1"/>
          </a:fontRef>
        </p:style>
        <p:txBody>
          <a:bodyPr anchor="ctr">
            <a:noAutofit/>
          </a:bodyPr>
          <a:lstStyle/>
          <a:p>
            <a:pPr algn="ctr"/>
            <a:r>
              <a:rPr lang="fi-FI" dirty="0" smtClean="0">
                <a:solidFill>
                  <a:schemeClr val="bg1"/>
                </a:solidFill>
              </a:rPr>
              <a:t>Ilmanjako</a:t>
            </a:r>
            <a:endParaRPr lang="fi-FI" dirty="0">
              <a:solidFill>
                <a:schemeClr val="bg1"/>
              </a:solidFill>
            </a:endParaRPr>
          </a:p>
        </p:txBody>
      </p:sp>
      <p:pic>
        <p:nvPicPr>
          <p:cNvPr id="7"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8" name="Slide Number Placeholder 7"/>
          <p:cNvSpPr>
            <a:spLocks noGrp="1"/>
          </p:cNvSpPr>
          <p:nvPr>
            <p:ph type="sldNum" sz="quarter" idx="12"/>
          </p:nvPr>
        </p:nvSpPr>
        <p:spPr/>
        <p:txBody>
          <a:bodyPr/>
          <a:lstStyle/>
          <a:p>
            <a:fld id="{49246692-9764-4796-AF2E-897E79EBAFA7}" type="slidenum">
              <a:rPr lang="fi-FI" smtClean="0"/>
              <a:pPr/>
              <a:t>94</a:t>
            </a:fld>
            <a:endParaRPr lang="fi-FI"/>
          </a:p>
        </p:txBody>
      </p:sp>
    </p:spTree>
    <p:extLst>
      <p:ext uri="{BB962C8B-B14F-4D97-AF65-F5344CB8AC3E}">
        <p14:creationId xmlns:p14="http://schemas.microsoft.com/office/powerpoint/2010/main" val="3266610731"/>
      </p:ext>
    </p:extLst>
  </p:cSld>
  <p:clrMapOvr>
    <a:masterClrMapping/>
  </p:clrMapOvr>
  <p:transition spd="med">
    <p:wip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332656"/>
            <a:ext cx="7633096" cy="1143000"/>
          </a:xfrm>
        </p:spPr>
        <p:txBody>
          <a:bodyPr>
            <a:normAutofit/>
          </a:bodyPr>
          <a:lstStyle/>
          <a:p>
            <a:r>
              <a:rPr lang="fi-FI" dirty="0" smtClean="0">
                <a:solidFill>
                  <a:srgbClr val="44697D"/>
                </a:solidFill>
              </a:rPr>
              <a:t>Ilmanjakaminen työ- ja oleskelutiloihin</a:t>
            </a:r>
            <a:br>
              <a:rPr lang="fi-FI" dirty="0" smtClean="0">
                <a:solidFill>
                  <a:srgbClr val="44697D"/>
                </a:solidFill>
              </a:rPr>
            </a:br>
            <a:r>
              <a:rPr lang="fi-FI" sz="2400" dirty="0" err="1" smtClean="0">
                <a:solidFill>
                  <a:srgbClr val="44697D"/>
                </a:solidFill>
              </a:rPr>
              <a:t>RakMk</a:t>
            </a:r>
            <a:r>
              <a:rPr lang="fi-FI" sz="2400" dirty="0" smtClean="0">
                <a:solidFill>
                  <a:srgbClr val="44697D"/>
                </a:solidFill>
              </a:rPr>
              <a:t> D2</a:t>
            </a:r>
            <a:endParaRPr lang="fi-FI" sz="2400" dirty="0">
              <a:solidFill>
                <a:srgbClr val="44697D"/>
              </a:solidFill>
            </a:endParaRPr>
          </a:p>
        </p:txBody>
      </p:sp>
      <p:sp>
        <p:nvSpPr>
          <p:cNvPr id="3" name="Content Placeholder 2"/>
          <p:cNvSpPr>
            <a:spLocks noGrp="1"/>
          </p:cNvSpPr>
          <p:nvPr>
            <p:ph idx="1"/>
          </p:nvPr>
        </p:nvSpPr>
        <p:spPr>
          <a:xfrm>
            <a:off x="395288" y="1501559"/>
            <a:ext cx="8409413" cy="4060893"/>
          </a:xfrm>
        </p:spPr>
        <p:txBody>
          <a:bodyPr>
            <a:noAutofit/>
          </a:bodyPr>
          <a:lstStyle/>
          <a:p>
            <a:r>
              <a:rPr lang="fi-FI" sz="1800" dirty="0"/>
              <a:t>Tuloilma on johdettava huonetiloihin siten, että ilma virtaa </a:t>
            </a:r>
            <a:r>
              <a:rPr lang="fi-FI" sz="1800" dirty="0" smtClean="0"/>
              <a:t>koko oleskeluvyöhykkeelle </a:t>
            </a:r>
            <a:r>
              <a:rPr lang="fi-FI" sz="1800" dirty="0"/>
              <a:t>vedottomasti ja poistaa </a:t>
            </a:r>
            <a:r>
              <a:rPr lang="fi-FI" sz="1800" dirty="0" smtClean="0"/>
              <a:t>tehokkaasti huonetilassa </a:t>
            </a:r>
            <a:r>
              <a:rPr lang="fi-FI" sz="1800" dirty="0"/>
              <a:t>syntyvät epäpuhtaudet </a:t>
            </a:r>
            <a:r>
              <a:rPr lang="fi-FI" sz="1800" dirty="0" smtClean="0"/>
              <a:t>käyttöaikana</a:t>
            </a:r>
          </a:p>
          <a:p>
            <a:pPr marL="0" indent="0">
              <a:buNone/>
            </a:pPr>
            <a:endParaRPr lang="fi-FI" sz="1800" dirty="0"/>
          </a:p>
          <a:p>
            <a:r>
              <a:rPr lang="fi-FI" sz="1800" dirty="0" smtClean="0"/>
              <a:t>Likaantunut </a:t>
            </a:r>
            <a:r>
              <a:rPr lang="fi-FI" sz="1800" dirty="0"/>
              <a:t>ilma ei saa palautua haitallisessa määrin </a:t>
            </a:r>
            <a:r>
              <a:rPr lang="fi-FI" sz="1800" dirty="0" smtClean="0"/>
              <a:t>takaisin oleskeluvyöhykkeelle</a:t>
            </a:r>
          </a:p>
          <a:p>
            <a:pPr marL="0" indent="0">
              <a:buNone/>
            </a:pPr>
            <a:endParaRPr lang="fi-FI" sz="1800" i="1" dirty="0"/>
          </a:p>
          <a:p>
            <a:r>
              <a:rPr lang="fi-FI" sz="1800" dirty="0" smtClean="0"/>
              <a:t>Ilmanvaihto </a:t>
            </a:r>
            <a:r>
              <a:rPr lang="fi-FI" sz="1800" dirty="0"/>
              <a:t>suunniteltava tehokkaaksi, ei </a:t>
            </a:r>
            <a:r>
              <a:rPr lang="fi-FI" sz="1800" dirty="0" smtClean="0"/>
              <a:t>oikosulkuvirtauksia</a:t>
            </a:r>
          </a:p>
          <a:p>
            <a:endParaRPr lang="fi-FI" sz="1800" dirty="0" smtClean="0"/>
          </a:p>
          <a:p>
            <a:r>
              <a:rPr lang="fi-FI" sz="1800" dirty="0" smtClean="0"/>
              <a:t>Koneellisessa </a:t>
            </a:r>
            <a:r>
              <a:rPr lang="fi-FI" sz="1800" dirty="0"/>
              <a:t>poistoilmajärjestelmässä ja </a:t>
            </a:r>
            <a:r>
              <a:rPr lang="fi-FI" sz="1800" dirty="0" smtClean="0"/>
              <a:t>painovoimaisessa ilmanvaihtojärjestelmässä </a:t>
            </a:r>
            <a:r>
              <a:rPr lang="fi-FI" sz="1800" dirty="0"/>
              <a:t>ulkoilmalaitteen ilmavirtaa </a:t>
            </a:r>
            <a:r>
              <a:rPr lang="fi-FI" sz="1800" dirty="0" smtClean="0"/>
              <a:t>on voitava säätää</a:t>
            </a:r>
          </a:p>
          <a:p>
            <a:endParaRPr lang="fi-FI" sz="1800" dirty="0" smtClean="0"/>
          </a:p>
          <a:p>
            <a:r>
              <a:rPr lang="fi-FI" sz="1800" dirty="0" smtClean="0"/>
              <a:t>Jokaiseen </a:t>
            </a:r>
            <a:r>
              <a:rPr lang="fi-FI" sz="1800" dirty="0"/>
              <a:t>huoneeseen asennetaan yleensä </a:t>
            </a:r>
            <a:r>
              <a:rPr lang="fi-FI" sz="1800" dirty="0" smtClean="0"/>
              <a:t>poistoilman päätelaite </a:t>
            </a:r>
            <a:r>
              <a:rPr lang="fi-FI" sz="1800" dirty="0"/>
              <a:t>(siirtoilmalaitekin käy)</a:t>
            </a:r>
          </a:p>
        </p:txBody>
      </p:sp>
      <p:pic>
        <p:nvPicPr>
          <p:cNvPr id="6" name="Kuva 26" descr="Kuvaus: Savonia_Word_tunniste"/>
          <p:cNvPicPr/>
          <p:nvPr/>
        </p:nvPicPr>
        <p:blipFill rotWithShape="1">
          <a:blip r:embed="rId3"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7" name="Slide Number Placeholder 6"/>
          <p:cNvSpPr>
            <a:spLocks noGrp="1"/>
          </p:cNvSpPr>
          <p:nvPr>
            <p:ph type="sldNum" sz="quarter" idx="12"/>
          </p:nvPr>
        </p:nvSpPr>
        <p:spPr/>
        <p:txBody>
          <a:bodyPr/>
          <a:lstStyle/>
          <a:p>
            <a:fld id="{49246692-9764-4796-AF2E-897E79EBAFA7}" type="slidenum">
              <a:rPr lang="fi-FI" smtClean="0"/>
              <a:pPr/>
              <a:t>95</a:t>
            </a:fld>
            <a:endParaRPr lang="fi-FI"/>
          </a:p>
        </p:txBody>
      </p:sp>
    </p:spTree>
    <p:extLst>
      <p:ext uri="{BB962C8B-B14F-4D97-AF65-F5344CB8AC3E}">
        <p14:creationId xmlns:p14="http://schemas.microsoft.com/office/powerpoint/2010/main" val="1953106753"/>
      </p:ext>
    </p:extLst>
  </p:cSld>
  <p:clrMapOvr>
    <a:masterClrMapping/>
  </p:clrMapOvr>
  <p:transition spd="med">
    <p:wip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52092" y="81346"/>
            <a:ext cx="4896544" cy="1143000"/>
          </a:xfrm>
        </p:spPr>
        <p:txBody>
          <a:bodyPr>
            <a:normAutofit/>
          </a:bodyPr>
          <a:lstStyle/>
          <a:p>
            <a:r>
              <a:rPr lang="fi-FI" dirty="0" smtClean="0">
                <a:solidFill>
                  <a:srgbClr val="44697D"/>
                </a:solidFill>
              </a:rPr>
              <a:t>Ilmanjaon periaatteet</a:t>
            </a:r>
            <a:endParaRPr lang="fi-FI" dirty="0">
              <a:solidFill>
                <a:srgbClr val="44697D"/>
              </a:solidFill>
            </a:endParaRPr>
          </a:p>
        </p:txBody>
      </p:sp>
      <p:pic>
        <p:nvPicPr>
          <p:cNvPr id="173059" name="Picture 3"/>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552092" y="1236424"/>
            <a:ext cx="6830136" cy="45419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3"/>
          <p:cNvSpPr txBox="1">
            <a:spLocks/>
          </p:cNvSpPr>
          <p:nvPr/>
        </p:nvSpPr>
        <p:spPr>
          <a:xfrm>
            <a:off x="2844800" y="5838472"/>
            <a:ext cx="5975350" cy="360362"/>
          </a:xfrm>
          <a:prstGeom prst="rect">
            <a:avLst/>
          </a:prstGeom>
        </p:spPr>
        <p:txBody>
          <a:bodyPr vert="horz" lIns="91440" tIns="45720" rIns="91440" bIns="45720" rtlCol="0" anchor="ctr"/>
          <a:lstStyle>
            <a:defPPr>
              <a:defRPr lang="fi-FI"/>
            </a:defPPr>
            <a:lvl1pPr algn="l" rtl="0" fontAlgn="auto">
              <a:spcBef>
                <a:spcPts val="0"/>
              </a:spcBef>
              <a:spcAft>
                <a:spcPts val="0"/>
              </a:spcAft>
              <a:defRPr sz="11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lgn="r">
              <a:defRPr/>
            </a:pPr>
            <a:r>
              <a:rPr lang="fi-FI" sz="1000" dirty="0" smtClean="0"/>
              <a:t>Rakennusten sisäilmasto ja LVI-tekniikka, Seppänen O. ja Seppänen M., 1996</a:t>
            </a:r>
            <a:endParaRPr lang="fi-FI" sz="1000" dirty="0"/>
          </a:p>
        </p:txBody>
      </p:sp>
      <p:pic>
        <p:nvPicPr>
          <p:cNvPr id="7"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2" name="Slide Number Placeholder 1"/>
          <p:cNvSpPr>
            <a:spLocks noGrp="1"/>
          </p:cNvSpPr>
          <p:nvPr>
            <p:ph type="sldNum" sz="quarter" idx="12"/>
          </p:nvPr>
        </p:nvSpPr>
        <p:spPr/>
        <p:txBody>
          <a:bodyPr/>
          <a:lstStyle/>
          <a:p>
            <a:fld id="{49246692-9764-4796-AF2E-897E79EBAFA7}" type="slidenum">
              <a:rPr lang="fi-FI" smtClean="0"/>
              <a:pPr/>
              <a:t>96</a:t>
            </a:fld>
            <a:endParaRPr lang="fi-FI"/>
          </a:p>
        </p:txBody>
      </p:sp>
    </p:spTree>
    <p:extLst>
      <p:ext uri="{BB962C8B-B14F-4D97-AF65-F5344CB8AC3E}">
        <p14:creationId xmlns:p14="http://schemas.microsoft.com/office/powerpoint/2010/main" val="4244264631"/>
      </p:ext>
    </p:extLst>
  </p:cSld>
  <p:clrMapOvr>
    <a:masterClrMapping/>
  </p:clrMapOvr>
  <p:transition spd="med">
    <p:wip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5615855" cy="1143000"/>
          </a:xfrm>
        </p:spPr>
        <p:txBody>
          <a:bodyPr>
            <a:normAutofit/>
          </a:bodyPr>
          <a:lstStyle/>
          <a:p>
            <a:r>
              <a:rPr lang="fi-FI" dirty="0" smtClean="0">
                <a:solidFill>
                  <a:srgbClr val="44697D"/>
                </a:solidFill>
              </a:rPr>
              <a:t>Ilmanjaon periaatteet</a:t>
            </a:r>
            <a:endParaRPr lang="fi-FI" dirty="0">
              <a:solidFill>
                <a:srgbClr val="44697D"/>
              </a:solidFill>
            </a:endParaRPr>
          </a:p>
        </p:txBody>
      </p:sp>
      <p:pic>
        <p:nvPicPr>
          <p:cNvPr id="174082" name="Picture 2"/>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755576" y="1698072"/>
            <a:ext cx="6984776" cy="3805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Date Placeholder 3"/>
          <p:cNvSpPr txBox="1">
            <a:spLocks/>
          </p:cNvSpPr>
          <p:nvPr/>
        </p:nvSpPr>
        <p:spPr>
          <a:xfrm>
            <a:off x="2768100" y="5829790"/>
            <a:ext cx="5975350" cy="360362"/>
          </a:xfrm>
          <a:prstGeom prst="rect">
            <a:avLst/>
          </a:prstGeom>
        </p:spPr>
        <p:txBody>
          <a:bodyPr vert="horz" lIns="91440" tIns="45720" rIns="91440" bIns="45720" rtlCol="0" anchor="ctr"/>
          <a:lstStyle>
            <a:defPPr>
              <a:defRPr lang="fi-FI"/>
            </a:defPPr>
            <a:lvl1pPr algn="l" rtl="0" fontAlgn="auto">
              <a:spcBef>
                <a:spcPts val="0"/>
              </a:spcBef>
              <a:spcAft>
                <a:spcPts val="0"/>
              </a:spcAft>
              <a:defRPr sz="11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Georgia" pitchFamily="18" charset="0"/>
                <a:ea typeface="+mn-ea"/>
                <a:cs typeface="Arial" charset="0"/>
              </a:defRPr>
            </a:lvl2pPr>
            <a:lvl3pPr marL="914400" algn="l" rtl="0" fontAlgn="base">
              <a:spcBef>
                <a:spcPct val="0"/>
              </a:spcBef>
              <a:spcAft>
                <a:spcPct val="0"/>
              </a:spcAft>
              <a:defRPr kern="1200">
                <a:solidFill>
                  <a:schemeClr val="tx1"/>
                </a:solidFill>
                <a:latin typeface="Georgia" pitchFamily="18" charset="0"/>
                <a:ea typeface="+mn-ea"/>
                <a:cs typeface="Arial" charset="0"/>
              </a:defRPr>
            </a:lvl3pPr>
            <a:lvl4pPr marL="1371600" algn="l" rtl="0" fontAlgn="base">
              <a:spcBef>
                <a:spcPct val="0"/>
              </a:spcBef>
              <a:spcAft>
                <a:spcPct val="0"/>
              </a:spcAft>
              <a:defRPr kern="1200">
                <a:solidFill>
                  <a:schemeClr val="tx1"/>
                </a:solidFill>
                <a:latin typeface="Georgia" pitchFamily="18" charset="0"/>
                <a:ea typeface="+mn-ea"/>
                <a:cs typeface="Arial" charset="0"/>
              </a:defRPr>
            </a:lvl4pPr>
            <a:lvl5pPr marL="1828800" algn="l" rtl="0" fontAlgn="base">
              <a:spcBef>
                <a:spcPct val="0"/>
              </a:spcBef>
              <a:spcAft>
                <a:spcPct val="0"/>
              </a:spcAft>
              <a:defRPr kern="1200">
                <a:solidFill>
                  <a:schemeClr val="tx1"/>
                </a:solidFill>
                <a:latin typeface="Georgia" pitchFamily="18" charset="0"/>
                <a:ea typeface="+mn-ea"/>
                <a:cs typeface="Arial" charset="0"/>
              </a:defRPr>
            </a:lvl5pPr>
            <a:lvl6pPr marL="2286000" algn="l" defTabSz="914400" rtl="0" eaLnBrk="1" latinLnBrk="0" hangingPunct="1">
              <a:defRPr kern="1200">
                <a:solidFill>
                  <a:schemeClr val="tx1"/>
                </a:solidFill>
                <a:latin typeface="Georgia" pitchFamily="18" charset="0"/>
                <a:ea typeface="+mn-ea"/>
                <a:cs typeface="Arial" charset="0"/>
              </a:defRPr>
            </a:lvl6pPr>
            <a:lvl7pPr marL="2743200" algn="l" defTabSz="914400" rtl="0" eaLnBrk="1" latinLnBrk="0" hangingPunct="1">
              <a:defRPr kern="1200">
                <a:solidFill>
                  <a:schemeClr val="tx1"/>
                </a:solidFill>
                <a:latin typeface="Georgia" pitchFamily="18" charset="0"/>
                <a:ea typeface="+mn-ea"/>
                <a:cs typeface="Arial" charset="0"/>
              </a:defRPr>
            </a:lvl7pPr>
            <a:lvl8pPr marL="3200400" algn="l" defTabSz="914400" rtl="0" eaLnBrk="1" latinLnBrk="0" hangingPunct="1">
              <a:defRPr kern="1200">
                <a:solidFill>
                  <a:schemeClr val="tx1"/>
                </a:solidFill>
                <a:latin typeface="Georgia" pitchFamily="18" charset="0"/>
                <a:ea typeface="+mn-ea"/>
                <a:cs typeface="Arial" charset="0"/>
              </a:defRPr>
            </a:lvl8pPr>
            <a:lvl9pPr marL="3657600" algn="l" defTabSz="914400" rtl="0" eaLnBrk="1" latinLnBrk="0" hangingPunct="1">
              <a:defRPr kern="1200">
                <a:solidFill>
                  <a:schemeClr val="tx1"/>
                </a:solidFill>
                <a:latin typeface="Georgia" pitchFamily="18" charset="0"/>
                <a:ea typeface="+mn-ea"/>
                <a:cs typeface="Arial" charset="0"/>
              </a:defRPr>
            </a:lvl9pPr>
          </a:lstStyle>
          <a:p>
            <a:pPr algn="r">
              <a:defRPr/>
            </a:pPr>
            <a:r>
              <a:rPr lang="fi-FI" sz="1000" dirty="0" smtClean="0"/>
              <a:t>Rakennusten sisäilmasto ja LVI-tekniikka, Seppänen O. ja Seppänen M., 1996</a:t>
            </a:r>
            <a:endParaRPr lang="fi-FI" sz="1000" dirty="0"/>
          </a:p>
        </p:txBody>
      </p:sp>
      <p:pic>
        <p:nvPicPr>
          <p:cNvPr id="7" name="Kuva 26" descr="Kuvaus: Savonia_Word_tunniste"/>
          <p:cNvPicPr/>
          <p:nvPr/>
        </p:nvPicPr>
        <p:blipFill rotWithShape="1">
          <a:blip r:embed="rId4"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97</a:t>
            </a:fld>
            <a:endParaRPr lang="fi-FI"/>
          </a:p>
        </p:txBody>
      </p:sp>
    </p:spTree>
    <p:extLst>
      <p:ext uri="{BB962C8B-B14F-4D97-AF65-F5344CB8AC3E}">
        <p14:creationId xmlns:p14="http://schemas.microsoft.com/office/powerpoint/2010/main" val="3960248876"/>
      </p:ext>
    </p:extLst>
  </p:cSld>
  <p:clrMapOvr>
    <a:masterClrMapping/>
  </p:clrMapOvr>
  <p:transition spd="med">
    <p:wip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4"/>
          <p:cNvSpPr>
            <a:spLocks noGrp="1" noChangeArrowheads="1"/>
          </p:cNvSpPr>
          <p:nvPr>
            <p:ph type="title" idx="4294967295"/>
          </p:nvPr>
        </p:nvSpPr>
        <p:spPr>
          <a:xfrm>
            <a:off x="457200" y="44427"/>
            <a:ext cx="5400600" cy="1143000"/>
          </a:xfrm>
        </p:spPr>
        <p:txBody>
          <a:bodyPr lIns="91431" tIns="45715" rIns="91431" bIns="45715">
            <a:normAutofit/>
          </a:bodyPr>
          <a:lstStyle/>
          <a:p>
            <a:r>
              <a:rPr lang="fi-FI" altLang="fi-FI" sz="2400" dirty="0" smtClean="0">
                <a:solidFill>
                  <a:srgbClr val="44697D"/>
                </a:solidFill>
                <a:ea typeface="ＭＳ Ｐゴシック" pitchFamily="34" charset="-128"/>
              </a:rPr>
              <a:t>Ilmanvaihtojärjestelmä</a:t>
            </a:r>
            <a:r>
              <a:rPr lang="fi-FI" altLang="fi-FI" dirty="0" smtClean="0">
                <a:solidFill>
                  <a:srgbClr val="44697D"/>
                </a:solidFill>
                <a:ea typeface="ＭＳ Ｐゴシック" pitchFamily="34" charset="-128"/>
              </a:rPr>
              <a:t/>
            </a:r>
            <a:br>
              <a:rPr lang="fi-FI" altLang="fi-FI" dirty="0" smtClean="0">
                <a:solidFill>
                  <a:srgbClr val="44697D"/>
                </a:solidFill>
                <a:ea typeface="ＭＳ Ｐゴシック" pitchFamily="34" charset="-128"/>
              </a:rPr>
            </a:br>
            <a:r>
              <a:rPr lang="fi-FI" altLang="fi-FI" dirty="0" smtClean="0">
                <a:solidFill>
                  <a:srgbClr val="44697D"/>
                </a:solidFill>
                <a:ea typeface="ＭＳ Ｐゴシック" pitchFamily="34" charset="-128"/>
              </a:rPr>
              <a:t>Päätelaitteiden sijoittaminen</a:t>
            </a:r>
          </a:p>
        </p:txBody>
      </p:sp>
      <p:sp>
        <p:nvSpPr>
          <p:cNvPr id="103429" name="Rectangle 5"/>
          <p:cNvSpPr>
            <a:spLocks noGrp="1" noChangeArrowheads="1"/>
          </p:cNvSpPr>
          <p:nvPr>
            <p:ph type="body" sz="half" idx="4294967295"/>
          </p:nvPr>
        </p:nvSpPr>
        <p:spPr>
          <a:xfrm>
            <a:off x="457200" y="1433513"/>
            <a:ext cx="5698976" cy="4732337"/>
          </a:xfrm>
        </p:spPr>
        <p:txBody>
          <a:bodyPr lIns="91431" tIns="45715" rIns="91431" bIns="45715">
            <a:normAutofit/>
          </a:bodyPr>
          <a:lstStyle/>
          <a:p>
            <a:r>
              <a:rPr lang="fi-FI" altLang="fi-FI" dirty="0" smtClean="0">
                <a:ea typeface="ＭＳ Ｐゴシック" pitchFamily="34" charset="-128"/>
                <a:cs typeface="ＭＳ Ｐゴシック" pitchFamily="34" charset="-128"/>
              </a:rPr>
              <a:t>Tuloilmaelimien sijoittaminen</a:t>
            </a:r>
          </a:p>
          <a:p>
            <a:pPr marL="488950" indent="-288925"/>
            <a:r>
              <a:rPr lang="fi-FI" altLang="fi-FI" sz="1800" dirty="0">
                <a:ea typeface="ＭＳ Ｐゴシック" pitchFamily="34" charset="-128"/>
                <a:cs typeface="Georgia" pitchFamily="18" charset="0"/>
              </a:rPr>
              <a:t>P</a:t>
            </a:r>
            <a:r>
              <a:rPr lang="fi-FI" altLang="fi-FI" sz="1800" dirty="0" smtClean="0">
                <a:ea typeface="ＭＳ Ｐゴシック" pitchFamily="34" charset="-128"/>
                <a:cs typeface="Georgia" pitchFamily="18" charset="0"/>
              </a:rPr>
              <a:t>iennopeustuloilmaelimien eteen on asennettu huonekaluja tai tarvikkeita</a:t>
            </a:r>
          </a:p>
          <a:p>
            <a:pPr marL="782638" lvl="1" indent="-187325"/>
            <a:r>
              <a:rPr lang="fi-FI" altLang="fi-FI" sz="1600" dirty="0">
                <a:ea typeface="ＭＳ Ｐゴシック" pitchFamily="34" charset="-128"/>
                <a:cs typeface="Georgia" pitchFamily="18" charset="0"/>
              </a:rPr>
              <a:t>T</a:t>
            </a:r>
            <a:r>
              <a:rPr lang="fi-FI" altLang="fi-FI" sz="1600" dirty="0" smtClean="0">
                <a:ea typeface="ＭＳ Ｐゴシック" pitchFamily="34" charset="-128"/>
                <a:cs typeface="Georgia" pitchFamily="18" charset="0"/>
              </a:rPr>
              <a:t>uloilma ei jakaudu suunnitellulla tavalla ilmastoitavaan huonetilaan</a:t>
            </a:r>
          </a:p>
          <a:p>
            <a:pPr marL="0" indent="0" defTabSz="914400">
              <a:buNone/>
            </a:pPr>
            <a:endParaRPr lang="fi-FI" altLang="fi-FI" sz="1600" dirty="0" smtClean="0">
              <a:ea typeface="ＭＳ Ｐゴシック" pitchFamily="34" charset="-128"/>
              <a:cs typeface="ＭＳ Ｐゴシック" pitchFamily="34" charset="-128"/>
            </a:endParaRPr>
          </a:p>
          <a:p>
            <a:r>
              <a:rPr lang="fi-FI" altLang="fi-FI" dirty="0">
                <a:ea typeface="ＭＳ Ｐゴシック" pitchFamily="34" charset="-128"/>
                <a:cs typeface="ＭＳ Ｐゴシック" pitchFamily="34" charset="-128"/>
              </a:rPr>
              <a:t>T</a:t>
            </a:r>
            <a:r>
              <a:rPr lang="fi-FI" altLang="fi-FI" dirty="0" smtClean="0">
                <a:ea typeface="ＭＳ Ｐゴシック" pitchFamily="34" charset="-128"/>
                <a:cs typeface="ＭＳ Ｐゴシック" pitchFamily="34" charset="-128"/>
              </a:rPr>
              <a:t>yöhuoneissa on pelkkä koneellinen poistoilmanvaihto</a:t>
            </a:r>
          </a:p>
          <a:p>
            <a:pPr marL="0" indent="0" defTabSz="914400">
              <a:buNone/>
            </a:pPr>
            <a:endParaRPr lang="fi-FI" altLang="fi-FI" sz="1600" dirty="0" smtClean="0">
              <a:ea typeface="ＭＳ Ｐゴシック" pitchFamily="34" charset="-128"/>
              <a:cs typeface="ＭＳ Ｐゴシック" pitchFamily="34" charset="-128"/>
            </a:endParaRPr>
          </a:p>
          <a:p>
            <a:r>
              <a:rPr lang="fi-FI" altLang="fi-FI" dirty="0" smtClean="0">
                <a:ea typeface="ＭＳ Ｐゴシック" pitchFamily="34" charset="-128"/>
                <a:cs typeface="ＭＳ Ｐゴシック" pitchFamily="34" charset="-128"/>
              </a:rPr>
              <a:t>Tuloilma saadaan käytävästä ovien yläpuolella olevien korvausilmaventtiilien kautta</a:t>
            </a:r>
          </a:p>
          <a:p>
            <a:pPr marL="488950" indent="-288925"/>
            <a:r>
              <a:rPr lang="fi-FI" altLang="fi-FI" sz="1800" dirty="0" smtClean="0">
                <a:ea typeface="ＭＳ Ｐゴシック" pitchFamily="34" charset="-128"/>
                <a:cs typeface="Georgia" pitchFamily="18" charset="0"/>
              </a:rPr>
              <a:t>Korvausilmaventtiili jakaa käytävältä tulevan korvausilman osaksi suoraan poistoilmaelimelle </a:t>
            </a:r>
          </a:p>
          <a:p>
            <a:pPr marL="488950" indent="-288925"/>
            <a:r>
              <a:rPr lang="fi-FI" altLang="fi-FI" sz="1800" dirty="0" smtClean="0">
                <a:ea typeface="ＭＳ Ｐゴシック" pitchFamily="34" charset="-128"/>
                <a:cs typeface="Georgia" pitchFamily="18" charset="0"/>
              </a:rPr>
              <a:t>Oleskeluvyöhykkeelle ei saada riittävästi tuloilmaa  </a:t>
            </a:r>
          </a:p>
        </p:txBody>
      </p:sp>
      <p:pic>
        <p:nvPicPr>
          <p:cNvPr id="103430" name="Picture 8" descr="P1060108"/>
          <p:cNvPicPr>
            <a:picLocks noGrp="1" noChangeAspect="1" noChangeArrowheads="1"/>
          </p:cNvPicPr>
          <p:nvPr>
            <p:ph sz="quarter" idx="4294967295"/>
          </p:nvPr>
        </p:nvPicPr>
        <p:blipFill>
          <a:blip r:embed="rId3" cstate="email">
            <a:extLst>
              <a:ext uri="{28A0092B-C50C-407E-A947-70E740481C1C}">
                <a14:useLocalDpi xmlns:a14="http://schemas.microsoft.com/office/drawing/2010/main"/>
              </a:ext>
            </a:extLst>
          </a:blip>
          <a:srcRect/>
          <a:stretch>
            <a:fillRect/>
          </a:stretch>
        </p:blipFill>
        <p:spPr>
          <a:xfrm>
            <a:off x="6715748" y="615927"/>
            <a:ext cx="2104402" cy="2808387"/>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103431" name="Group 11"/>
          <p:cNvGrpSpPr>
            <a:grpSpLocks/>
          </p:cNvGrpSpPr>
          <p:nvPr/>
        </p:nvGrpSpPr>
        <p:grpSpPr bwMode="auto">
          <a:xfrm>
            <a:off x="6142424" y="3501008"/>
            <a:ext cx="2894072" cy="2332700"/>
            <a:chOff x="2574" y="10347"/>
            <a:chExt cx="3780" cy="2880"/>
          </a:xfrm>
        </p:grpSpPr>
        <p:pic>
          <p:nvPicPr>
            <p:cNvPr id="103432" name="Picture 12" descr="P1090347"/>
            <p:cNvPicPr>
              <a:picLocks noChangeAspect="1" noChangeArrowheads="1"/>
            </p:cNvPicPr>
            <p:nvPr/>
          </p:nvPicPr>
          <p:blipFill>
            <a:blip r:embed="rId4" cstate="email">
              <a:lum bright="18000"/>
              <a:extLst>
                <a:ext uri="{28A0092B-C50C-407E-A947-70E740481C1C}">
                  <a14:useLocalDpi xmlns:a14="http://schemas.microsoft.com/office/drawing/2010/main"/>
                </a:ext>
              </a:extLst>
            </a:blip>
            <a:srcRect/>
            <a:stretch>
              <a:fillRect/>
            </a:stretch>
          </p:blipFill>
          <p:spPr bwMode="auto">
            <a:xfrm>
              <a:off x="2574" y="10347"/>
              <a:ext cx="37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3" name="AutoShape 13"/>
            <p:cNvSpPr>
              <a:spLocks noChangeArrowheads="1"/>
            </p:cNvSpPr>
            <p:nvPr/>
          </p:nvSpPr>
          <p:spPr bwMode="auto">
            <a:xfrm rot="-6810381">
              <a:off x="5068" y="11993"/>
              <a:ext cx="998" cy="585"/>
            </a:xfrm>
            <a:prstGeom prst="rightArrow">
              <a:avLst>
                <a:gd name="adj1" fmla="val 50000"/>
                <a:gd name="adj2" fmla="val 42650"/>
              </a:avLst>
            </a:prstGeom>
            <a:noFill/>
            <a:ln w="95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400" eaLnBrk="0" hangingPunct="0"/>
              <a:endParaRPr lang="fi-FI" altLang="fi-FI" sz="2400">
                <a:latin typeface="Times New Roman" pitchFamily="18" charset="0"/>
              </a:endParaRPr>
            </a:p>
          </p:txBody>
        </p:sp>
        <p:sp>
          <p:nvSpPr>
            <p:cNvPr id="103434" name="AutoShape 14"/>
            <p:cNvSpPr>
              <a:spLocks noChangeArrowheads="1"/>
            </p:cNvSpPr>
            <p:nvPr/>
          </p:nvSpPr>
          <p:spPr bwMode="auto">
            <a:xfrm rot="-3554236">
              <a:off x="2908" y="11633"/>
              <a:ext cx="998" cy="585"/>
            </a:xfrm>
            <a:prstGeom prst="rightArrow">
              <a:avLst>
                <a:gd name="adj1" fmla="val 50000"/>
                <a:gd name="adj2" fmla="val 42650"/>
              </a:avLst>
            </a:prstGeom>
            <a:noFill/>
            <a:ln w="9525" algn="ctr">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defTabSz="914400" eaLnBrk="0" hangingPunct="0"/>
              <a:endParaRPr lang="fi-FI" altLang="fi-FI" sz="2400">
                <a:latin typeface="Times New Roman" pitchFamily="18" charset="0"/>
              </a:endParaRPr>
            </a:p>
          </p:txBody>
        </p:sp>
      </p:grpSp>
      <p:pic>
        <p:nvPicPr>
          <p:cNvPr id="11" name="Kuva 26" descr="Kuvaus: Savonia_Word_tunniste"/>
          <p:cNvPicPr/>
          <p:nvPr/>
        </p:nvPicPr>
        <p:blipFill rotWithShape="1">
          <a:blip r:embed="rId5"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49246692-9764-4796-AF2E-897E79EBAFA7}" type="slidenum">
              <a:rPr lang="fi-FI" smtClean="0"/>
              <a:pPr/>
              <a:t>98</a:t>
            </a:fld>
            <a:endParaRPr lang="fi-FI"/>
          </a:p>
        </p:txBody>
      </p:sp>
    </p:spTree>
    <p:extLst>
      <p:ext uri="{BB962C8B-B14F-4D97-AF65-F5344CB8AC3E}">
        <p14:creationId xmlns:p14="http://schemas.microsoft.com/office/powerpoint/2010/main" val="1212478502"/>
      </p:ext>
    </p:extLst>
  </p:cSld>
  <p:clrMapOvr>
    <a:masterClrMapping/>
  </p:clrMapOvr>
  <p:transition spd="med">
    <p:wip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4"/>
          <p:cNvSpPr>
            <a:spLocks noGrp="1" noChangeArrowheads="1"/>
          </p:cNvSpPr>
          <p:nvPr>
            <p:ph type="title" idx="4294967295"/>
          </p:nvPr>
        </p:nvSpPr>
        <p:spPr>
          <a:xfrm>
            <a:off x="359629" y="166739"/>
            <a:ext cx="6119911" cy="1143000"/>
          </a:xfrm>
        </p:spPr>
        <p:txBody>
          <a:bodyPr lIns="91431" tIns="45715" rIns="91431" bIns="45715">
            <a:normAutofit/>
          </a:bodyPr>
          <a:lstStyle/>
          <a:p>
            <a:r>
              <a:rPr lang="fi-FI" sz="2400" dirty="0" smtClean="0">
                <a:solidFill>
                  <a:srgbClr val="44697D"/>
                </a:solidFill>
                <a:ea typeface="ＭＳ Ｐゴシック"/>
                <a:cs typeface="ＭＳ Ｐゴシック"/>
              </a:rPr>
              <a:t>Ilmanvaihtojärjestelmä</a:t>
            </a:r>
            <a:r>
              <a:rPr lang="fi-FI" dirty="0" smtClean="0">
                <a:solidFill>
                  <a:srgbClr val="44697D"/>
                </a:solidFill>
                <a:ea typeface="ＭＳ Ｐゴシック"/>
                <a:cs typeface="ＭＳ Ｐゴシック"/>
              </a:rPr>
              <a:t/>
            </a:r>
            <a:br>
              <a:rPr lang="fi-FI" dirty="0" smtClean="0">
                <a:solidFill>
                  <a:srgbClr val="44697D"/>
                </a:solidFill>
                <a:ea typeface="ＭＳ Ｐゴシック"/>
                <a:cs typeface="ＭＳ Ｐゴシック"/>
              </a:rPr>
            </a:br>
            <a:r>
              <a:rPr lang="fi-FI" dirty="0" smtClean="0">
                <a:solidFill>
                  <a:srgbClr val="44697D"/>
                </a:solidFill>
                <a:ea typeface="ＭＳ Ｐゴシック"/>
                <a:cs typeface="ＭＳ Ｐゴシック"/>
              </a:rPr>
              <a:t>Päätelaitteiden sijoittaminen</a:t>
            </a:r>
          </a:p>
        </p:txBody>
      </p:sp>
      <p:sp>
        <p:nvSpPr>
          <p:cNvPr id="168963" name="Rectangle 5"/>
          <p:cNvSpPr>
            <a:spLocks noGrp="1" noChangeArrowheads="1"/>
          </p:cNvSpPr>
          <p:nvPr>
            <p:ph type="body" sz="half" idx="4294967295"/>
          </p:nvPr>
        </p:nvSpPr>
        <p:spPr>
          <a:xfrm>
            <a:off x="457200" y="1433513"/>
            <a:ext cx="7549978" cy="4732337"/>
          </a:xfrm>
        </p:spPr>
        <p:txBody>
          <a:bodyPr lIns="91431" tIns="45715" rIns="91431" bIns="45715"/>
          <a:lstStyle/>
          <a:p>
            <a:pPr marL="282575" indent="-282575" defTabSz="914400"/>
            <a:r>
              <a:rPr lang="fi-FI" dirty="0" smtClean="0">
                <a:ea typeface="ＭＳ Ｐゴシック"/>
                <a:cs typeface="ＭＳ Ｐゴシック"/>
              </a:rPr>
              <a:t>Tuloilmaelimien sijoittaminen</a:t>
            </a:r>
          </a:p>
          <a:p>
            <a:pPr marL="488950" indent="-288925"/>
            <a:r>
              <a:rPr lang="fi-FI" sz="1800" dirty="0">
                <a:ea typeface="ＭＳ Ｐゴシック"/>
                <a:cs typeface="Georgia" pitchFamily="18" charset="0"/>
              </a:rPr>
              <a:t>P</a:t>
            </a:r>
            <a:r>
              <a:rPr lang="fi-FI" sz="1800" dirty="0" smtClean="0">
                <a:ea typeface="ＭＳ Ｐゴシック"/>
                <a:cs typeface="Georgia" pitchFamily="18" charset="0"/>
              </a:rPr>
              <a:t>iennopeustuloilmaelimien eteen on asennettu huonekaluja tai tarvikkeita</a:t>
            </a:r>
          </a:p>
          <a:p>
            <a:pPr marL="782638" lvl="1" indent="-187325"/>
            <a:r>
              <a:rPr lang="fi-FI" sz="1600" dirty="0">
                <a:ea typeface="ＭＳ Ｐゴシック"/>
                <a:cs typeface="Georgia" pitchFamily="18" charset="0"/>
              </a:rPr>
              <a:t>T</a:t>
            </a:r>
            <a:r>
              <a:rPr lang="fi-FI" sz="1600" dirty="0" smtClean="0">
                <a:ea typeface="ＭＳ Ｐゴシック"/>
                <a:cs typeface="Georgia" pitchFamily="18" charset="0"/>
              </a:rPr>
              <a:t>uloilma ei jakaudu suunnitellulla tavalla huonetilaan</a:t>
            </a:r>
          </a:p>
          <a:p>
            <a:pPr marL="1141413" lvl="2" indent="-187325" defTabSz="914400"/>
            <a:endParaRPr lang="fi-FI" sz="1000" dirty="0" smtClean="0">
              <a:ea typeface="ＭＳ Ｐゴシック"/>
              <a:cs typeface="Georgia" pitchFamily="18" charset="0"/>
            </a:endParaRPr>
          </a:p>
        </p:txBody>
      </p:sp>
      <p:pic>
        <p:nvPicPr>
          <p:cNvPr id="12" name="Picture 11" descr="Z:\Vaasan keskussairaala\restored\VAASA MATERIAALI RAKENNUKSITTAIN\MNO\valokkuvat\M\Keittiö\Picture 348.jpg"/>
          <p:cNvPicPr/>
          <p:nvPr/>
        </p:nvPicPr>
        <p:blipFill rotWithShape="1">
          <a:blip r:embed="rId3" cstate="email">
            <a:extLst>
              <a:ext uri="{28A0092B-C50C-407E-A947-70E740481C1C}">
                <a14:useLocalDpi xmlns:a14="http://schemas.microsoft.com/office/drawing/2010/main"/>
              </a:ext>
            </a:extLst>
          </a:blip>
          <a:srcRect b="-1213"/>
          <a:stretch/>
        </p:blipFill>
        <p:spPr bwMode="auto">
          <a:xfrm rot="5400000">
            <a:off x="788151" y="3168429"/>
            <a:ext cx="2995295" cy="2129790"/>
          </a:xfrm>
          <a:prstGeom prst="rect">
            <a:avLst/>
          </a:prstGeom>
          <a:noFill/>
          <a:ln>
            <a:noFill/>
          </a:ln>
          <a:extLst>
            <a:ext uri="{53640926-AAD7-44D8-BBD7-CCE9431645EC}">
              <a14:shadowObscured xmlns:a14="http://schemas.microsoft.com/office/drawing/2010/main"/>
            </a:ext>
          </a:extLst>
        </p:spPr>
      </p:pic>
      <p:sp>
        <p:nvSpPr>
          <p:cNvPr id="15" name="Right Arrow 14"/>
          <p:cNvSpPr/>
          <p:nvPr/>
        </p:nvSpPr>
        <p:spPr>
          <a:xfrm rot="3202317">
            <a:off x="1495845" y="3525216"/>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14" name="Picture 2" descr="E:\VEPI\Hanke\Riskiks, sairaalahanke\Kuvat, viikko 16\Vaasa\Rakennus E\0.krs., dialyysi\IMG_807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5400000">
            <a:off x="4013523" y="3311561"/>
            <a:ext cx="2995297" cy="1986280"/>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rot="17984464">
            <a:off x="4833431" y="4409795"/>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3" name="Text Box 518"/>
          <p:cNvSpPr txBox="1"/>
          <p:nvPr/>
        </p:nvSpPr>
        <p:spPr>
          <a:xfrm>
            <a:off x="1246645" y="5758347"/>
            <a:ext cx="2233826" cy="323165"/>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fi-FI" sz="1050" dirty="0">
                <a:ea typeface="Times New Roman"/>
                <a:cs typeface="Times New Roman"/>
              </a:rPr>
              <a:t>K</a:t>
            </a:r>
            <a:r>
              <a:rPr lang="fi-FI" sz="1050" dirty="0" smtClean="0">
                <a:effectLst/>
                <a:ea typeface="Times New Roman"/>
                <a:cs typeface="Times New Roman"/>
              </a:rPr>
              <a:t>eittiön tuloilmaelimen edessä on kalusteita.</a:t>
            </a:r>
            <a:endParaRPr lang="fi-FI" sz="1050" dirty="0">
              <a:effectLst/>
              <a:ea typeface="Times New Roman"/>
              <a:cs typeface="Times New Roman"/>
            </a:endParaRPr>
          </a:p>
        </p:txBody>
      </p:sp>
      <p:sp>
        <p:nvSpPr>
          <p:cNvPr id="16" name="Text Box 518"/>
          <p:cNvSpPr txBox="1"/>
          <p:nvPr/>
        </p:nvSpPr>
        <p:spPr>
          <a:xfrm>
            <a:off x="4518032" y="5833722"/>
            <a:ext cx="2233826" cy="307777"/>
          </a:xfrm>
          <a:prstGeom prst="rect">
            <a:avLst/>
          </a:prstGeom>
          <a:solidFill>
            <a:prstClr val="white"/>
          </a:solidFill>
          <a:ln>
            <a:noFill/>
          </a:ln>
          <a:effectLst/>
        </p:spPr>
        <p:txBody>
          <a:bodyPr rot="0" spcFirstLastPara="0" vert="horz" wrap="square" lIns="0" tIns="0" rIns="0" bIns="0" numCol="1" spcCol="0" rtlCol="0" fromWordArt="0" anchor="t" anchorCtr="0" forceAA="0" compatLnSpc="1">
            <a:prstTxWarp prst="textNoShape">
              <a:avLst/>
            </a:prstTxWarp>
            <a:spAutoFit/>
          </a:bodyPr>
          <a:lstStyle/>
          <a:p>
            <a:pPr>
              <a:spcAft>
                <a:spcPts val="1000"/>
              </a:spcAft>
            </a:pPr>
            <a:r>
              <a:rPr lang="fi-FI" sz="1000" dirty="0">
                <a:latin typeface="Verdana"/>
                <a:ea typeface="Times New Roman"/>
                <a:cs typeface="Times New Roman"/>
              </a:rPr>
              <a:t>T</a:t>
            </a:r>
            <a:r>
              <a:rPr lang="fi-FI" sz="1000" dirty="0" smtClean="0">
                <a:effectLst/>
                <a:latin typeface="Verdana"/>
                <a:ea typeface="Times New Roman"/>
                <a:cs typeface="Times New Roman"/>
              </a:rPr>
              <a:t>uloilmaelimen edessä on tilajakaja.</a:t>
            </a:r>
            <a:endParaRPr lang="fi-FI" sz="1000" dirty="0">
              <a:effectLst/>
              <a:latin typeface="Verdana"/>
              <a:ea typeface="Times New Roman"/>
              <a:cs typeface="Times New Roman"/>
            </a:endParaRPr>
          </a:p>
        </p:txBody>
      </p:sp>
      <p:pic>
        <p:nvPicPr>
          <p:cNvPr id="17" name="Kuva 26" descr="Kuvaus: Savonia_Word_tunniste"/>
          <p:cNvPicPr/>
          <p:nvPr/>
        </p:nvPicPr>
        <p:blipFill rotWithShape="1">
          <a:blip r:embed="rId5" cstate="email">
            <a:extLst>
              <a:ext uri="{28A0092B-C50C-407E-A947-70E740481C1C}">
                <a14:useLocalDpi xmlns:a14="http://schemas.microsoft.com/office/drawing/2010/main"/>
              </a:ext>
            </a:extLst>
          </a:blip>
          <a:srcRect/>
          <a:stretch/>
        </p:blipFill>
        <p:spPr bwMode="auto">
          <a:xfrm>
            <a:off x="539552" y="6093296"/>
            <a:ext cx="1296144" cy="430760"/>
          </a:xfrm>
          <a:prstGeom prst="rect">
            <a:avLst/>
          </a:prstGeom>
          <a:noFill/>
          <a:ln>
            <a:no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49246692-9764-4796-AF2E-897E79EBAFA7}" type="slidenum">
              <a:rPr lang="fi-FI" smtClean="0"/>
              <a:pPr/>
              <a:t>99</a:t>
            </a:fld>
            <a:endParaRPr lang="fi-FI"/>
          </a:p>
        </p:txBody>
      </p:sp>
    </p:spTree>
    <p:extLst>
      <p:ext uri="{BB962C8B-B14F-4D97-AF65-F5344CB8AC3E}">
        <p14:creationId xmlns:p14="http://schemas.microsoft.com/office/powerpoint/2010/main" val="2354133959"/>
      </p:ext>
    </p:extLst>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KoHo">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Kosteus ja hometalko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bg2"/>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KoHo">
      <a:dk1>
        <a:sysClr val="windowText" lastClr="000000"/>
      </a:dk1>
      <a:lt1>
        <a:sysClr val="window" lastClr="FFFFFF"/>
      </a:lt1>
      <a:dk2>
        <a:srgbClr val="92CDDC"/>
      </a:dk2>
      <a:lt2>
        <a:srgbClr val="ECDEBB"/>
      </a:lt2>
      <a:accent1>
        <a:srgbClr val="44697D"/>
      </a:accent1>
      <a:accent2>
        <a:srgbClr val="C60C30"/>
      </a:accent2>
      <a:accent3>
        <a:srgbClr val="6AADE4"/>
      </a:accent3>
      <a:accent4>
        <a:srgbClr val="A6BCC6"/>
      </a:accent4>
      <a:accent5>
        <a:srgbClr val="00B2A9"/>
      </a:accent5>
      <a:accent6>
        <a:srgbClr val="9DBCB0"/>
      </a:accent6>
      <a:hlink>
        <a:srgbClr val="44697D"/>
      </a:hlink>
      <a:folHlink>
        <a:srgbClr val="F45574"/>
      </a:folHlink>
    </a:clrScheme>
    <a:fontScheme name="Basic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KoHo.potx</Template>
  <TotalTime>2509</TotalTime>
  <Words>5258</Words>
  <Application>Microsoft Office PowerPoint</Application>
  <PresentationFormat>Näytössä katseltava diaesitys (4:3)</PresentationFormat>
  <Paragraphs>1250</Paragraphs>
  <Slides>103</Slides>
  <Notes>93</Notes>
  <HiddenSlides>0</HiddenSlides>
  <MMClips>0</MMClips>
  <ScaleCrop>false</ScaleCrop>
  <HeadingPairs>
    <vt:vector size="8" baseType="variant">
      <vt:variant>
        <vt:lpstr>Käytetyt fontit</vt:lpstr>
      </vt:variant>
      <vt:variant>
        <vt:i4>7</vt:i4>
      </vt:variant>
      <vt:variant>
        <vt:lpstr>Teema</vt:lpstr>
      </vt:variant>
      <vt:variant>
        <vt:i4>1</vt:i4>
      </vt:variant>
      <vt:variant>
        <vt:lpstr>Upotetut OLE-palvelimet</vt:lpstr>
      </vt:variant>
      <vt:variant>
        <vt:i4>1</vt:i4>
      </vt:variant>
      <vt:variant>
        <vt:lpstr>Dian otsikot</vt:lpstr>
      </vt:variant>
      <vt:variant>
        <vt:i4>103</vt:i4>
      </vt:variant>
    </vt:vector>
  </HeadingPairs>
  <TitlesOfParts>
    <vt:vector size="112" baseType="lpstr">
      <vt:lpstr>ＭＳ Ｐゴシック</vt:lpstr>
      <vt:lpstr>Arial</vt:lpstr>
      <vt:lpstr>Georgia</vt:lpstr>
      <vt:lpstr>Helvetica</vt:lpstr>
      <vt:lpstr>Times New Roman</vt:lpstr>
      <vt:lpstr>Verdana</vt:lpstr>
      <vt:lpstr>Wingdings</vt:lpstr>
      <vt:lpstr>KoHo</vt:lpstr>
      <vt:lpstr>Chart</vt:lpstr>
      <vt:lpstr>Ilmanvaihto ja sisäilmasto</vt:lpstr>
      <vt:lpstr>Saatteeksi opetusmateriaalin käyttöön</vt:lpstr>
      <vt:lpstr>Sisällysluettelo:</vt:lpstr>
      <vt:lpstr>Sisällysluettelo:</vt:lpstr>
      <vt:lpstr>Ilmanvaihtojärjestelmät</vt:lpstr>
      <vt:lpstr>Ilmanvaihtojärjestelmä</vt:lpstr>
      <vt:lpstr>Ilmavirtojen nimitykset</vt:lpstr>
      <vt:lpstr>Painovoimainen ilmanvaihto</vt:lpstr>
      <vt:lpstr>Koneellinen poistoilmanvaihto</vt:lpstr>
      <vt:lpstr>Koneellinen poistoilmanvaihto Korvausilmaventtiilit</vt:lpstr>
      <vt:lpstr>Tuloilmaikkuna RT 38609, Tuotekortti, 2014</vt:lpstr>
      <vt:lpstr>Tuloilmaikkuna RT 38609, Tuotekortti, 2014</vt:lpstr>
      <vt:lpstr> Koneellinen poistoilmanvaihto Kerrostalo</vt:lpstr>
      <vt:lpstr>Koneellinen tulo- ja poistoilmanvaihto</vt:lpstr>
      <vt:lpstr>Koneellinen tulo- ja poistoilmanvaihto</vt:lpstr>
      <vt:lpstr>Ilmanvaihtokanavisto</vt:lpstr>
      <vt:lpstr>Ilmanvaihtoon liittyvät ohjeet ja määräykset</vt:lpstr>
      <vt:lpstr>Rakentamismääräyskokoelma D2 Rakennuksen sisäilmasto ja ilmanvaihto </vt:lpstr>
      <vt:lpstr>Rakentamismääräyskokoelma D2 Rakennuksen sisäilmasto ja ilmanvaihto </vt:lpstr>
      <vt:lpstr>Rakentamismääräyskokoelma D2</vt:lpstr>
      <vt:lpstr>Sisäilmastoluokitus 2008 RT-07 10946 </vt:lpstr>
      <vt:lpstr>Sisäilmastoluokitus 2008 RT-0710946 </vt:lpstr>
      <vt:lpstr>PowerPoint-esitys</vt:lpstr>
      <vt:lpstr>Ilmamäärät ja ilmanvaihdon riittävyys</vt:lpstr>
      <vt:lpstr>Tulo- ja poistoilmamäärät Rakentamismääräyskokoelma D2</vt:lpstr>
      <vt:lpstr>PowerPoint-esitys</vt:lpstr>
      <vt:lpstr>Tulo- ja poistoilmamäärät Rakentamismääräyskokoelma D2</vt:lpstr>
      <vt:lpstr>Sisäilmastoluokitus 2008 RT 07-10946 </vt:lpstr>
      <vt:lpstr>Sisäilmastoluokitus 2008 RT 07-10946</vt:lpstr>
      <vt:lpstr>PowerPoint-esitys</vt:lpstr>
      <vt:lpstr>Ilmanvaihdon riittävyys</vt:lpstr>
      <vt:lpstr>Ilmanvaihdon riittävyys</vt:lpstr>
      <vt:lpstr>Tuloilman suodatus</vt:lpstr>
      <vt:lpstr>Tuloilman suodatus</vt:lpstr>
      <vt:lpstr>Suodatinpölyn koostumus</vt:lpstr>
      <vt:lpstr>Tuloilman suodattaminen RakMk D2</vt:lpstr>
      <vt:lpstr>Tuloilman suodatus Sisäilmastoluokitus 2008</vt:lpstr>
      <vt:lpstr>Pienhiukkaset</vt:lpstr>
      <vt:lpstr>Karkea-, keski- ja hienosuodattimen luokitus*</vt:lpstr>
      <vt:lpstr>Tuloilman suodatusluokat Sisäilmastoluokitus 2008</vt:lpstr>
      <vt:lpstr>Ilman epäpuhtaudet, hiukkaskoot sekä suodatusluokat</vt:lpstr>
      <vt:lpstr>Tuloilman suodatus</vt:lpstr>
      <vt:lpstr>Tuloilman suodatuksen vaikutus sisäilman hiukkaspitoisuuteen</vt:lpstr>
      <vt:lpstr>Ilmanvaihtojärjestelmän puhtaus ja puhdistaminen</vt:lpstr>
      <vt:lpstr>Ilmanvaihtojärjestelmän puhtaus RakMk D2</vt:lpstr>
      <vt:lpstr>Ilmanvaihtotuotteet </vt:lpstr>
      <vt:lpstr>Ilmanvaihtotuotteet  Luovutusvaiheessa</vt:lpstr>
      <vt:lpstr>Ilmanvaihtojärjestelmän puhtausluokitus Luovutusvaiheessa</vt:lpstr>
      <vt:lpstr>Kanaviston puhtaus Luovutusvaiheessa</vt:lpstr>
      <vt:lpstr>Kanavien puhdistaminen</vt:lpstr>
      <vt:lpstr>PowerPoint-esitys</vt:lpstr>
      <vt:lpstr>Puhtausasteikko käytössä olevat kanavat</vt:lpstr>
      <vt:lpstr>Pölynäytteenotto suodatinkeräysmenetelmällä Pyöreä kanava</vt:lpstr>
      <vt:lpstr>Kanavien puhdistaminen käytössä olevat kanavat</vt:lpstr>
      <vt:lpstr>Ilmanvaihtojärjestelmä, muut epäpuhtaudet</vt:lpstr>
      <vt:lpstr>Ilmanvaihtojärjestelmän  kosteuden lähteet</vt:lpstr>
      <vt:lpstr>Ilmanvaihtojärjestelmän kosteuden lähteet</vt:lpstr>
      <vt:lpstr>PowerPoint-esitys</vt:lpstr>
      <vt:lpstr>PowerPoint-esitys</vt:lpstr>
      <vt:lpstr>PowerPoint-esitys</vt:lpstr>
      <vt:lpstr>Palautus- ja siirtoilma</vt:lpstr>
      <vt:lpstr>Palautus- ja siirtoilma RakMk D2</vt:lpstr>
      <vt:lpstr>Palautusilman käyttö ilmanvaihdossa</vt:lpstr>
      <vt:lpstr>Ulkoilma- ja jäteilmalaitteiden sijoittaminen</vt:lpstr>
      <vt:lpstr>Ulkoilma- ja jäteilmalaitteiden sijoittaminen RakMk D2</vt:lpstr>
      <vt:lpstr>Ulkoilmalaitteen sijoittaminen</vt:lpstr>
      <vt:lpstr>Mineraalivillakuidut ilmanvaihtojärjestelmässä</vt:lpstr>
      <vt:lpstr>Mineraalivillakuidut</vt:lpstr>
      <vt:lpstr>Mineraalivillakuitulähteet Ilmanvaihtojärjestelmä</vt:lpstr>
      <vt:lpstr>Mineraalivillakuidut Pintanäyte</vt:lpstr>
      <vt:lpstr>Mineraalivillakuidut Tuloilma</vt:lpstr>
      <vt:lpstr>Mineraalivillakuidut  Ohje- ja toimenpidearvot</vt:lpstr>
      <vt:lpstr>Äänenvaimentimet</vt:lpstr>
      <vt:lpstr>Äänenvaimentimien M1 - luokitus</vt:lpstr>
      <vt:lpstr>Äänenvaimentimien kunnostaminen</vt:lpstr>
      <vt:lpstr>Äänenvaimentimien pinnoittaminen</vt:lpstr>
      <vt:lpstr>Tuloilmaelimen äänenvaimennusmateriaalin pinnoitus</vt:lpstr>
      <vt:lpstr>Äänenvaimennusmateriaalien vaihtaminen</vt:lpstr>
      <vt:lpstr>Paine-erot rakennuksessa</vt:lpstr>
      <vt:lpstr>Ilmanvaihtojärjestelmä ja rakennuksen paine-erot</vt:lpstr>
      <vt:lpstr>Paine-eromittaukset</vt:lpstr>
      <vt:lpstr>Savupiippuilmiö</vt:lpstr>
      <vt:lpstr>Rakennuksen paine-eroon vaikuttavat tekijät</vt:lpstr>
      <vt:lpstr>Paine-erot rakennuksessa RakMk D2, 2012</vt:lpstr>
      <vt:lpstr>PowerPoint-esitys</vt:lpstr>
      <vt:lpstr>Ilmanvaihtojärjestelmän käyttöaika</vt:lpstr>
      <vt:lpstr>Ilmanvaihtojärjestelmän käyttöaika</vt:lpstr>
      <vt:lpstr>Paine-eroseuranta</vt:lpstr>
      <vt:lpstr>Ilmavuodot Kantava alapohjan ryömintätila</vt:lpstr>
      <vt:lpstr>Ilmavuodot Kantavan alapohjan ryömintätila</vt:lpstr>
      <vt:lpstr>Paine-eroseuranta</vt:lpstr>
      <vt:lpstr>Lämpökuvaus, ilmavuodot kantavan alapohjan ryömintätilasta </vt:lpstr>
      <vt:lpstr>Paine-erot tilojen välillä</vt:lpstr>
      <vt:lpstr>Ilmanjako</vt:lpstr>
      <vt:lpstr>Ilmanjakaminen työ- ja oleskelutiloihin RakMk D2</vt:lpstr>
      <vt:lpstr>Ilmanjaon periaatteet</vt:lpstr>
      <vt:lpstr>Ilmanjaon periaatteet</vt:lpstr>
      <vt:lpstr>Ilmanvaihtojärjestelmä Päätelaitteiden sijoittaminen</vt:lpstr>
      <vt:lpstr>Ilmanvaihtojärjestelmä Päätelaitteiden sijoittaminen</vt:lpstr>
      <vt:lpstr>Jäähdytyspalkit ja puhallinkonvektorit</vt:lpstr>
      <vt:lpstr>Jäähdytyspalkit ja puhallinkonvektorit</vt:lpstr>
      <vt:lpstr>Jäähdytyspalkin puhdistaminen</vt:lpstr>
      <vt:lpstr>Lähteet:</vt:lpstr>
    </vt:vector>
  </TitlesOfParts>
  <Manager>Ympäristöministeriö</Manager>
  <Company>aidema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Aija Kaijärvi</dc:creator>
  <cp:lastModifiedBy>Veli-Matti Pietarinen</cp:lastModifiedBy>
  <cp:revision>134</cp:revision>
  <cp:lastPrinted>2015-11-11T11:35:34Z</cp:lastPrinted>
  <dcterms:created xsi:type="dcterms:W3CDTF">2012-09-14T08:23:56Z</dcterms:created>
  <dcterms:modified xsi:type="dcterms:W3CDTF">2016-06-23T10:51:10Z</dcterms:modified>
</cp:coreProperties>
</file>